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264" r:id="rId3"/>
    <p:sldId id="265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95" r:id="rId12"/>
    <p:sldId id="293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7" r:id="rId22"/>
    <p:sldId id="287" r:id="rId23"/>
    <p:sldId id="268" r:id="rId24"/>
    <p:sldId id="269" r:id="rId25"/>
    <p:sldId id="278" r:id="rId26"/>
    <p:sldId id="270" r:id="rId27"/>
    <p:sldId id="271" r:id="rId28"/>
    <p:sldId id="272" r:id="rId29"/>
    <p:sldId id="273" r:id="rId30"/>
    <p:sldId id="274" r:id="rId31"/>
    <p:sldId id="275" r:id="rId32"/>
    <p:sldId id="288" r:id="rId33"/>
    <p:sldId id="289" r:id="rId34"/>
    <p:sldId id="294" r:id="rId35"/>
    <p:sldId id="291" r:id="rId36"/>
    <p:sldId id="290" r:id="rId37"/>
    <p:sldId id="292" r:id="rId38"/>
    <p:sldId id="276" r:id="rId39"/>
    <p:sldId id="277" r:id="rId40"/>
    <p:sldId id="266" r:id="rId4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760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F210-63B0-3741-B2A4-BFEE9B4DB6F3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74EE-A286-204A-B472-91DA0E669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0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Describes 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Methane and Ammonia molecular structure on</a:t>
            </a:r>
            <a:r>
              <a:rPr lang="en-US" baseline="0" dirty="0" smtClean="0"/>
              <a:t> </a:t>
            </a:r>
            <a:r>
              <a:rPr lang="en-US" baseline="0" smtClean="0"/>
              <a:t>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3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start by drawing Lewis</a:t>
            </a:r>
            <a:r>
              <a:rPr lang="en-US" baseline="0" dirty="0" smtClean="0"/>
              <a:t>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bond angle between </a:t>
            </a:r>
            <a:r>
              <a:rPr lang="en-US" dirty="0" err="1" smtClean="0"/>
              <a:t>Cl</a:t>
            </a:r>
            <a:r>
              <a:rPr lang="en-US" dirty="0" smtClean="0"/>
              <a:t>-Be-</a:t>
            </a:r>
            <a:r>
              <a:rPr lang="en-US" dirty="0" err="1" smtClean="0"/>
              <a:t>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Bond Angle</a:t>
            </a:r>
            <a:r>
              <a:rPr lang="en-US" baseline="0" dirty="0" smtClean="0"/>
              <a:t> 120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bonds in and out of the page</a:t>
            </a:r>
          </a:p>
          <a:p>
            <a:r>
              <a:rPr lang="en-US" dirty="0" smtClean="0"/>
              <a:t>Bond</a:t>
            </a:r>
            <a:r>
              <a:rPr lang="en-US" baseline="0" dirty="0" smtClean="0"/>
              <a:t> 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the bond angles less that 109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3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Equatorial</a:t>
            </a:r>
            <a:r>
              <a:rPr lang="en-US" baseline="0" dirty="0" smtClean="0"/>
              <a:t> vs. axial – </a:t>
            </a:r>
          </a:p>
          <a:p>
            <a:r>
              <a:rPr lang="en-US" baseline="0" dirty="0" smtClean="0"/>
              <a:t>Axial to equatorial – 90%</a:t>
            </a:r>
          </a:p>
          <a:p>
            <a:r>
              <a:rPr lang="en-US" baseline="0" dirty="0" smtClean="0"/>
              <a:t>Equatorial to axial - 120</a:t>
            </a:r>
            <a:r>
              <a:rPr lang="en-US" baseline="30000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bonds</a:t>
            </a:r>
            <a:r>
              <a:rPr lang="en-US" baseline="0" dirty="0" smtClean="0"/>
              <a:t> 90</a:t>
            </a:r>
            <a:r>
              <a:rPr lang="en-US" baseline="30000" dirty="0" smtClean="0"/>
              <a:t>o</a:t>
            </a:r>
            <a:r>
              <a:rPr lang="en-US" baseline="0" dirty="0" smtClean="0"/>
              <a:t> apart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43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bonds</a:t>
            </a:r>
            <a:r>
              <a:rPr lang="en-US" baseline="0" dirty="0" smtClean="0"/>
              <a:t> 90</a:t>
            </a:r>
            <a:r>
              <a:rPr lang="en-US" baseline="30000" dirty="0" smtClean="0"/>
              <a:t>o</a:t>
            </a:r>
            <a:r>
              <a:rPr lang="en-US" baseline="0" dirty="0" smtClean="0"/>
              <a:t> apart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74EE-A286-204A-B472-91DA0E669E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4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3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3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BACA-BF1D-AC49-9090-085AF8213F9E}" type="datetimeFigureOut">
              <a:rPr lang="en-US" smtClean="0"/>
              <a:t>2015-05-19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E680-1483-6643-8CDB-E06E0FB6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3D Molecular Geometry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99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415466"/>
              </p:ext>
            </p:extLst>
          </p:nvPr>
        </p:nvGraphicFramePr>
        <p:xfrm>
          <a:off x="169334" y="1333497"/>
          <a:ext cx="8788399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34"/>
                <a:gridCol w="2895600"/>
                <a:gridCol w="2459565"/>
                <a:gridCol w="2197100"/>
              </a:tblGrid>
              <a:tr h="66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17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5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SF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6</a:t>
                      </a:r>
                      <a:endParaRPr lang="en-US" sz="2000" baseline="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(AX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6</a:t>
                      </a: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Octahedradron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 more bonding pairs fill up locations around the nucleus the space between the pairs becomes smaller and smaller</a:t>
                      </a:r>
                    </a:p>
                    <a:p>
                      <a:pPr algn="ctr"/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algn="ctr"/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 molecule becomes less stable due to increased repulsion </a:t>
                      </a:r>
                      <a:endParaRPr lang="en-US" sz="17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451292" y="2469445"/>
            <a:ext cx="2680442" cy="2032530"/>
            <a:chOff x="627" y="851"/>
            <a:chExt cx="7660" cy="5338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851"/>
              <a:ext cx="7651" cy="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520"/>
              <a:ext cx="7651" cy="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33" y="2469445"/>
            <a:ext cx="2394302" cy="19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205566"/>
              </p:ext>
            </p:extLst>
          </p:nvPr>
        </p:nvGraphicFramePr>
        <p:xfrm>
          <a:off x="169334" y="1333497"/>
          <a:ext cx="8788399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34"/>
                <a:gridCol w="2895600"/>
                <a:gridCol w="2459565"/>
                <a:gridCol w="2197100"/>
              </a:tblGrid>
              <a:tr h="66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17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5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XeF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endParaRPr lang="en-US" sz="2000" baseline="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(AX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Square</a:t>
                      </a:r>
                      <a:r>
                        <a:rPr lang="en-US" sz="2000" kern="1200" baseline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Planar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Similar to </a:t>
                      </a:r>
                      <a:r>
                        <a:rPr 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Octahedradron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except two lone pairs occupy the axial positions.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/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498" y="2349500"/>
            <a:ext cx="2112802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450394"/>
            <a:ext cx="2806700" cy="25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Grab a whiteboard and pens…</a:t>
            </a:r>
          </a:p>
          <a:p>
            <a:r>
              <a:rPr lang="en-US" sz="2600" dirty="0" smtClean="0"/>
              <a:t>Form a group of 3 to 4 with people you have never worked with!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9542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2-05-08 at 8.41.0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98" b="-21198"/>
          <a:stretch>
            <a:fillRect/>
          </a:stretch>
        </p:blipFill>
        <p:spPr>
          <a:xfrm>
            <a:off x="-24425" y="914432"/>
            <a:ext cx="9144000" cy="4190706"/>
          </a:xfrm>
        </p:spPr>
      </p:pic>
    </p:spTree>
    <p:extLst>
      <p:ext uri="{BB962C8B-B14F-4D97-AF65-F5344CB8AC3E}">
        <p14:creationId xmlns:p14="http://schemas.microsoft.com/office/powerpoint/2010/main" val="354597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2-05-08 at 8.42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79" b="-6279"/>
          <a:stretch>
            <a:fillRect/>
          </a:stretch>
        </p:blipFill>
        <p:spPr>
          <a:xfrm>
            <a:off x="219823" y="962385"/>
            <a:ext cx="8719620" cy="3996213"/>
          </a:xfrm>
        </p:spPr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Make VSEPR Diagrams</a:t>
            </a:r>
            <a:endParaRPr lang="en-US" dirty="0"/>
          </a:p>
        </p:txBody>
      </p:sp>
      <p:pic>
        <p:nvPicPr>
          <p:cNvPr id="3" name="Content Placeholder 2" descr="Screen Shot 2012-05-08 at 8.43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57" b="-67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2-05-08 at 8.45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0" r="-1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2-05-08 at 8.45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r="-15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2-05-08 at 8.46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" r="-3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2-05-08 at 8.46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2" r="-3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Shades and Behaviours of 3D Molecules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In order to understand the shapes the molecules form we must adhere to </a:t>
            </a:r>
            <a:r>
              <a:rPr lang="en-US" sz="2400" dirty="0" smtClean="0">
                <a:latin typeface="Arial"/>
                <a:cs typeface="Arial"/>
              </a:rPr>
              <a:t>rules that are based on the </a:t>
            </a:r>
            <a:r>
              <a:rPr lang="en-US" sz="2400" b="1" i="1" dirty="0" smtClean="0">
                <a:solidFill>
                  <a:srgbClr val="660066"/>
                </a:solidFill>
                <a:latin typeface="Arial"/>
                <a:cs typeface="Arial"/>
              </a:rPr>
              <a:t>repulsion of valence shell electrons!</a:t>
            </a:r>
          </a:p>
          <a:p>
            <a:r>
              <a:rPr lang="en-US" sz="2400" dirty="0" smtClean="0">
                <a:latin typeface="Arial"/>
                <a:cs typeface="Arial"/>
              </a:rPr>
              <a:t>VSEPR =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Valence Shell Electron Pair Repulsion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1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2-05-08 at 8.47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43" b="-46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Combining two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</a:rPr>
              <a:t>Electronegativity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+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Shape of the Molecule</a:t>
            </a:r>
          </a:p>
          <a:p>
            <a:r>
              <a:rPr lang="en-US" dirty="0" smtClean="0"/>
              <a:t>We will know combine </a:t>
            </a:r>
            <a:r>
              <a:rPr lang="en-US" b="1" i="1" dirty="0" smtClean="0"/>
              <a:t>two concepts</a:t>
            </a:r>
            <a:r>
              <a:rPr lang="en-US" dirty="0" smtClean="0"/>
              <a:t> to introduce a new one </a:t>
            </a:r>
            <a:r>
              <a:rPr lang="en-US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Polarity</a:t>
            </a:r>
          </a:p>
        </p:txBody>
      </p:sp>
    </p:spTree>
    <p:extLst>
      <p:ext uri="{BB962C8B-B14F-4D97-AF65-F5344CB8AC3E}">
        <p14:creationId xmlns:p14="http://schemas.microsoft.com/office/powerpoint/2010/main" val="37329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Remember… Electronegativity Values</a:t>
            </a:r>
            <a:endParaRPr lang="en-US" dirty="0"/>
          </a:p>
        </p:txBody>
      </p:sp>
      <p:pic>
        <p:nvPicPr>
          <p:cNvPr id="4" name="Content Placeholder 3" descr="Screen Shot 2012-05-08 at 8.48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7" r="-13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05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Polarity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22" y="1333500"/>
            <a:ext cx="8670772" cy="3771636"/>
          </a:xfrm>
        </p:spPr>
        <p:txBody>
          <a:bodyPr>
            <a:normAutofit/>
          </a:bodyPr>
          <a:lstStyle/>
          <a:p>
            <a:r>
              <a:rPr lang="en-US" sz="2600" dirty="0"/>
              <a:t>Molecules are said to be polar is the electron density is </a:t>
            </a:r>
            <a:r>
              <a:rPr lang="en-US" sz="26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evenly spread around the </a:t>
            </a:r>
            <a:r>
              <a:rPr lang="en-US" sz="26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molecule</a:t>
            </a:r>
            <a:endParaRPr lang="en-US" sz="2600" b="1" i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600" dirty="0"/>
              <a:t>This causes part of the molecule to be </a:t>
            </a:r>
            <a:r>
              <a:rPr lang="en-US" sz="26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partially positive</a:t>
            </a:r>
            <a:r>
              <a:rPr lang="en-US" sz="2600" dirty="0"/>
              <a:t> and part of the molecule to be </a:t>
            </a:r>
            <a:r>
              <a:rPr lang="en-US" sz="26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partially negative</a:t>
            </a:r>
            <a:r>
              <a:rPr lang="en-US" sz="26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400050" lvl="1" indent="0">
              <a:buNone/>
            </a:pPr>
            <a:r>
              <a:rPr lang="en-US" sz="3000" b="1" u="sng" dirty="0" smtClean="0"/>
              <a:t>Two Factors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660066"/>
                </a:solidFill>
              </a:rPr>
              <a:t>Electronegativity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660066"/>
                </a:solidFill>
              </a:rPr>
              <a:t>Symmetry of the Molecule </a:t>
            </a:r>
            <a:r>
              <a:rPr lang="en-US" sz="2400" b="1" i="1" dirty="0" smtClean="0">
                <a:solidFill>
                  <a:srgbClr val="660066"/>
                </a:solidFill>
              </a:rPr>
              <a:t>(based on shape)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0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Determining the Dipole + Dipole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33500"/>
            <a:ext cx="5554133" cy="377163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the bonding unit we determined if a bond was polar based on </a:t>
            </a:r>
            <a:r>
              <a:rPr lang="en-US" sz="26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electronegativity difference of the two elements </a:t>
            </a:r>
            <a:endParaRPr lang="en-US" sz="2600" i="1" dirty="0" smtClean="0">
              <a:solidFill>
                <a:srgbClr val="008000"/>
              </a:solidFill>
            </a:endParaRPr>
          </a:p>
          <a:p>
            <a:r>
              <a:rPr lang="en-US" sz="2600" dirty="0" smtClean="0"/>
              <a:t>To determine if the </a:t>
            </a:r>
            <a:r>
              <a:rPr lang="en-US" sz="26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entire molecule is polar</a:t>
            </a:r>
            <a:r>
              <a:rPr lang="en-US" sz="2600" dirty="0" smtClean="0"/>
              <a:t> we must also check the symmetry (or lack there of) of the molecule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661583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Symmetry vs. Asymmetry</a:t>
            </a:r>
            <a:br>
              <a:rPr lang="en-US" dirty="0" smtClean="0">
                <a:latin typeface="Comic Sans MS"/>
                <a:cs typeface="Comic Sans MS"/>
              </a:rPr>
            </a:b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153" r="-17153"/>
          <a:stretch>
            <a:fillRect/>
          </a:stretch>
        </p:blipFill>
        <p:spPr>
          <a:xfrm>
            <a:off x="961614" y="1333501"/>
            <a:ext cx="7251053" cy="3323167"/>
          </a:xfrm>
        </p:spPr>
      </p:pic>
    </p:spTree>
    <p:extLst>
      <p:ext uri="{BB962C8B-B14F-4D97-AF65-F5344CB8AC3E}">
        <p14:creationId xmlns:p14="http://schemas.microsoft.com/office/powerpoint/2010/main" val="255935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Case 1</a:t>
            </a:r>
            <a:r>
              <a:rPr lang="en-US" dirty="0" smtClean="0">
                <a:latin typeface="Comic Sans MS"/>
                <a:cs typeface="Comic Sans MS"/>
              </a:rPr>
              <a:t>: Non-Polar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15" b="-1741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8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Case 2</a:t>
            </a:r>
            <a:r>
              <a:rPr lang="en-US" dirty="0" smtClean="0">
                <a:latin typeface="Comic Sans MS"/>
                <a:cs typeface="Comic Sans MS"/>
              </a:rPr>
              <a:t>: Polar and Asymmetric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61" b="-390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80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Case 3</a:t>
            </a:r>
            <a:r>
              <a:rPr lang="en-US" dirty="0" smtClean="0">
                <a:latin typeface="Comic Sans MS"/>
                <a:cs typeface="Comic Sans MS"/>
              </a:rPr>
              <a:t>: Polar and Symmetric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17" b="-339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16000" y="4874303"/>
            <a:ext cx="3488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3366FF"/>
                </a:solidFill>
                <a:latin typeface="Comic Sans MS"/>
                <a:cs typeface="Comic Sans MS"/>
              </a:rPr>
              <a:t>Polar or not polar?</a:t>
            </a:r>
            <a:endParaRPr lang="en-US" sz="3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8152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Case 3</a:t>
            </a:r>
            <a:r>
              <a:rPr lang="en-US" dirty="0" smtClean="0">
                <a:latin typeface="Comic Sans MS"/>
                <a:cs typeface="Comic Sans MS"/>
              </a:rPr>
              <a:t>: Polar and Symmetric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17" b="-339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16000" y="4874303"/>
            <a:ext cx="1879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Not Polar</a:t>
            </a:r>
            <a:endParaRPr lang="en-US" sz="3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440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Reasons for Geometry boils down to 5 things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7" y="1333500"/>
            <a:ext cx="8670771" cy="377163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Electrons all have the same negative charge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i="1" u="sng" dirty="0">
                <a:solidFill>
                  <a:srgbClr val="008000"/>
                </a:solidFill>
              </a:rPr>
              <a:t>Like charges </a:t>
            </a:r>
            <a:r>
              <a:rPr lang="en-US" sz="2400" b="1" i="1" u="sng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repel</a:t>
            </a:r>
            <a:r>
              <a:rPr lang="en-US" sz="2400" b="1" i="1" u="sng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therefore </a:t>
            </a:r>
            <a:r>
              <a:rPr lang="en-US" sz="2400" b="1" i="1" u="sng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Electrons repel</a:t>
            </a:r>
            <a:endParaRPr lang="en-US" sz="2400" b="1" i="1" u="sng" dirty="0">
              <a:solidFill>
                <a:srgbClr val="008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Bonded </a:t>
            </a:r>
            <a:r>
              <a:rPr lang="en-US" sz="24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surrounding the nucleus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repel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other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bonded pairs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other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electrons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Lone </a:t>
            </a:r>
            <a:r>
              <a:rPr lang="en-US" sz="24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surrounding the nucleus repel other </a:t>
            </a:r>
            <a:r>
              <a:rPr lang="en-US" sz="24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bonded pairs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other electrons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Valence electrons are </a:t>
            </a:r>
            <a:r>
              <a:rPr lang="en-US" sz="24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oriented</a:t>
            </a:r>
            <a:r>
              <a:rPr lang="en-US" sz="2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 such a way as to be as </a:t>
            </a:r>
            <a:r>
              <a:rPr lang="en-US" sz="2400" b="1" i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</a:t>
            </a:r>
            <a:r>
              <a:rPr lang="en-US" sz="2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apart</a:t>
            </a:r>
            <a:r>
              <a:rPr lang="en-US" sz="2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from one another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</a:p>
          <a:p>
            <a:pPr marL="0" lvl="0" indent="0">
              <a:buNone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For each of the following models, </a:t>
            </a:r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will represent the central element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 the outer element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 the Electron Long Pairs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2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Case 4</a:t>
            </a:r>
            <a:r>
              <a:rPr lang="en-US" dirty="0" smtClean="0">
                <a:latin typeface="Comic Sans MS"/>
                <a:cs typeface="Comic Sans MS"/>
              </a:rPr>
              <a:t>: Polar and Asymmetric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1" y="1333500"/>
            <a:ext cx="8043333" cy="3294944"/>
            <a:chOff x="850" y="8561"/>
            <a:chExt cx="8650" cy="3996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10560"/>
              <a:ext cx="8650" cy="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8561"/>
              <a:ext cx="8650" cy="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16000" y="4874303"/>
            <a:ext cx="3488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3366FF"/>
                </a:solidFill>
                <a:latin typeface="Comic Sans MS"/>
                <a:cs typeface="Comic Sans MS"/>
              </a:rPr>
              <a:t>Polar or not polar?</a:t>
            </a:r>
            <a:endParaRPr lang="en-US" sz="3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125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Case 4</a:t>
            </a:r>
            <a:r>
              <a:rPr lang="en-US" dirty="0" smtClean="0">
                <a:latin typeface="Comic Sans MS"/>
                <a:cs typeface="Comic Sans MS"/>
              </a:rPr>
              <a:t>: Polar and Asymmetric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1" y="1333500"/>
            <a:ext cx="8043333" cy="3294944"/>
            <a:chOff x="850" y="8561"/>
            <a:chExt cx="8650" cy="3996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10560"/>
              <a:ext cx="8650" cy="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8561"/>
              <a:ext cx="8650" cy="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016001" y="4874303"/>
            <a:ext cx="1074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Polar</a:t>
            </a:r>
            <a:endParaRPr lang="en-US" sz="3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493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Shape, Different Polarity</a:t>
            </a:r>
            <a:endParaRPr lang="en-US" dirty="0"/>
          </a:p>
        </p:txBody>
      </p:sp>
      <p:pic>
        <p:nvPicPr>
          <p:cNvPr id="4" name="Content Placeholder 3" descr="Screen Shot 2012-05-08 at 8.49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7" r="-3337"/>
          <a:stretch>
            <a:fillRect/>
          </a:stretch>
        </p:blipFill>
        <p:spPr>
          <a:xfrm>
            <a:off x="1618343" y="1827390"/>
            <a:ext cx="6129416" cy="2809119"/>
          </a:xfrm>
        </p:spPr>
      </p:pic>
    </p:spTree>
    <p:extLst>
      <p:ext uri="{BB962C8B-B14F-4D97-AF65-F5344CB8AC3E}">
        <p14:creationId xmlns:p14="http://schemas.microsoft.com/office/powerpoint/2010/main" val="44252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ask </a:t>
            </a:r>
            <a:r>
              <a:rPr lang="en-US" b="1" i="1" dirty="0" smtClean="0">
                <a:solidFill>
                  <a:srgbClr val="FF0000"/>
                </a:solidFill>
              </a:rPr>
              <a:t>yourself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660066"/>
                </a:solidFill>
              </a:rPr>
              <a:t>Polar or not Polar?</a:t>
            </a:r>
          </a:p>
          <a:p>
            <a:r>
              <a:rPr lang="en-US" sz="2500" dirty="0" smtClean="0"/>
              <a:t>Does the molecule contain polar bonds, and if so, do the bond dipoles cancel each other or not?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8140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collect a whiteboard and pens!</a:t>
            </a:r>
          </a:p>
          <a:p>
            <a:r>
              <a:rPr lang="en-US" sz="2400" dirty="0" smtClean="0"/>
              <a:t>Work in groups of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360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2-05-08 at 8.53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2" b="-2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94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5-08 at 8.51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32" r="-19032"/>
          <a:stretch>
            <a:fillRect/>
          </a:stretch>
        </p:blipFill>
        <p:spPr>
          <a:xfrm>
            <a:off x="-219825" y="554365"/>
            <a:ext cx="9621750" cy="4409660"/>
          </a:xfrm>
        </p:spPr>
      </p:pic>
    </p:spTree>
    <p:extLst>
      <p:ext uri="{BB962C8B-B14F-4D97-AF65-F5344CB8AC3E}">
        <p14:creationId xmlns:p14="http://schemas.microsoft.com/office/powerpoint/2010/main" val="15626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5-08 at 8.53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07" b="-48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86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4" y="1051278"/>
            <a:ext cx="8229600" cy="12065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extent </a:t>
            </a:r>
            <a:r>
              <a:rPr lang="en-US" dirty="0" smtClean="0"/>
              <a:t>of polarity depends on the </a:t>
            </a:r>
            <a:r>
              <a:rPr lang="en-US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size of the dipole</a:t>
            </a:r>
            <a:endParaRPr lang="en-US" i="1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The </a:t>
            </a:r>
            <a:r>
              <a:rPr lang="en-US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size</a:t>
            </a:r>
            <a:r>
              <a:rPr lang="en-US" dirty="0" smtClean="0"/>
              <a:t> of the dipole depends on the </a:t>
            </a:r>
            <a:r>
              <a:rPr lang="en-US" b="1" i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difference</a:t>
            </a:r>
            <a:r>
              <a:rPr lang="en-US" dirty="0" smtClean="0"/>
              <a:t> in electronegativities and the symmetry (or lack there of) of the molecule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7334" y="2652888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7" y="2525888"/>
            <a:ext cx="3517900" cy="2254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54111"/>
            <a:ext cx="365760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5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Polarity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3691467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When two substances have opposite polarities, they do not mix.</a:t>
            </a:r>
          </a:p>
          <a:p>
            <a:pPr marL="0" indent="0">
              <a:buNone/>
            </a:pPr>
            <a:r>
              <a:rPr lang="en-US" sz="2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“Like” mixes with “Like”</a:t>
            </a:r>
            <a:endParaRPr lang="en-US" sz="2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29200" y="1324478"/>
            <a:ext cx="3657600" cy="3092300"/>
            <a:chOff x="850" y="1140"/>
            <a:chExt cx="3850" cy="4015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3139"/>
              <a:ext cx="385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1140"/>
              <a:ext cx="3850" cy="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854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546127"/>
              </p:ext>
            </p:extLst>
          </p:nvPr>
        </p:nvGraphicFramePr>
        <p:xfrm>
          <a:off x="169334" y="1333497"/>
          <a:ext cx="8788399" cy="392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98"/>
                <a:gridCol w="2784801"/>
                <a:gridCol w="2197100"/>
                <a:gridCol w="2197100"/>
              </a:tblGrid>
              <a:tr h="715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14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BeCl</a:t>
                      </a:r>
                      <a:r>
                        <a:rPr lang="en-US" sz="2000" baseline="-25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(AX</a:t>
                      </a:r>
                      <a:r>
                        <a:rPr lang="en-US" sz="2000" baseline="-25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Linear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 2 pairs of bonding electrons maximize their distance from each other – 180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apart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462389"/>
            <a:ext cx="2353734" cy="181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234" y="2674056"/>
            <a:ext cx="1963511" cy="7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In-Class Work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Collect the Worksheet – Shapes of Molecules from the front of the class</a:t>
            </a:r>
          </a:p>
          <a:p>
            <a:r>
              <a:rPr lang="en-US" sz="2800" dirty="0" smtClean="0"/>
              <a:t>Work your way through the questions, the answers will be posted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96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264437"/>
              </p:ext>
            </p:extLst>
          </p:nvPr>
        </p:nvGraphicFramePr>
        <p:xfrm>
          <a:off x="169334" y="1205619"/>
          <a:ext cx="8788399" cy="4110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98"/>
                <a:gridCol w="2784801"/>
                <a:gridCol w="2197100"/>
                <a:gridCol w="2197100"/>
              </a:tblGrid>
              <a:tr h="748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6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BF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AX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AX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r>
                        <a:rPr lang="en-US" sz="20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20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Trigonal Planar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 bonding pairs must be equally far from each other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 3 bonding pairs maximize distance from each other – 120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02958"/>
            <a:ext cx="2353733" cy="188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598" y="2490359"/>
            <a:ext cx="1631143" cy="11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51978"/>
              </p:ext>
            </p:extLst>
          </p:nvPr>
        </p:nvGraphicFramePr>
        <p:xfrm>
          <a:off x="169334" y="1333497"/>
          <a:ext cx="8788399" cy="3929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98"/>
                <a:gridCol w="2784801"/>
                <a:gridCol w="2197100"/>
                <a:gridCol w="2197100"/>
              </a:tblGrid>
              <a:tr h="715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214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CH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AX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4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Tetrahedral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 bonding pairs must be equally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far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from each other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Maximize distance from each other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2654653"/>
            <a:ext cx="2844801" cy="1550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613" y="2483550"/>
            <a:ext cx="1927714" cy="16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706607"/>
              </p:ext>
            </p:extLst>
          </p:nvPr>
        </p:nvGraphicFramePr>
        <p:xfrm>
          <a:off x="169334" y="1368779"/>
          <a:ext cx="8788399" cy="380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34"/>
                <a:gridCol w="2590800"/>
                <a:gridCol w="2713565"/>
                <a:gridCol w="2197100"/>
              </a:tblGrid>
              <a:tr h="692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17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112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NH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AX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3</a:t>
                      </a: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Because the lone pairs are closer to the nucleus they have great repulsion, push the H’s down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4" y="2476499"/>
            <a:ext cx="2302933" cy="130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99" y="2088444"/>
            <a:ext cx="2370668" cy="23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981998"/>
              </p:ext>
            </p:extLst>
          </p:nvPr>
        </p:nvGraphicFramePr>
        <p:xfrm>
          <a:off x="169334" y="1333497"/>
          <a:ext cx="8788399" cy="401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573867"/>
                <a:gridCol w="2798232"/>
                <a:gridCol w="2197100"/>
              </a:tblGrid>
              <a:tr h="660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17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40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H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(AX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E</a:t>
                      </a:r>
                      <a:r>
                        <a:rPr lang="en-US" sz="2000" baseline="-25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2</a:t>
                      </a:r>
                      <a:r>
                        <a:rPr lang="en-US" sz="20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)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Bent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 two sets of lone pairs further push the H’s down and together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68" y="2319514"/>
            <a:ext cx="2658533" cy="136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67" y="2074334"/>
            <a:ext cx="2472267" cy="25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Shapes of 3D Molecules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011456"/>
              </p:ext>
            </p:extLst>
          </p:nvPr>
        </p:nvGraphicFramePr>
        <p:xfrm>
          <a:off x="169334" y="1333497"/>
          <a:ext cx="8788399" cy="408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98"/>
                <a:gridCol w="2784801"/>
                <a:gridCol w="2197100"/>
                <a:gridCol w="2197100"/>
              </a:tblGrid>
              <a:tr h="743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Shape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Molecular </a:t>
                      </a:r>
                      <a:r>
                        <a:rPr lang="en-US" sz="2200" b="1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Geometry</a:t>
                      </a:r>
                      <a:endParaRPr lang="en-US" sz="2200" dirty="0">
                        <a:effectLst/>
                        <a:latin typeface="Verdan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Reason</a:t>
                      </a:r>
                      <a:r>
                        <a:rPr lang="en-US" sz="2200" baseline="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 for Shape</a:t>
                      </a:r>
                      <a:endParaRPr lang="en-US" sz="22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341638"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PCl</a:t>
                      </a:r>
                      <a:r>
                        <a:rPr lang="en-US" sz="22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/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(AX</a:t>
                      </a:r>
                      <a:r>
                        <a:rPr lang="en-US" sz="2200" kern="1200" baseline="-25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 </a:t>
                      </a:r>
                      <a:endParaRPr lang="en-US" sz="800" dirty="0" smtClean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Trigonal </a:t>
                      </a:r>
                      <a:r>
                        <a:rPr lang="en-US" sz="2000" dirty="0" err="1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Bipyramidal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To maximize distance 3 equatorial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Cl’s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are 120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Top and bottom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Cl’s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are 90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apart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0712" y="2682593"/>
            <a:ext cx="2728284" cy="1776518"/>
            <a:chOff x="966" y="7520"/>
            <a:chExt cx="8281" cy="5233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10142"/>
              <a:ext cx="8265" cy="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7520"/>
              <a:ext cx="8266" cy="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202" y="2361798"/>
            <a:ext cx="1853687" cy="1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6730</TotalTime>
  <Words>787</Words>
  <Application>Microsoft Macintosh PowerPoint</Application>
  <PresentationFormat>On-screen Show (16:10)</PresentationFormat>
  <Paragraphs>201</Paragraphs>
  <Slides>40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3D Molecular Geometry</vt:lpstr>
      <vt:lpstr>Shades and Behaviours of 3D Molecules</vt:lpstr>
      <vt:lpstr>Reasons for Geometry boils down to 5 things</vt:lpstr>
      <vt:lpstr>Shapes of 3D Molecules</vt:lpstr>
      <vt:lpstr>Shapes of 3D Molecules</vt:lpstr>
      <vt:lpstr>Shapes of 3D Molecules</vt:lpstr>
      <vt:lpstr>Shapes of 3D Molecules</vt:lpstr>
      <vt:lpstr>Shapes of 3D Molecules</vt:lpstr>
      <vt:lpstr>Shapes of 3D Molecules</vt:lpstr>
      <vt:lpstr>Shapes of 3D Molecules</vt:lpstr>
      <vt:lpstr>Shapes of 3D Molecules</vt:lpstr>
      <vt:lpstr>Whiteboarding!</vt:lpstr>
      <vt:lpstr>PowerPoint Presentation</vt:lpstr>
      <vt:lpstr>PowerPoint Presentation</vt:lpstr>
      <vt:lpstr>Steps to Make VSEPR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Combining two Concepts</vt:lpstr>
      <vt:lpstr>Remember… Electronegativity Values</vt:lpstr>
      <vt:lpstr>Polarity</vt:lpstr>
      <vt:lpstr>Determining the Dipole + Dipole</vt:lpstr>
      <vt:lpstr> Symmetry vs. Asymmetry </vt:lpstr>
      <vt:lpstr>Case 1: Non-Polar</vt:lpstr>
      <vt:lpstr>Case 2: Polar and Asymmetric</vt:lpstr>
      <vt:lpstr>Case 3: Polar and Symmetric</vt:lpstr>
      <vt:lpstr>Case 3: Polar and Symmetric</vt:lpstr>
      <vt:lpstr>Case 4: Polar and Asymmetric</vt:lpstr>
      <vt:lpstr>Case 4: Polar and Asymmetric</vt:lpstr>
      <vt:lpstr>Same Shape, Different Polarity</vt:lpstr>
      <vt:lpstr>Question to ask yourself</vt:lpstr>
      <vt:lpstr>Whiteboarding!</vt:lpstr>
      <vt:lpstr>PowerPoint Presentation</vt:lpstr>
      <vt:lpstr>PowerPoint Presentation</vt:lpstr>
      <vt:lpstr>PowerPoint Presentation</vt:lpstr>
      <vt:lpstr>Polarity</vt:lpstr>
      <vt:lpstr>Polarity</vt:lpstr>
      <vt:lpstr>In-Class Work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 of 3D Molecules</dc:title>
  <dc:creator>Scott Lawson</dc:creator>
  <cp:lastModifiedBy>User</cp:lastModifiedBy>
  <cp:revision>44</cp:revision>
  <dcterms:created xsi:type="dcterms:W3CDTF">2012-04-29T18:54:57Z</dcterms:created>
  <dcterms:modified xsi:type="dcterms:W3CDTF">2015-05-19T21:36:35Z</dcterms:modified>
</cp:coreProperties>
</file>