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2" r:id="rId4"/>
    <p:sldId id="273" r:id="rId5"/>
    <p:sldId id="274" r:id="rId6"/>
    <p:sldId id="276" r:id="rId7"/>
    <p:sldId id="288" r:id="rId8"/>
    <p:sldId id="291" r:id="rId9"/>
    <p:sldId id="293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92" r:id="rId22"/>
  </p:sldIdLst>
  <p:sldSz cx="9144000" cy="5715000" type="screen16x10"/>
  <p:notesSz cx="6858000" cy="9144000"/>
  <p:defaultTextStyle>
    <a:defPPr>
      <a:defRPr lang="en-US"/>
    </a:defPPr>
    <a:lvl1pPr marL="0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65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932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397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863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329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794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260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726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59" autoAdjust="0"/>
  </p:normalViewPr>
  <p:slideViewPr>
    <p:cSldViewPr>
      <p:cViewPr varScale="1">
        <p:scale>
          <a:sx n="77" d="100"/>
          <a:sy n="77" d="100"/>
        </p:scale>
        <p:origin x="-120" y="-39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18-04-23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18-04-23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465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0932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6397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1863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7329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2794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8260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3726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50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</a:t>
            </a:r>
            <a:r>
              <a:rPr lang="en-US" sz="1200" dirty="0" smtClean="0">
                <a:solidFill>
                  <a:srgbClr val="FF0000"/>
                </a:solidFill>
              </a:rPr>
              <a:t>MAXIMUM KINETIC ENERGY</a:t>
            </a:r>
            <a:r>
              <a:rPr lang="en-US" sz="1200" dirty="0" smtClean="0"/>
              <a:t> is the energy difference between the MINIMUM AMOUNT of energy needed (</a:t>
            </a:r>
            <a:r>
              <a:rPr lang="en-US" sz="1200" dirty="0" err="1" smtClean="0"/>
              <a:t>ie</a:t>
            </a:r>
            <a:r>
              <a:rPr lang="en-US" sz="1200" dirty="0" smtClean="0"/>
              <a:t>. the work function) and the LIGHT ENERGY of the incident photon.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50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KINETIC ENERGY</a:t>
            </a:r>
            <a:r>
              <a:rPr lang="en-US" dirty="0" smtClean="0"/>
              <a:t> can be plotted on the y axis and </a:t>
            </a:r>
            <a:r>
              <a:rPr lang="en-US" dirty="0" smtClean="0">
                <a:solidFill>
                  <a:srgbClr val="FF0000"/>
                </a:solidFill>
              </a:rPr>
              <a:t>FREQUENCY</a:t>
            </a:r>
            <a:r>
              <a:rPr lang="en-US" dirty="0" smtClean="0"/>
              <a:t> on the x-axis. The </a:t>
            </a:r>
            <a:r>
              <a:rPr lang="en-US" dirty="0" smtClean="0">
                <a:solidFill>
                  <a:srgbClr val="FF0000"/>
                </a:solidFill>
              </a:rPr>
              <a:t>WORK FUNCTION</a:t>
            </a:r>
            <a:r>
              <a:rPr lang="en-US" dirty="0" smtClean="0"/>
              <a:t> is the y – intercept as the </a:t>
            </a:r>
            <a:r>
              <a:rPr lang="en-US" dirty="0" smtClean="0">
                <a:solidFill>
                  <a:srgbClr val="FF0000"/>
                </a:solidFill>
              </a:rPr>
              <a:t>THRESHOLD FREQUNECY</a:t>
            </a:r>
            <a:r>
              <a:rPr lang="en-US" dirty="0" smtClean="0"/>
              <a:t> is the x intercept. PLANCK</a:t>
            </a:r>
            <a:r>
              <a:rPr lang="en-CA" dirty="0" smtClean="0">
                <a:latin typeface="Arial"/>
              </a:rPr>
              <a:t>’</a:t>
            </a:r>
            <a:r>
              <a:rPr lang="en-US" dirty="0" smtClean="0"/>
              <a:t>S CONSTANT is the slope of the graph.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4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Another Example of the Conservation of Energy!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719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946453"/>
            <a:ext cx="1217066" cy="66665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01997"/>
            <a:ext cx="6858000" cy="1397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7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1741329"/>
            <a:ext cx="6858000" cy="73862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75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6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7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18-04-23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18-04-23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144927" y="216671"/>
            <a:ext cx="886083" cy="393137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4496265"/>
            <a:ext cx="9144000" cy="1218736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958762"/>
            <a:ext cx="1371600" cy="4184738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58762"/>
            <a:ext cx="6172200" cy="4184738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18-04-23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18-04-23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2603680"/>
            <a:ext cx="1217066" cy="670884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4507680"/>
            <a:ext cx="9144000" cy="1218736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610432"/>
            <a:ext cx="6858000" cy="1754473"/>
          </a:xfrm>
        </p:spPr>
        <p:txBody>
          <a:bodyPr anchor="b">
            <a:normAutofit/>
          </a:bodyPr>
          <a:lstStyle>
            <a:lvl1pPr algn="l">
              <a:defRPr sz="47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3403554"/>
            <a:ext cx="6858000" cy="777748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  <a:lvl2pPr marL="4754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0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263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18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73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82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37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18-04-23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33500"/>
            <a:ext cx="3657600" cy="3810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33500"/>
            <a:ext cx="3657600" cy="3810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18-04-23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30476"/>
            <a:ext cx="3657600" cy="680358"/>
          </a:xfrm>
        </p:spPr>
        <p:txBody>
          <a:bodyPr anchor="ctr"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75465" indent="0">
              <a:buNone/>
              <a:defRPr sz="2100" b="1"/>
            </a:lvl2pPr>
            <a:lvl3pPr marL="950932" indent="0">
              <a:buNone/>
              <a:defRPr sz="1900" b="1"/>
            </a:lvl3pPr>
            <a:lvl4pPr marL="1426397" indent="0">
              <a:buNone/>
              <a:defRPr sz="1600" b="1"/>
            </a:lvl4pPr>
            <a:lvl5pPr marL="1901863" indent="0">
              <a:buNone/>
              <a:defRPr sz="1600" b="1"/>
            </a:lvl5pPr>
            <a:lvl6pPr marL="2377329" indent="0">
              <a:buNone/>
              <a:defRPr sz="1600" b="1"/>
            </a:lvl6pPr>
            <a:lvl7pPr marL="2852794" indent="0">
              <a:buNone/>
              <a:defRPr sz="1600" b="1"/>
            </a:lvl7pPr>
            <a:lvl8pPr marL="3328260" indent="0">
              <a:buNone/>
              <a:defRPr sz="1600" b="1"/>
            </a:lvl8pPr>
            <a:lvl9pPr marL="3803726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010834"/>
            <a:ext cx="3657600" cy="313266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30476"/>
            <a:ext cx="3657600" cy="680358"/>
          </a:xfrm>
        </p:spPr>
        <p:txBody>
          <a:bodyPr anchor="ctr"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75465" indent="0">
              <a:buNone/>
              <a:defRPr sz="2100" b="1"/>
            </a:lvl2pPr>
            <a:lvl3pPr marL="950932" indent="0">
              <a:buNone/>
              <a:defRPr sz="1900" b="1"/>
            </a:lvl3pPr>
            <a:lvl4pPr marL="1426397" indent="0">
              <a:buNone/>
              <a:defRPr sz="1600" b="1"/>
            </a:lvl4pPr>
            <a:lvl5pPr marL="1901863" indent="0">
              <a:buNone/>
              <a:defRPr sz="1600" b="1"/>
            </a:lvl5pPr>
            <a:lvl6pPr marL="2377329" indent="0">
              <a:buNone/>
              <a:defRPr sz="1600" b="1"/>
            </a:lvl6pPr>
            <a:lvl7pPr marL="2852794" indent="0">
              <a:buNone/>
              <a:defRPr sz="1600" b="1"/>
            </a:lvl7pPr>
            <a:lvl8pPr marL="3328260" indent="0">
              <a:buNone/>
              <a:defRPr sz="1600" b="1"/>
            </a:lvl8pPr>
            <a:lvl9pPr marL="3803726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10834"/>
            <a:ext cx="3657600" cy="313266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18-04-23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18-04-23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4507680"/>
            <a:ext cx="9144000" cy="1218736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18-04-23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333500"/>
            <a:ext cx="4572000" cy="3810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333502"/>
            <a:ext cx="2590800" cy="380999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  <a:lvl2pPr marL="475465" indent="0">
              <a:buNone/>
              <a:defRPr sz="1200"/>
            </a:lvl2pPr>
            <a:lvl3pPr marL="950932" indent="0">
              <a:buNone/>
              <a:defRPr sz="1000"/>
            </a:lvl3pPr>
            <a:lvl4pPr marL="1426397" indent="0">
              <a:buNone/>
              <a:defRPr sz="900"/>
            </a:lvl4pPr>
            <a:lvl5pPr marL="1901863" indent="0">
              <a:buNone/>
              <a:defRPr sz="900"/>
            </a:lvl5pPr>
            <a:lvl6pPr marL="2377329" indent="0">
              <a:buNone/>
              <a:defRPr sz="900"/>
            </a:lvl6pPr>
            <a:lvl7pPr marL="2852794" indent="0">
              <a:buNone/>
              <a:defRPr sz="900"/>
            </a:lvl7pPr>
            <a:lvl8pPr marL="3328260" indent="0">
              <a:buNone/>
              <a:defRPr sz="900"/>
            </a:lvl8pPr>
            <a:lvl9pPr marL="3803726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18-04-23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3" y="1333500"/>
            <a:ext cx="5029197" cy="30480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475465" indent="0">
              <a:buNone/>
              <a:defRPr sz="2900"/>
            </a:lvl2pPr>
            <a:lvl3pPr marL="950932" indent="0">
              <a:buNone/>
              <a:defRPr sz="2500"/>
            </a:lvl3pPr>
            <a:lvl4pPr marL="1426397" indent="0">
              <a:buNone/>
              <a:defRPr sz="2100"/>
            </a:lvl4pPr>
            <a:lvl5pPr marL="1901863" indent="0">
              <a:buNone/>
              <a:defRPr sz="2100"/>
            </a:lvl5pPr>
            <a:lvl6pPr marL="2377329" indent="0">
              <a:buNone/>
              <a:defRPr sz="2100"/>
            </a:lvl6pPr>
            <a:lvl7pPr marL="2852794" indent="0">
              <a:buNone/>
              <a:defRPr sz="2100"/>
            </a:lvl7pPr>
            <a:lvl8pPr marL="3328260" indent="0">
              <a:buNone/>
              <a:defRPr sz="2100"/>
            </a:lvl8pPr>
            <a:lvl9pPr marL="3803726" indent="0">
              <a:buNone/>
              <a:defRPr sz="21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333500"/>
            <a:ext cx="2133600" cy="3132667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  <a:lvl2pPr marL="475465" indent="0">
              <a:buNone/>
              <a:defRPr sz="1200"/>
            </a:lvl2pPr>
            <a:lvl3pPr marL="950932" indent="0">
              <a:buNone/>
              <a:defRPr sz="1000"/>
            </a:lvl3pPr>
            <a:lvl4pPr marL="1426397" indent="0">
              <a:buNone/>
              <a:defRPr sz="900"/>
            </a:lvl4pPr>
            <a:lvl5pPr marL="1901863" indent="0">
              <a:buNone/>
              <a:defRPr sz="900"/>
            </a:lvl5pPr>
            <a:lvl6pPr marL="2377329" indent="0">
              <a:buNone/>
              <a:defRPr sz="900"/>
            </a:lvl6pPr>
            <a:lvl7pPr marL="2852794" indent="0">
              <a:buNone/>
              <a:defRPr sz="900"/>
            </a:lvl7pPr>
            <a:lvl8pPr marL="3328260" indent="0">
              <a:buNone/>
              <a:defRPr sz="900"/>
            </a:lvl8pPr>
            <a:lvl9pPr marL="3803726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18-04-23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4507680"/>
            <a:ext cx="9144000" cy="1218736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667126"/>
            <a:ext cx="797475" cy="436819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373688"/>
            <a:ext cx="6217920" cy="150813"/>
          </a:xfrm>
          <a:prstGeom prst="rect">
            <a:avLst/>
          </a:prstGeom>
        </p:spPr>
        <p:txBody>
          <a:bodyPr vert="horz" lIns="95093" tIns="47546" rIns="95093" bIns="47546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27000"/>
            <a:ext cx="7315200" cy="1079500"/>
          </a:xfrm>
          <a:prstGeom prst="rect">
            <a:avLst/>
          </a:prstGeom>
        </p:spPr>
        <p:txBody>
          <a:bodyPr vert="horz" lIns="95093" tIns="47546" rIns="95093" bIns="47546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33500"/>
            <a:ext cx="7315200" cy="3810000"/>
          </a:xfrm>
          <a:prstGeom prst="rect">
            <a:avLst/>
          </a:prstGeom>
        </p:spPr>
        <p:txBody>
          <a:bodyPr vert="horz" lIns="95093" tIns="47546" rIns="95093" bIns="47546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5373688"/>
            <a:ext cx="1066800" cy="150813"/>
          </a:xfrm>
          <a:prstGeom prst="rect">
            <a:avLst/>
          </a:prstGeom>
        </p:spPr>
        <p:txBody>
          <a:bodyPr vert="horz" lIns="95093" tIns="47546" rIns="95093" bIns="47546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18-04-23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5373688"/>
            <a:ext cx="609600" cy="150813"/>
          </a:xfrm>
          <a:prstGeom prst="rect">
            <a:avLst/>
          </a:prstGeom>
        </p:spPr>
        <p:txBody>
          <a:bodyPr vert="horz" lIns="95093" tIns="47546" rIns="95093" bIns="47546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50932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33" indent="-237733" algn="l" defTabSz="950932" rtl="0" eaLnBrk="1" latinLnBrk="0" hangingPunct="1">
        <a:lnSpc>
          <a:spcPct val="90000"/>
        </a:lnSpc>
        <a:spcBef>
          <a:spcPts val="1404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89578" indent="-237733" algn="l" defTabSz="950932" rtl="0" eaLnBrk="1" latinLnBrk="0" hangingPunct="1">
        <a:lnSpc>
          <a:spcPct val="90000"/>
        </a:lnSpc>
        <a:spcBef>
          <a:spcPts val="936"/>
        </a:spcBef>
        <a:buClr>
          <a:schemeClr val="accent1"/>
        </a:buClr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422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267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112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6956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48801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00645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2490" indent="-237733" algn="l" defTabSz="950932" rtl="0" eaLnBrk="1" latinLnBrk="0" hangingPunct="1">
        <a:lnSpc>
          <a:spcPct val="90000"/>
        </a:lnSpc>
        <a:spcBef>
          <a:spcPts val="624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65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32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97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863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329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794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260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726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6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and Nuclear Physics Physics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04800" y="1485900"/>
            <a:ext cx="4267200" cy="3657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Day 1</a:t>
            </a:r>
            <a:r>
              <a:rPr lang="en-US" dirty="0" smtClean="0"/>
              <a:t>: Photon’s + Photoelectric Effect + Compton Scattering</a:t>
            </a:r>
          </a:p>
          <a:p>
            <a:pPr marL="0" indent="0">
              <a:buNone/>
            </a:pPr>
            <a:r>
              <a:rPr lang="en-US" b="1" u="sng" dirty="0" smtClean="0"/>
              <a:t>Day 2</a:t>
            </a:r>
            <a:r>
              <a:rPr lang="en-US" dirty="0" smtClean="0"/>
              <a:t>: Atomic Energy Levels (absorption/emission spectrum)</a:t>
            </a:r>
          </a:p>
          <a:p>
            <a:pPr marL="0" indent="0">
              <a:buNone/>
            </a:pPr>
            <a:r>
              <a:rPr lang="en-US" b="1" u="sng" dirty="0" smtClean="0"/>
              <a:t>Day 3</a:t>
            </a:r>
            <a:r>
              <a:rPr lang="en-US" dirty="0" smtClean="0"/>
              <a:t>: Wave Particle Duality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444" b="-19444"/>
          <a:stretch>
            <a:fillRect/>
          </a:stretch>
        </p:blipFill>
        <p:spPr>
          <a:xfrm>
            <a:off x="4343400" y="679450"/>
            <a:ext cx="4724400" cy="4921250"/>
          </a:xfrm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Photoelectric Fact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1100"/>
            <a:ext cx="82296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/>
              <a:t>The frequency of radiation must be above a certain </a:t>
            </a:r>
            <a:r>
              <a:rPr lang="en-US" sz="2000" dirty="0" smtClean="0"/>
              <a:t>value. </a:t>
            </a:r>
            <a:r>
              <a:rPr lang="en-US" sz="2000" dirty="0"/>
              <a:t>This minimum frequency required by the source of electromagnetic radiation to just liberate electrons from the metal is known as </a:t>
            </a:r>
            <a:r>
              <a:rPr lang="en-US" sz="2000" i="1" dirty="0">
                <a:solidFill>
                  <a:srgbClr val="FF0000"/>
                </a:solidFill>
              </a:rPr>
              <a:t>threshold frequency, f</a:t>
            </a:r>
            <a:r>
              <a:rPr lang="en-US" sz="2000" i="1" baseline="-25000" dirty="0">
                <a:solidFill>
                  <a:srgbClr val="FF0000"/>
                </a:solidFill>
              </a:rPr>
              <a:t>0</a:t>
            </a:r>
            <a:r>
              <a:rPr lang="en-US" sz="2000" dirty="0"/>
              <a:t>.</a:t>
            </a:r>
          </a:p>
        </p:txBody>
      </p:sp>
      <p:pic>
        <p:nvPicPr>
          <p:cNvPr id="62468" name="Picture 4" descr="grp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62477"/>
            <a:ext cx="4876800" cy="29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2628900"/>
            <a:ext cx="4267200" cy="2209800"/>
            <a:chOff x="228600" y="2628900"/>
            <a:chExt cx="4267200" cy="2209800"/>
          </a:xfrm>
        </p:grpSpPr>
        <p:sp>
          <p:nvSpPr>
            <p:cNvPr id="62469" name="Text Box 5"/>
            <p:cNvSpPr txBox="1">
              <a:spLocks noChangeArrowheads="1"/>
            </p:cNvSpPr>
            <p:nvPr/>
          </p:nvSpPr>
          <p:spPr bwMode="auto">
            <a:xfrm>
              <a:off x="228600" y="2628900"/>
              <a:ext cx="2759075" cy="12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The </a:t>
              </a:r>
              <a:r>
                <a:rPr lang="en-US" i="1" dirty="0">
                  <a:solidFill>
                    <a:srgbClr val="FF0000"/>
                  </a:solidFill>
                </a:rPr>
                <a:t>threshold frequency</a:t>
              </a:r>
              <a:r>
                <a:rPr lang="en-US" dirty="0"/>
                <a:t> is the X-intercept of the Energy vs. Frequency graph!</a:t>
              </a:r>
            </a:p>
          </p:txBody>
        </p:sp>
        <p:sp>
          <p:nvSpPr>
            <p:cNvPr id="62470" name="Line 6"/>
            <p:cNvSpPr>
              <a:spLocks noChangeShapeType="1"/>
            </p:cNvSpPr>
            <p:nvPr/>
          </p:nvSpPr>
          <p:spPr bwMode="auto">
            <a:xfrm>
              <a:off x="1828800" y="3695700"/>
              <a:ext cx="2667000" cy="11430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72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Photoelectric Fact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8255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Work function, </a:t>
            </a:r>
            <a:r>
              <a:rPr lang="en-US" sz="2000" dirty="0" err="1" smtClean="0">
                <a:solidFill>
                  <a:srgbClr val="FF0000"/>
                </a:solidFill>
              </a:rPr>
              <a:t>Φ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en-US" sz="2000" dirty="0" smtClean="0"/>
              <a:t> </a:t>
            </a:r>
            <a:r>
              <a:rPr lang="en-US" sz="2000" dirty="0"/>
              <a:t>is defined as the </a:t>
            </a:r>
            <a:r>
              <a:rPr lang="en-US" sz="2000" dirty="0">
                <a:solidFill>
                  <a:srgbClr val="FF0000"/>
                </a:solidFill>
              </a:rPr>
              <a:t>least energy</a:t>
            </a:r>
            <a:r>
              <a:rPr lang="en-US" sz="2000" dirty="0"/>
              <a:t> that must be supplied to remove a free electron from the surface of the </a:t>
            </a:r>
            <a:r>
              <a:rPr lang="en-US" sz="2000" dirty="0" smtClean="0"/>
              <a:t>metal</a:t>
            </a:r>
            <a:endParaRPr lang="en-US" sz="2000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22500"/>
            <a:ext cx="398145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556126" y="2674828"/>
            <a:ext cx="4130675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/>
              <a:t>Not </a:t>
            </a:r>
            <a:r>
              <a:rPr lang="en-US" dirty="0"/>
              <a:t>ALL of the energy goes into work! As you can see the electron then </a:t>
            </a:r>
            <a:r>
              <a:rPr lang="en-US" dirty="0">
                <a:solidFill>
                  <a:srgbClr val="FF0000"/>
                </a:solidFill>
              </a:rPr>
              <a:t>MOVES</a:t>
            </a:r>
            <a:r>
              <a:rPr lang="en-US" dirty="0"/>
              <a:t> across the </a:t>
            </a:r>
            <a:r>
              <a:rPr lang="en-US" dirty="0">
                <a:solidFill>
                  <a:srgbClr val="FF0000"/>
                </a:solidFill>
              </a:rPr>
              <a:t>GAP</a:t>
            </a:r>
            <a:r>
              <a:rPr lang="en-US" dirty="0"/>
              <a:t> to the anode with a certain speed and kinetic energy.</a:t>
            </a:r>
          </a:p>
        </p:txBody>
      </p:sp>
    </p:spTree>
    <p:extLst>
      <p:ext uri="{BB962C8B-B14F-4D97-AF65-F5344CB8AC3E}">
        <p14:creationId xmlns:p14="http://schemas.microsoft.com/office/powerpoint/2010/main" val="2246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7000"/>
            <a:ext cx="7315200" cy="673100"/>
          </a:xfrm>
        </p:spPr>
        <p:txBody>
          <a:bodyPr/>
          <a:lstStyle/>
          <a:p>
            <a:r>
              <a:rPr lang="en-US" dirty="0"/>
              <a:t>Photoelectric Fact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1100"/>
            <a:ext cx="8229600" cy="37337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>
              <a:buFont typeface="Wingdings" charset="0"/>
              <a:buNone/>
            </a:pPr>
            <a:endParaRPr lang="en-US" sz="2000" b="1" dirty="0"/>
          </a:p>
          <a:p>
            <a:pPr algn="ctr">
              <a:buFont typeface="Wingdings" charset="0"/>
              <a:buNone/>
            </a:pPr>
            <a:r>
              <a:rPr lang="en-US" b="1" dirty="0"/>
              <a:t>THE BOTTOM LINE: Energy Conservation must still hold true!</a:t>
            </a:r>
          </a:p>
        </p:txBody>
      </p:sp>
      <p:pic>
        <p:nvPicPr>
          <p:cNvPr id="64516" name="Picture 4" descr="Photoelectric_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7900"/>
            <a:ext cx="3057525" cy="211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2325" y="1998928"/>
            <a:ext cx="1800555" cy="541072"/>
            <a:chOff x="822325" y="1998928"/>
            <a:chExt cx="1800555" cy="541072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822325" y="1998928"/>
              <a:ext cx="1800555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Light Energy, E</a:t>
              </a:r>
            </a:p>
          </p:txBody>
        </p:sp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1600200" y="2413000"/>
              <a:ext cx="914400" cy="1270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0" y="3467100"/>
            <a:ext cx="3292475" cy="829508"/>
            <a:chOff x="5334000" y="3467100"/>
            <a:chExt cx="3292475" cy="829508"/>
          </a:xfrm>
        </p:grpSpPr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6248400" y="3619500"/>
              <a:ext cx="237807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WORK done to remove the electron</a:t>
              </a:r>
            </a:p>
          </p:txBody>
        </p:sp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 flipH="1" flipV="1">
              <a:off x="5334000" y="3467100"/>
              <a:ext cx="762000" cy="1524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1790700"/>
            <a:ext cx="3063875" cy="1846659"/>
            <a:chOff x="5791200" y="1790700"/>
            <a:chExt cx="3063875" cy="1846659"/>
          </a:xfrm>
        </p:grpSpPr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6400800" y="1790700"/>
              <a:ext cx="2454275" cy="1846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The energy NOT used to do work goes into KINETIC ENERGY as the electron LEAVES the surface.</a:t>
              </a:r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 flipH="1">
              <a:off x="5791200" y="2413000"/>
              <a:ext cx="533400" cy="1905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22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graphicFrame>
        <p:nvGraphicFramePr>
          <p:cNvPr id="6553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177091"/>
              </p:ext>
            </p:extLst>
          </p:nvPr>
        </p:nvGraphicFramePr>
        <p:xfrm>
          <a:off x="762000" y="1312863"/>
          <a:ext cx="3886200" cy="20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4" imgW="1701800" imgH="889000" progId="Equation.DSMT4">
                  <p:embed/>
                </p:oleObj>
              </mc:Choice>
              <mc:Fallback>
                <p:oleObj name="Equation" r:id="rId4" imgW="17018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12863"/>
                        <a:ext cx="3886200" cy="203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4" descr="KEvsFre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17600"/>
            <a:ext cx="3429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Data doesn’t match theory…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299"/>
            <a:ext cx="8229600" cy="38518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/>
              <a:t>Classical physics</a:t>
            </a:r>
            <a:r>
              <a:rPr lang="en-US" sz="2000" dirty="0"/>
              <a:t> predicts that </a:t>
            </a:r>
            <a:r>
              <a:rPr lang="en-US" sz="2000" b="1" i="1" dirty="0">
                <a:solidFill>
                  <a:srgbClr val="FF0000"/>
                </a:solidFill>
              </a:rPr>
              <a:t>any frequency of light </a:t>
            </a:r>
            <a:r>
              <a:rPr lang="en-US" sz="2000" dirty="0"/>
              <a:t>can eject electrons as long as the intensity is high enough.  </a:t>
            </a:r>
          </a:p>
          <a:p>
            <a:pPr>
              <a:lnSpc>
                <a:spcPct val="90000"/>
              </a:lnSpc>
            </a:pPr>
            <a:r>
              <a:rPr lang="en-US" sz="2000" b="1" u="sng" dirty="0"/>
              <a:t>Experimental data </a:t>
            </a:r>
            <a:r>
              <a:rPr lang="en-US" sz="2000" dirty="0"/>
              <a:t>shows there is </a:t>
            </a:r>
            <a:r>
              <a:rPr lang="en-US" sz="2000" b="1" i="1" dirty="0">
                <a:solidFill>
                  <a:srgbClr val="FF0000"/>
                </a:solidFill>
              </a:rPr>
              <a:t>a minimum (cutoff frequency) that the light must have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000" b="1" u="sng" dirty="0"/>
              <a:t>Classical physics</a:t>
            </a:r>
            <a:r>
              <a:rPr lang="en-US" sz="2000" dirty="0"/>
              <a:t> predicts that </a:t>
            </a:r>
            <a:r>
              <a:rPr lang="en-US" sz="2000" b="1" i="1" dirty="0">
                <a:solidFill>
                  <a:srgbClr val="FF0000"/>
                </a:solidFill>
              </a:rPr>
              <a:t>the kinetic energy of the ejected electrons should increase with the intensity of the light</a:t>
            </a:r>
            <a:r>
              <a:rPr lang="en-US" sz="2000" dirty="0"/>
              <a:t>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Again, </a:t>
            </a:r>
            <a:r>
              <a:rPr lang="en-US" sz="2000" b="1" u="sng" dirty="0"/>
              <a:t>experimental data </a:t>
            </a:r>
            <a:r>
              <a:rPr lang="en-US" sz="2000" dirty="0"/>
              <a:t>shows this is not the case; </a:t>
            </a:r>
            <a:r>
              <a:rPr lang="en-US" sz="2000" b="1" i="1" dirty="0">
                <a:solidFill>
                  <a:srgbClr val="FF0000"/>
                </a:solidFill>
              </a:rPr>
              <a:t>increasing the intensity of the light only increases the number of electrons emitted, not their kinetic energy.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THUS the photoelectric effect is strong evidence for the photon model of light.</a:t>
            </a:r>
          </a:p>
        </p:txBody>
      </p:sp>
    </p:spTree>
    <p:extLst>
      <p:ext uri="{BB962C8B-B14F-4D97-AF65-F5344CB8AC3E}">
        <p14:creationId xmlns:p14="http://schemas.microsoft.com/office/powerpoint/2010/main" val="36987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7000"/>
            <a:ext cx="7315200" cy="673100"/>
          </a:xfrm>
        </p:spPr>
        <p:txBody>
          <a:bodyPr/>
          <a:lstStyle/>
          <a:p>
            <a:r>
              <a:rPr lang="en-US" dirty="0"/>
              <a:t>Wave-Particle Duality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924800" cy="8890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000" dirty="0"/>
              <a:t>The results of the photoelectric effect allowed us to look at light completely different</a:t>
            </a:r>
            <a:r>
              <a:rPr lang="en-US" sz="2000" dirty="0" smtClean="0"/>
              <a:t>. (</a:t>
            </a:r>
            <a:r>
              <a:rPr lang="en-US" sz="2000" b="1" i="1" dirty="0" smtClean="0">
                <a:solidFill>
                  <a:srgbClr val="FF0000"/>
                </a:solidFill>
              </a:rPr>
              <a:t>more on this later!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1000"/>
            <a:ext cx="16129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6" y="1587500"/>
            <a:ext cx="1789114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514600" y="1714500"/>
            <a:ext cx="3733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First we have Thomas </a:t>
            </a:r>
            <a:r>
              <a:rPr lang="en-US" sz="1800" dirty="0" smtClean="0"/>
              <a:t>Young</a:t>
            </a:r>
            <a:r>
              <a:rPr lang="en-CA" sz="1800" dirty="0" smtClean="0">
                <a:latin typeface="Arial"/>
              </a:rPr>
              <a:t>’</a:t>
            </a:r>
            <a:r>
              <a:rPr lang="en-US" sz="1800" dirty="0" smtClean="0"/>
              <a:t>s </a:t>
            </a:r>
            <a:r>
              <a:rPr lang="en-US" sz="1800" dirty="0"/>
              <a:t>Diffraction experiment proving that light behaved as a </a:t>
            </a:r>
            <a:r>
              <a:rPr lang="en-US" sz="1800" dirty="0">
                <a:solidFill>
                  <a:srgbClr val="FF0000"/>
                </a:solidFill>
              </a:rPr>
              <a:t>WAVE</a:t>
            </a:r>
            <a:r>
              <a:rPr lang="en-US" sz="1800" dirty="0"/>
              <a:t> due to constructive and destructive interference.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1828800" y="3086100"/>
            <a:ext cx="609600" cy="4953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127126" y="3967428"/>
            <a:ext cx="74834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Then we have Max Planck who allowed Einstein to build his photoelectric effect idea around the concept that light is composed of </a:t>
            </a:r>
            <a:r>
              <a:rPr lang="en-US" sz="1800" dirty="0">
                <a:solidFill>
                  <a:srgbClr val="FF0000"/>
                </a:solidFill>
              </a:rPr>
              <a:t>PARTICLES</a:t>
            </a:r>
            <a:r>
              <a:rPr lang="en-US" sz="1800" dirty="0"/>
              <a:t> called quanta.</a:t>
            </a: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V="1">
            <a:off x="5791200" y="3314700"/>
            <a:ext cx="762000" cy="571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What does this diagram imply</a:t>
            </a:r>
            <a:r>
              <a:rPr lang="is-IS" sz="2600" dirty="0" smtClean="0"/>
              <a:t>…?</a:t>
            </a:r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9844" b="-39844"/>
          <a:stretch>
            <a:fillRect/>
          </a:stretch>
        </p:blipFill>
        <p:spPr>
          <a:xfrm>
            <a:off x="1295400" y="159497"/>
            <a:ext cx="6248400" cy="6508750"/>
          </a:xfrm>
        </p:spPr>
      </p:pic>
    </p:spTree>
    <p:extLst>
      <p:ext uri="{BB962C8B-B14F-4D97-AF65-F5344CB8AC3E}">
        <p14:creationId xmlns:p14="http://schemas.microsoft.com/office/powerpoint/2010/main" val="321088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Smart is a Physics AP Student…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33500"/>
            <a:ext cx="4038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X-ray </a:t>
            </a:r>
            <a:r>
              <a:rPr lang="en-US" dirty="0" smtClean="0"/>
              <a:t>photon (with frequency f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/>
              <a:t>strikes </a:t>
            </a:r>
            <a:r>
              <a:rPr lang="en-US" dirty="0" smtClean="0"/>
              <a:t>an electron </a:t>
            </a:r>
            <a:r>
              <a:rPr lang="en-US" dirty="0"/>
              <a:t>in a piece of graphite, the X-ray scatters in one direction, and the electron recoils in another direction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Derive an equation to show the conservation of energy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EBC6"/>
              </a:clrFrom>
              <a:clrTo>
                <a:srgbClr val="FEEB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60" b="-2296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5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Smart is a Physics AP Student…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19300"/>
            <a:ext cx="4800600" cy="312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hf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hf</a:t>
            </a:r>
            <a:r>
              <a:rPr lang="en-CA" sz="2400" b="1" baseline="-25000" dirty="0">
                <a:latin typeface="Arial"/>
              </a:rPr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+ </a:t>
            </a:r>
            <a:r>
              <a:rPr lang="en-US" sz="2400" b="1" dirty="0" err="1" smtClean="0"/>
              <a:t>E</a:t>
            </a:r>
            <a:r>
              <a:rPr lang="en-US" sz="2400" b="1" baseline="-25000" dirty="0" err="1"/>
              <a:t>k</a:t>
            </a:r>
            <a:r>
              <a:rPr lang="en-US" sz="2400" b="1" dirty="0" smtClean="0"/>
              <a:t> (of e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scattered photon has a </a:t>
            </a:r>
            <a:r>
              <a:rPr lang="en-US" sz="2000" dirty="0" smtClean="0"/>
              <a:t>frequency f</a:t>
            </a:r>
            <a:r>
              <a:rPr lang="en-CA" sz="2000" baseline="-25000" dirty="0">
                <a:latin typeface="Arial"/>
              </a:rPr>
              <a:t>2</a:t>
            </a:r>
            <a:r>
              <a:rPr lang="en-US" sz="2000" dirty="0" smtClean="0"/>
              <a:t> </a:t>
            </a:r>
            <a:r>
              <a:rPr lang="en-US" sz="2000" dirty="0"/>
              <a:t>that is smaller than the frequency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endParaRPr lang="en-US" sz="2000" dirty="0" smtClean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EBC6"/>
              </a:clrFrom>
              <a:clrTo>
                <a:srgbClr val="FEEB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60" b="-22960"/>
          <a:stretch>
            <a:fillRect/>
          </a:stretch>
        </p:blipFill>
        <p:spPr bwMode="auto">
          <a:xfrm>
            <a:off x="5257800" y="13335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1" y="1333500"/>
            <a:ext cx="761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Energy of incident photon = energy of scattered photon + KE of e</a:t>
            </a:r>
            <a:r>
              <a:rPr lang="en-US" sz="2000" baseline="30000" dirty="0" smtClean="0">
                <a:solidFill>
                  <a:srgbClr val="FF0000"/>
                </a:solidFill>
              </a:rPr>
              <a:t>-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momentum?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33500"/>
            <a:ext cx="45720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Same deal… except angles… </a:t>
            </a:r>
            <a:r>
              <a:rPr lang="en-US" sz="2000" i="1" dirty="0" err="1" smtClean="0">
                <a:solidFill>
                  <a:srgbClr val="FF0000"/>
                </a:solidFill>
              </a:rPr>
              <a:t>ewwwww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For an initially stationary electron, conservation of total linear momentum requires that:</a:t>
            </a:r>
          </a:p>
          <a:p>
            <a:pPr lvl="1"/>
            <a:r>
              <a:rPr lang="en-US" sz="2000" dirty="0"/>
              <a:t>Momentum of incident photon = momentum of scattered photon + momentum of electron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EBC6"/>
              </a:clrFrom>
              <a:clrTo>
                <a:srgbClr val="FEEB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60" b="-22960"/>
          <a:stretch>
            <a:fillRect/>
          </a:stretch>
        </p:blipFill>
        <p:spPr bwMode="auto">
          <a:xfrm>
            <a:off x="5029200" y="13335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4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33500"/>
            <a:ext cx="4495800" cy="3810000"/>
          </a:xfrm>
        </p:spPr>
        <p:txBody>
          <a:bodyPr/>
          <a:lstStyle/>
          <a:p>
            <a:r>
              <a:rPr lang="en-US" dirty="0" smtClean="0"/>
              <a:t>AP </a:t>
            </a:r>
            <a:r>
              <a:rPr lang="en-US" dirty="0" smtClean="0"/>
              <a:t>exam </a:t>
            </a:r>
            <a:r>
              <a:rPr lang="en-US" dirty="0" smtClean="0"/>
              <a:t>are on May </a:t>
            </a:r>
            <a:r>
              <a:rPr lang="en-US" dirty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At some point soon there will be an AP Exam orientation in the library!</a:t>
            </a:r>
          </a:p>
          <a:p>
            <a:r>
              <a:rPr lang="en-US" dirty="0" smtClean="0"/>
              <a:t>Now would be a good time to pick up a study guide for the exam.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18" b="-3318"/>
          <a:stretch>
            <a:fillRect/>
          </a:stretch>
        </p:blipFill>
        <p:spPr>
          <a:xfrm>
            <a:off x="5105400" y="1333500"/>
            <a:ext cx="3657600" cy="3810000"/>
          </a:xfrm>
        </p:spPr>
      </p:pic>
    </p:spTree>
    <p:extLst>
      <p:ext uri="{BB962C8B-B14F-4D97-AF65-F5344CB8AC3E}">
        <p14:creationId xmlns:p14="http://schemas.microsoft.com/office/powerpoint/2010/main" val="14462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Finish the Photoelectric Effect worksheet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 the notes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Section A: </a:t>
            </a:r>
            <a:r>
              <a:rPr lang="en-US" dirty="0"/>
              <a:t>Review Package Section A: MC: 1, 2, 4, 7, 8, 10, 15, 16, 20, 21, 25-27, 34, 36-</a:t>
            </a:r>
            <a:r>
              <a:rPr lang="en-US" dirty="0" smtClean="0"/>
              <a:t>41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Watch the next video: Atomic Energy Levels and complete 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</a:t>
            </a:r>
            <a:r>
              <a:rPr lang="en-US" dirty="0" smtClean="0"/>
              <a:t>?... Quantized!?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66900"/>
            <a:ext cx="8229600" cy="2971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Quantum mechanics is the study of processes which occur at the atomic scale</a:t>
            </a:r>
            <a:r>
              <a:rPr lang="en-US" dirty="0" smtClean="0"/>
              <a:t>.</a:t>
            </a:r>
            <a:endParaRPr lang="en-US" dirty="0"/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The word "</a:t>
            </a:r>
            <a:r>
              <a:rPr lang="en-US" dirty="0">
                <a:solidFill>
                  <a:srgbClr val="FF0000"/>
                </a:solidFill>
              </a:rPr>
              <a:t>quantum</a:t>
            </a:r>
            <a:r>
              <a:rPr lang="en-US" dirty="0"/>
              <a:t>" is derived </a:t>
            </a: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From Latin to mean </a:t>
            </a:r>
            <a:r>
              <a:rPr lang="en-US" i="1" dirty="0"/>
              <a:t>BUNDLE.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Therefore, we are studying the motion of objects that come in small bundles called </a:t>
            </a:r>
            <a:r>
              <a:rPr lang="en-US" i="1" dirty="0">
                <a:solidFill>
                  <a:srgbClr val="FF0000"/>
                </a:solidFill>
              </a:rPr>
              <a:t>quanta</a:t>
            </a:r>
            <a:r>
              <a:rPr lang="en-US" i="1" dirty="0"/>
              <a:t>. </a:t>
            </a:r>
            <a:r>
              <a:rPr lang="en-US" dirty="0"/>
              <a:t>These tiny bundles that we are referring to are electrons traveling around the nucleus.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6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5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Newton, forgive </a:t>
            </a:r>
            <a:r>
              <a:rPr lang="en-US" dirty="0" smtClean="0"/>
              <a:t>me</a:t>
            </a:r>
            <a:r>
              <a:rPr lang="is-IS" dirty="0" smtClean="0"/>
              <a:t>…”</a:t>
            </a:r>
            <a:r>
              <a:rPr lang="en-US" dirty="0" smtClean="0"/>
              <a:t>, ~ </a:t>
            </a:r>
            <a:r>
              <a:rPr lang="en-US" i="1" dirty="0"/>
              <a:t>Albert Einstein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9700"/>
            <a:ext cx="3048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038600" y="952500"/>
            <a:ext cx="47244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 dirty="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886200" y="1562100"/>
            <a:ext cx="443547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One of the most popular concepts concerning Quantum Mechanics is </a:t>
            </a:r>
            <a:r>
              <a:rPr lang="en-US" dirty="0" smtClean="0"/>
              <a:t>called</a:t>
            </a:r>
            <a:r>
              <a:rPr lang="en-US" dirty="0" smtClean="0"/>
              <a:t>,</a:t>
            </a:r>
            <a:r>
              <a:rPr lang="ja-JP" altLang="en-US" dirty="0" smtClean="0">
                <a:solidFill>
                  <a:srgbClr val="FF0000"/>
                </a:solidFill>
                <a:latin typeface="Arial"/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The Photoelectric Effect</a:t>
            </a:r>
            <a:r>
              <a:rPr lang="ja-JP" altLang="en-US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In 1905, Albert Einstein published this theory for which he won the Nobel Prize in 1921. </a:t>
            </a:r>
          </a:p>
        </p:txBody>
      </p:sp>
    </p:spTree>
    <p:extLst>
      <p:ext uri="{BB962C8B-B14F-4D97-AF65-F5344CB8AC3E}">
        <p14:creationId xmlns:p14="http://schemas.microsoft.com/office/powerpoint/2010/main" val="17473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Photoelectric Effect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9700"/>
            <a:ext cx="8229600" cy="876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i="1" dirty="0"/>
              <a:t>"When </a:t>
            </a:r>
            <a:r>
              <a:rPr lang="en-US" sz="2000" i="1" dirty="0">
                <a:solidFill>
                  <a:srgbClr val="FF0000"/>
                </a:solidFill>
              </a:rPr>
              <a:t>light</a:t>
            </a:r>
            <a:r>
              <a:rPr lang="en-US" sz="2000" i="1" dirty="0"/>
              <a:t> strikes a material, electrons are emitted. The radiant energy supplies the </a:t>
            </a:r>
            <a:r>
              <a:rPr lang="en-US" sz="2000" i="1" dirty="0">
                <a:solidFill>
                  <a:srgbClr val="FF0000"/>
                </a:solidFill>
              </a:rPr>
              <a:t>work</a:t>
            </a:r>
            <a:r>
              <a:rPr lang="en-US" sz="2000" i="1" dirty="0"/>
              <a:t> necessary to </a:t>
            </a:r>
            <a:r>
              <a:rPr lang="en-US" sz="2000" i="1" dirty="0">
                <a:solidFill>
                  <a:srgbClr val="FF0000"/>
                </a:solidFill>
              </a:rPr>
              <a:t>free</a:t>
            </a:r>
            <a:r>
              <a:rPr lang="en-US" sz="2000" i="1" dirty="0"/>
              <a:t> the electrons from the surface."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7" y="2324100"/>
            <a:ext cx="631767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96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Think! – </a:t>
            </a:r>
            <a:r>
              <a:rPr lang="en-US" u="sng" dirty="0" smtClean="0"/>
              <a:t>Whiteboards</a:t>
            </a:r>
            <a:r>
              <a:rPr lang="en-US" dirty="0" smtClean="0"/>
              <a:t> – </a:t>
            </a:r>
            <a:r>
              <a:rPr lang="en-US" b="1" i="1" dirty="0" smtClean="0">
                <a:solidFill>
                  <a:srgbClr val="FF0000"/>
                </a:solidFill>
              </a:rPr>
              <a:t>10 minutes!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1534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 group of 2 or 3 come up with answers to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properties of the incoming light would effect it’s ability to eject electrons?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Would all metals react the same to similar photon’s of light</a:t>
            </a:r>
            <a:r>
              <a:rPr lang="en-US" sz="2000" dirty="0" smtClean="0"/>
              <a:t>? Explain your reasoning.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effect would increasing the intensity of light </a:t>
            </a:r>
            <a:r>
              <a:rPr lang="en-US" sz="2000" dirty="0"/>
              <a:t>(# of photon’s) </a:t>
            </a:r>
            <a:r>
              <a:rPr lang="en-US" sz="2000" dirty="0" smtClean="0"/>
              <a:t>have?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Are all emitted electrons equivalent?  If not how are they different, and what led to this difference?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9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Photoelectric Effect Wave Particle </a:t>
            </a:r>
            <a:r>
              <a:rPr lang="en-US" dirty="0" smtClean="0"/>
              <a:t>Duality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Aside…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Before we begin to discuss the photoelectric effect, we must introduce a new type of unit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4152900"/>
            <a:ext cx="74072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6600"/>
                </a:solidFill>
              </a:rPr>
              <a:t>This is a very useful unit as it shortens our calculations and allows us to stray away from using exponents.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503049"/>
              </p:ext>
            </p:extLst>
          </p:nvPr>
        </p:nvGraphicFramePr>
        <p:xfrm>
          <a:off x="1752600" y="2247900"/>
          <a:ext cx="5266266" cy="1702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120900" imgH="685800" progId="Equation.DSMT4">
                  <p:embed/>
                </p:oleObj>
              </mc:Choice>
              <mc:Fallback>
                <p:oleObj name="Equation" r:id="rId3" imgW="21209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247900"/>
                        <a:ext cx="5266266" cy="1702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7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Review</a:t>
            </a:r>
          </a:p>
        </p:txBody>
      </p:sp>
      <p:graphicFrame>
        <p:nvGraphicFramePr>
          <p:cNvPr id="6041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359775"/>
              </p:ext>
            </p:extLst>
          </p:nvPr>
        </p:nvGraphicFramePr>
        <p:xfrm>
          <a:off x="3886200" y="317500"/>
          <a:ext cx="4343400" cy="196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3" imgW="2628720" imgH="1333440" progId="Equation.DSMT4">
                  <p:embed/>
                </p:oleObj>
              </mc:Choice>
              <mc:Fallback>
                <p:oleObj name="Equation" r:id="rId3" imgW="26287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17500"/>
                        <a:ext cx="4343400" cy="1964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5812"/>
            <a:ext cx="5667376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0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Vegetables.potx</Template>
  <TotalTime>0</TotalTime>
  <Words>990</Words>
  <Application>Microsoft Macintosh PowerPoint</Application>
  <PresentationFormat>On-screen Show (16:10)</PresentationFormat>
  <Paragraphs>84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Cooking 16x9</vt:lpstr>
      <vt:lpstr>Equation</vt:lpstr>
      <vt:lpstr>MathType 6.0 Equation</vt:lpstr>
      <vt:lpstr>Atomic and Nuclear Physics Physics</vt:lpstr>
      <vt:lpstr>Reminders</vt:lpstr>
      <vt:lpstr>Quantum?... Quantized!?</vt:lpstr>
      <vt:lpstr>“Newton, forgive me…”, ~ Albert Einstein</vt:lpstr>
      <vt:lpstr>The Photoelectric Effect</vt:lpstr>
      <vt:lpstr>Group Think! – Whiteboards – 10 minutes!</vt:lpstr>
      <vt:lpstr>Video!</vt:lpstr>
      <vt:lpstr>An Aside…</vt:lpstr>
      <vt:lpstr>Light Review</vt:lpstr>
      <vt:lpstr>Photoelectric Fact #1</vt:lpstr>
      <vt:lpstr>Photoelectric Fact #2</vt:lpstr>
      <vt:lpstr>Photoelectric Fact #3</vt:lpstr>
      <vt:lpstr>Putting it all together</vt:lpstr>
      <vt:lpstr>When Data doesn’t match theory…</vt:lpstr>
      <vt:lpstr>Wave-Particle Duality</vt:lpstr>
      <vt:lpstr>What does this diagram imply…?</vt:lpstr>
      <vt:lpstr>How Smart is a Physics AP Student…</vt:lpstr>
      <vt:lpstr>How Smart is a Physics AP Student…</vt:lpstr>
      <vt:lpstr>What about momentum?</vt:lpstr>
      <vt:lpstr>So now what?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2018-04-23T17:51:35Z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