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media/media1.gif" ContentType="video/unknown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  <p:sldMasterId id="2147483684" r:id="rId2"/>
  </p:sldMasterIdLst>
  <p:notesMasterIdLst>
    <p:notesMasterId r:id="rId18"/>
  </p:notesMasterIdLst>
  <p:sldIdLst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74" r:id="rId17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-104" y="-688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1AAA4B-5817-6548-BAE6-89700A7723F2}" type="datetimeFigureOut">
              <a:rPr lang="en-US" smtClean="0"/>
              <a:t>1/31/2014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92F9CF-749E-7644-B1E0-88EA049563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304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F11F0D5B-CA18-B242-B318-A9F0A55C7EA8}" type="slidenum">
              <a:rPr lang="en-US" sz="1200">
                <a:solidFill>
                  <a:prstClr val="black"/>
                </a:solidFill>
              </a:rPr>
              <a:pPr/>
              <a:t>1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solidFill>
            <a:srgbClr val="FFFFFF"/>
          </a:solidFill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marL="0" marR="0" lvl="2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chemeClr val="tx1"/>
                </a:solidFill>
                <a:latin typeface="Constantia" charset="0"/>
              </a:rPr>
              <a:t>Pressure build</a:t>
            </a:r>
            <a:r>
              <a:rPr lang="en-US" dirty="0" smtClean="0">
                <a:latin typeface="Constantia" charset="0"/>
              </a:rPr>
              <a:t>-up happens underground, over very long periods of time</a:t>
            </a:r>
          </a:p>
          <a:p>
            <a:pPr eaLnBrk="1" hangingPunct="1"/>
            <a:endParaRPr lang="en-CA" dirty="0">
              <a:ea typeface="ヒラギノ角ゴ Pro W3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D763AB50-42E7-0942-973B-D906D56DCB98}" type="slidenum">
              <a:rPr lang="en-US" sz="1200">
                <a:solidFill>
                  <a:prstClr val="black"/>
                </a:solidFill>
              </a:rPr>
              <a:pPr/>
              <a:t>14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solidFill>
            <a:srgbClr val="FFFFFF"/>
          </a:solidFill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CA">
              <a:ea typeface="ヒラギノ角ゴ Pro W3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D763AB50-42E7-0942-973B-D906D56DCB98}" type="slidenum">
              <a:rPr lang="en-US" sz="1200">
                <a:solidFill>
                  <a:prstClr val="black"/>
                </a:solidFill>
              </a:rPr>
              <a:pPr/>
              <a:t>15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solidFill>
            <a:srgbClr val="FFFFFF"/>
          </a:solidFill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CA">
              <a:ea typeface="ヒラギノ角ゴ Pro W3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58BFBB5E-477A-3E4B-B24B-11D58AC6E9A5}" type="slidenum">
              <a:rPr lang="en-US" sz="1200">
                <a:solidFill>
                  <a:prstClr val="black"/>
                </a:solidFill>
              </a:rPr>
              <a:pPr/>
              <a:t>2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solidFill>
            <a:srgbClr val="FFFFFF"/>
          </a:solidFill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CA" dirty="0" smtClean="0">
                <a:ea typeface="ヒラギノ角ゴ Pro W3" charset="0"/>
              </a:rPr>
              <a:t>Subduction zone faults vs.</a:t>
            </a:r>
            <a:r>
              <a:rPr lang="en-CA" baseline="0" dirty="0" smtClean="0">
                <a:ea typeface="ヒラギノ角ゴ Pro W3" charset="0"/>
              </a:rPr>
              <a:t> Slip Strike Faults</a:t>
            </a:r>
            <a:endParaRPr lang="en-CA" dirty="0">
              <a:ea typeface="ヒラギノ角ゴ Pro W3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72FA8AA6-616E-6849-A0E5-6839E02E3407}" type="slidenum">
              <a:rPr lang="en-US" sz="1200">
                <a:solidFill>
                  <a:prstClr val="black"/>
                </a:solidFill>
              </a:rPr>
              <a:pPr/>
              <a:t>3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solidFill>
            <a:srgbClr val="FFFFFF"/>
          </a:solidFill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CA" dirty="0" smtClean="0">
                <a:ea typeface="ヒラギノ角ゴ Pro W3" charset="0"/>
              </a:rPr>
              <a:t>Why would earthquakes near the surface</a:t>
            </a:r>
            <a:r>
              <a:rPr lang="en-CA" baseline="0" dirty="0" smtClean="0">
                <a:ea typeface="ヒラギノ角ゴ Pro W3" charset="0"/>
              </a:rPr>
              <a:t> cause more damage?</a:t>
            </a:r>
            <a:endParaRPr lang="en-CA" dirty="0">
              <a:ea typeface="ヒラギノ角ゴ Pro W3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E8191772-A6AD-2F46-91AB-2EA4FC4A3685}" type="slidenum">
              <a:rPr lang="en-US" sz="1200">
                <a:solidFill>
                  <a:prstClr val="black"/>
                </a:solidFill>
              </a:rPr>
              <a:pPr/>
              <a:t>4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solidFill>
            <a:srgbClr val="FFFFFF"/>
          </a:solidFill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CA">
              <a:ea typeface="ヒラギノ角ゴ Pro W3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807E9AF5-36A2-6741-8F07-FA84E664C410}" type="slidenum">
              <a:rPr lang="en-US" sz="1200">
                <a:solidFill>
                  <a:prstClr val="black"/>
                </a:solidFill>
              </a:rPr>
              <a:pPr/>
              <a:t>5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solidFill>
            <a:srgbClr val="FFFFFF"/>
          </a:solidFill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CA">
              <a:ea typeface="ヒラギノ角ゴ Pro W3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C5E11DC3-8353-6040-B432-F3225EA94B2E}" type="slidenum">
              <a:rPr lang="en-US" sz="1200">
                <a:solidFill>
                  <a:prstClr val="black"/>
                </a:solidFill>
              </a:rPr>
              <a:pPr/>
              <a:t>9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solidFill>
            <a:srgbClr val="FFFFFF"/>
          </a:solidFill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CA">
              <a:ea typeface="ヒラギノ角ゴ Pro W3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C54FE13B-1575-864A-A6F7-6C399E53F1ED}" type="slidenum">
              <a:rPr lang="en-US" sz="1200">
                <a:solidFill>
                  <a:prstClr val="black"/>
                </a:solidFill>
              </a:rPr>
              <a:pPr/>
              <a:t>11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solidFill>
            <a:srgbClr val="FFFFFF"/>
          </a:solidFill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CA">
              <a:ea typeface="ヒラギノ角ゴ Pro W3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300E0887-AFFB-B046-A767-EA358FACA2DB}" type="slidenum">
              <a:rPr lang="en-US" sz="1200">
                <a:solidFill>
                  <a:prstClr val="black"/>
                </a:solidFill>
              </a:rPr>
              <a:pPr/>
              <a:t>12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solidFill>
            <a:srgbClr val="FFFFFF"/>
          </a:solidFill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CA">
              <a:ea typeface="ヒラギノ角ゴ Pro W3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D763AB50-42E7-0942-973B-D906D56DCB98}" type="slidenum">
              <a:rPr lang="en-US" sz="1200">
                <a:solidFill>
                  <a:prstClr val="black"/>
                </a:solidFill>
              </a:rPr>
              <a:pPr/>
              <a:t>13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solidFill>
            <a:srgbClr val="FFFFFF"/>
          </a:solidFill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CA">
              <a:ea typeface="ヒラギノ角ゴ Pro W3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5715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17926"/>
            <a:ext cx="3679116" cy="522653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17926"/>
            <a:ext cx="3505200" cy="19274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6" y="2257063"/>
            <a:ext cx="3313355" cy="1418467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6" y="3684234"/>
            <a:ext cx="3309803" cy="105052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264024"/>
            <a:ext cx="2133600" cy="625818"/>
          </a:xfrm>
        </p:spPr>
        <p:txBody>
          <a:bodyPr anchor="b"/>
          <a:lstStyle>
            <a:lvl1pPr algn="l">
              <a:defRPr sz="2400"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4650889" y="5073570"/>
            <a:ext cx="3505200" cy="681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4766639"/>
            <a:ext cx="2831592" cy="304271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FEFAC9"/>
                </a:solidFill>
              </a:rPr>
              <a:t>(c) McGraw Hill Ryerson 2007</a:t>
            </a:r>
            <a:endParaRPr lang="en-US">
              <a:solidFill>
                <a:srgbClr val="FEFAC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4766639"/>
            <a:ext cx="643666" cy="30427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5F5B7598-00CB-D042-BA29-B0F901622DA8}" type="slidenum">
              <a:rPr lang="en-US" smtClean="0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EFAC9"/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4650889" y="5073570"/>
            <a:ext cx="3505200" cy="681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3AE0F82-5A75-E847-99EF-96AE439FAC4D}" type="datetimeFigureOut">
              <a:rPr lang="en-US" smtClean="0">
                <a:solidFill>
                  <a:srgbClr val="FEFAC9"/>
                </a:solidFill>
              </a:rPr>
              <a:pPr>
                <a:defRPr/>
              </a:pPr>
              <a:t>1/31/2014</a:t>
            </a:fld>
            <a:endParaRPr lang="en-US">
              <a:solidFill>
                <a:srgbClr val="FEFAC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EFAC9"/>
                </a:solidFill>
              </a:rPr>
              <a:t>(c) McGraw Hill Ryerson 2007</a:t>
            </a:r>
            <a:endParaRPr lang="en-US" sz="1400">
              <a:solidFill>
                <a:srgbClr val="FEFAC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812C8E-3AE3-AE49-BA24-E1AB7944C7C4}" type="slidenum">
              <a:rPr lang="en-US" smtClean="0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EFAC9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858456"/>
            <a:ext cx="1484453" cy="3983620"/>
          </a:xfrm>
        </p:spPr>
        <p:txBody>
          <a:bodyPr vert="eaVert" anchor="ctr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858456"/>
            <a:ext cx="5423704" cy="3983620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A8E48E-9950-114F-8255-512210B18C4F}" type="datetimeFigureOut">
              <a:rPr lang="en-US" smtClean="0">
                <a:solidFill>
                  <a:srgbClr val="FEFAC9"/>
                </a:solidFill>
              </a:rPr>
              <a:pPr>
                <a:defRPr/>
              </a:pPr>
              <a:t>1/31/2014</a:t>
            </a:fld>
            <a:endParaRPr lang="en-US">
              <a:solidFill>
                <a:srgbClr val="FEFAC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EFAC9"/>
                </a:solidFill>
              </a:rPr>
              <a:t>(c) McGraw Hill Ryerson 2007</a:t>
            </a:r>
            <a:endParaRPr lang="en-US" sz="1400">
              <a:solidFill>
                <a:srgbClr val="FEFAC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A94371-692D-F64E-8FD2-BA8948ADE11C}" type="slidenum">
              <a:rPr lang="en-US" smtClean="0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EFAC9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5715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  <a:latin typeface="Century Gothic"/>
                  </a:endParaRPr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  <a:latin typeface="Century Gothic"/>
                  </a:endParaRPr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  <a:latin typeface="Century Gothic"/>
                  </a:endParaRPr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  <a:latin typeface="Century Gothic"/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  <a:latin typeface="Century Gothic"/>
                  </a:endParaRPr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  <a:latin typeface="Century Gothic"/>
                  </a:endParaRPr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  <a:latin typeface="Century Gothic"/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  <a:latin typeface="Century Gothic"/>
                  </a:endParaRPr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  <a:latin typeface="Century Gothic"/>
                  </a:endParaRPr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entury Gothic"/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entury Gothic"/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entury Gothic"/>
                </a:endParaRPr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Century Gothic"/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Century Gothic"/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Century Gothic"/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Century Gothic"/>
              </a:endParaRPr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Century Gothic"/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17926"/>
            <a:ext cx="3679116" cy="522653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649096" y="-17926"/>
            <a:ext cx="3505200" cy="19274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6" y="2257063"/>
            <a:ext cx="3313355" cy="1418467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6" y="3684234"/>
            <a:ext cx="3309803" cy="105052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264024"/>
            <a:ext cx="2133600" cy="625818"/>
          </a:xfrm>
        </p:spPr>
        <p:txBody>
          <a:bodyPr anchor="b"/>
          <a:lstStyle>
            <a:lvl1pPr algn="l">
              <a:defRPr sz="2400"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  <a:latin typeface="Century Gothic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4650889" y="5073570"/>
            <a:ext cx="3505200" cy="681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4766639"/>
            <a:ext cx="2831592" cy="304271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FEFAC9"/>
                </a:solidFill>
                <a:latin typeface="Century Gothic"/>
              </a:rPr>
              <a:t>(c) McGraw Hill Ryerson 2007</a:t>
            </a:r>
            <a:endParaRPr lang="en-US">
              <a:solidFill>
                <a:srgbClr val="FEFAC9"/>
              </a:solidFill>
              <a:latin typeface="Century Gothic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4766639"/>
            <a:ext cx="643666" cy="30427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5F5B7598-00CB-D042-BA29-B0F901622DA8}" type="slidenum">
              <a:rPr lang="en-US" smtClean="0">
                <a:solidFill>
                  <a:srgbClr val="FEFAC9"/>
                </a:solidFill>
                <a:latin typeface="Century Gothic"/>
              </a:rPr>
              <a:pPr>
                <a:defRPr/>
              </a:pPr>
              <a:t>‹#›</a:t>
            </a:fld>
            <a:endParaRPr lang="en-US">
              <a:solidFill>
                <a:srgbClr val="FEFAC9"/>
              </a:solidFill>
              <a:latin typeface="Century Gothic"/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4650889" y="5073570"/>
            <a:ext cx="3505200" cy="681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2675879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C1AADF-4F2A-354D-B39A-EB97A51FBEEC}" type="datetimeFigureOut">
              <a:rPr lang="en-US" smtClean="0">
                <a:solidFill>
                  <a:srgbClr val="FEFAC9"/>
                </a:solidFill>
                <a:latin typeface="Century Gothic"/>
              </a:rPr>
              <a:pPr>
                <a:defRPr/>
              </a:pPr>
              <a:t>1/31/2014</a:t>
            </a:fld>
            <a:endParaRPr lang="en-US">
              <a:solidFill>
                <a:srgbClr val="FEFAC9"/>
              </a:solidFill>
              <a:latin typeface="Century Gothic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EFAC9"/>
                </a:solidFill>
                <a:latin typeface="Century Gothic"/>
              </a:rPr>
              <a:t>(c) McGraw Hill Ryerson 2007</a:t>
            </a:r>
            <a:endParaRPr lang="en-US" sz="1400">
              <a:solidFill>
                <a:srgbClr val="FEFAC9"/>
              </a:solidFill>
              <a:latin typeface="Century Gothic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05C518-C111-BE41-BCB8-4433DCA6BA21}" type="slidenum">
              <a:rPr lang="en-US" smtClean="0">
                <a:solidFill>
                  <a:srgbClr val="FEFAC9"/>
                </a:solidFill>
                <a:latin typeface="Century Gothic"/>
              </a:rPr>
              <a:pPr>
                <a:defRPr/>
              </a:pPr>
              <a:t>‹#›</a:t>
            </a:fld>
            <a:endParaRPr lang="en-US">
              <a:solidFill>
                <a:srgbClr val="FEFAC9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5244483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417358"/>
            <a:ext cx="6637468" cy="1135063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6" y="3556000"/>
            <a:ext cx="6637467" cy="1267011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F15F3A-4681-C140-92AD-3B1A30BD95DA}" type="datetimeFigureOut">
              <a:rPr lang="en-US" smtClean="0">
                <a:solidFill>
                  <a:srgbClr val="FEFAC9"/>
                </a:solidFill>
                <a:latin typeface="Century Gothic"/>
              </a:rPr>
              <a:pPr>
                <a:defRPr/>
              </a:pPr>
              <a:t>1/31/2014</a:t>
            </a:fld>
            <a:endParaRPr lang="en-US">
              <a:solidFill>
                <a:srgbClr val="FEFAC9"/>
              </a:solidFill>
              <a:latin typeface="Century Gothic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EFAC9"/>
                </a:solidFill>
                <a:latin typeface="Century Gothic"/>
              </a:rPr>
              <a:t>(c) McGraw Hill Ryerson 2007</a:t>
            </a:r>
            <a:endParaRPr lang="en-US" sz="1400">
              <a:solidFill>
                <a:srgbClr val="FEFAC9"/>
              </a:solidFill>
              <a:latin typeface="Century Gothic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30E071-8A82-8E46-AF48-DFC143676679}" type="slidenum">
              <a:rPr lang="en-US" smtClean="0">
                <a:solidFill>
                  <a:srgbClr val="FEFAC9"/>
                </a:solidFill>
                <a:latin typeface="Century Gothic"/>
              </a:rPr>
              <a:pPr>
                <a:defRPr/>
              </a:pPr>
              <a:t>‹#›</a:t>
            </a:fld>
            <a:endParaRPr lang="en-US">
              <a:solidFill>
                <a:srgbClr val="FEFAC9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7033226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90DE24F-71AF-AC40-818F-32074B14B182}" type="datetimeFigureOut">
              <a:rPr lang="en-US" smtClean="0">
                <a:solidFill>
                  <a:srgbClr val="FEFAC9"/>
                </a:solidFill>
                <a:latin typeface="Century Gothic"/>
              </a:rPr>
              <a:pPr>
                <a:defRPr/>
              </a:pPr>
              <a:t>1/31/2014</a:t>
            </a:fld>
            <a:endParaRPr lang="en-US">
              <a:solidFill>
                <a:srgbClr val="FEFAC9"/>
              </a:solidFill>
              <a:latin typeface="Century Gothic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EFAC9"/>
                </a:solidFill>
                <a:latin typeface="Century Gothic"/>
              </a:rPr>
              <a:t>(c) McGraw Hill Ryerson 2007</a:t>
            </a:r>
            <a:endParaRPr lang="en-US" sz="1400">
              <a:solidFill>
                <a:srgbClr val="FEFAC9"/>
              </a:solidFill>
              <a:latin typeface="Century Gothic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607078-F723-8E46-A3B1-5C5092F450B3}" type="slidenum">
              <a:rPr lang="en-US" smtClean="0">
                <a:solidFill>
                  <a:srgbClr val="FEFAC9"/>
                </a:solidFill>
                <a:latin typeface="Century Gothic"/>
              </a:rPr>
              <a:pPr>
                <a:defRPr/>
              </a:pPr>
              <a:t>‹#›</a:t>
            </a:fld>
            <a:endParaRPr lang="en-US">
              <a:solidFill>
                <a:srgbClr val="FEFAC9"/>
              </a:solidFill>
              <a:latin typeface="Century Gothic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1927860"/>
            <a:ext cx="3419856" cy="2910840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1927859"/>
            <a:ext cx="3419856" cy="2910840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0295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1930008"/>
            <a:ext cx="3057148" cy="53313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478912"/>
            <a:ext cx="3419856" cy="236316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8" y="1930008"/>
            <a:ext cx="3055717" cy="53313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478912"/>
            <a:ext cx="3419856" cy="236316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6403AB-A509-734E-8FEF-AD0D85C77D27}" type="datetimeFigureOut">
              <a:rPr lang="en-US" smtClean="0">
                <a:solidFill>
                  <a:srgbClr val="FEFAC9"/>
                </a:solidFill>
                <a:latin typeface="Century Gothic"/>
              </a:rPr>
              <a:pPr>
                <a:defRPr/>
              </a:pPr>
              <a:t>1/31/2014</a:t>
            </a:fld>
            <a:endParaRPr lang="en-US">
              <a:solidFill>
                <a:srgbClr val="FEFAC9"/>
              </a:solidFill>
              <a:latin typeface="Century Gothic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EFAC9"/>
                </a:solidFill>
                <a:latin typeface="Century Gothic"/>
              </a:rPr>
              <a:t>(c) McGraw Hill Ryerson 2007</a:t>
            </a:r>
            <a:endParaRPr lang="en-US" sz="1400">
              <a:solidFill>
                <a:srgbClr val="FEFAC9"/>
              </a:solidFill>
              <a:latin typeface="Century Gothic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5B9C12-0AE3-0443-AFA4-8E5F451C71A8}" type="slidenum">
              <a:rPr lang="en-US" smtClean="0">
                <a:solidFill>
                  <a:srgbClr val="FEFAC9"/>
                </a:solidFill>
                <a:latin typeface="Century Gothic"/>
              </a:rPr>
              <a:pPr>
                <a:defRPr/>
              </a:pPr>
              <a:t>‹#›</a:t>
            </a:fld>
            <a:endParaRPr lang="en-US">
              <a:solidFill>
                <a:srgbClr val="FEFAC9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0271928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D90A19-5E19-CE44-B213-72DCD88EE538}" type="datetimeFigureOut">
              <a:rPr lang="en-US" smtClean="0">
                <a:solidFill>
                  <a:srgbClr val="FEFAC9"/>
                </a:solidFill>
                <a:latin typeface="Century Gothic"/>
              </a:rPr>
              <a:pPr>
                <a:defRPr/>
              </a:pPr>
              <a:t>1/31/2014</a:t>
            </a:fld>
            <a:endParaRPr lang="en-US">
              <a:solidFill>
                <a:srgbClr val="FEFAC9"/>
              </a:solidFill>
              <a:latin typeface="Century Gothic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EFAC9"/>
                </a:solidFill>
                <a:latin typeface="Century Gothic"/>
              </a:rPr>
              <a:t>(c) McGraw Hill Ryerson 2007</a:t>
            </a:r>
            <a:endParaRPr lang="en-US" sz="1400">
              <a:solidFill>
                <a:srgbClr val="FEFAC9"/>
              </a:solidFill>
              <a:latin typeface="Century Gothic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B10236-E871-FA43-9385-35D02B66F3C4}" type="slidenum">
              <a:rPr lang="en-US" smtClean="0">
                <a:solidFill>
                  <a:srgbClr val="FEFAC9"/>
                </a:solidFill>
                <a:latin typeface="Century Gothic"/>
              </a:rPr>
              <a:pPr>
                <a:defRPr/>
              </a:pPr>
              <a:t>‹#›</a:t>
            </a:fld>
            <a:endParaRPr lang="en-US">
              <a:solidFill>
                <a:srgbClr val="FEFAC9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4583553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C482CF-D9EE-B942-98D9-C2852692417A}" type="datetimeFigureOut">
              <a:rPr lang="en-US" smtClean="0">
                <a:solidFill>
                  <a:srgbClr val="FEFAC9"/>
                </a:solidFill>
                <a:latin typeface="Century Gothic"/>
              </a:rPr>
              <a:pPr>
                <a:defRPr/>
              </a:pPr>
              <a:t>1/31/2014</a:t>
            </a:fld>
            <a:endParaRPr lang="en-US">
              <a:solidFill>
                <a:srgbClr val="FEFAC9"/>
              </a:solidFill>
              <a:latin typeface="Century Gothic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EFAC9"/>
                </a:solidFill>
                <a:latin typeface="Century Gothic"/>
              </a:rPr>
              <a:t>(c) McGraw Hill Ryerson 2007</a:t>
            </a:r>
            <a:endParaRPr lang="en-US" sz="1400">
              <a:solidFill>
                <a:srgbClr val="FEFAC9"/>
              </a:solidFill>
              <a:latin typeface="Century Gothic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5C8EC7-E0E5-A545-8F56-F9A8923D38A1}" type="slidenum">
              <a:rPr lang="en-US" smtClean="0">
                <a:solidFill>
                  <a:srgbClr val="FEFAC9"/>
                </a:solidFill>
                <a:latin typeface="Century Gothic"/>
              </a:rPr>
              <a:pPr>
                <a:defRPr/>
              </a:pPr>
              <a:t>‹#›</a:t>
            </a:fld>
            <a:endParaRPr lang="en-US">
              <a:solidFill>
                <a:srgbClr val="FEFAC9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3343973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5715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  <a:latin typeface="Century Gothic"/>
                  </a:endParaRPr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  <a:latin typeface="Century Gothic"/>
                  </a:endParaRPr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  <a:latin typeface="Century Gothic"/>
                  </a:endParaRPr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  <a:latin typeface="Century Gothic"/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  <a:latin typeface="Century Gothic"/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  <a:latin typeface="Century Gothic"/>
                  </a:endParaRPr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  <a:latin typeface="Century Gothic"/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  <a:latin typeface="Century Gothic"/>
                  </a:endParaRPr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  <a:latin typeface="Century Gothic"/>
                  </a:endParaRPr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entury Gothic"/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entury Gothic"/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entury Gothic"/>
                </a:endParaRPr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Century Gothic"/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Century Gothic"/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Century Gothic"/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Century Gothic"/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Century Gothic"/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17926"/>
            <a:ext cx="3679116" cy="522653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4649096" y="-17925"/>
            <a:ext cx="3505200" cy="5199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1F1037-E0D6-4C41-8D0F-996A91D14400}" type="datetimeFigureOut">
              <a:rPr lang="en-US" smtClean="0">
                <a:solidFill>
                  <a:srgbClr val="FEFAC9"/>
                </a:solidFill>
                <a:latin typeface="Century Gothic"/>
              </a:rPr>
              <a:pPr>
                <a:defRPr/>
              </a:pPr>
              <a:t>1/31/2014</a:t>
            </a:fld>
            <a:endParaRPr lang="en-US">
              <a:solidFill>
                <a:srgbClr val="FEFAC9"/>
              </a:solidFill>
              <a:latin typeface="Century Gothic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26004D-D6E2-8242-9DA6-5D04FFBCB464}" type="slidenum">
              <a:rPr lang="en-US" smtClean="0">
                <a:solidFill>
                  <a:srgbClr val="FEFAC9"/>
                </a:solidFill>
                <a:latin typeface="Century Gothic"/>
              </a:rPr>
              <a:pPr>
                <a:defRPr/>
              </a:pPr>
              <a:t>‹#›</a:t>
            </a:fld>
            <a:endParaRPr lang="en-US">
              <a:solidFill>
                <a:srgbClr val="FEFAC9"/>
              </a:solidFill>
              <a:latin typeface="Century Gothic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905572" y="501569"/>
            <a:ext cx="3562257" cy="470703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713773"/>
            <a:ext cx="3090440" cy="4292278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5073570"/>
            <a:ext cx="3505200" cy="681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4770696"/>
            <a:ext cx="3493664" cy="304271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mtClean="0">
                <a:solidFill>
                  <a:srgbClr val="FEFAC9"/>
                </a:solidFill>
                <a:latin typeface="Century Gothic"/>
              </a:rPr>
              <a:t>(c) McGraw Hill Ryerson 2007</a:t>
            </a:r>
            <a:endParaRPr lang="en-US" sz="1400">
              <a:solidFill>
                <a:srgbClr val="FEFAC9"/>
              </a:solidFill>
              <a:latin typeface="Century Gothic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214529"/>
            <a:ext cx="3304572" cy="1219294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3447495"/>
            <a:ext cx="3298784" cy="126492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68085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C1AADF-4F2A-354D-B39A-EB97A51FBEEC}" type="datetimeFigureOut">
              <a:rPr lang="en-US" smtClean="0">
                <a:solidFill>
                  <a:srgbClr val="FEFAC9"/>
                </a:solidFill>
              </a:rPr>
              <a:pPr>
                <a:defRPr/>
              </a:pPr>
              <a:t>1/31/2014</a:t>
            </a:fld>
            <a:endParaRPr lang="en-US">
              <a:solidFill>
                <a:srgbClr val="FEFAC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EFAC9"/>
                </a:solidFill>
              </a:rPr>
              <a:t>(c) McGraw Hill Ryerson 2007</a:t>
            </a:r>
            <a:endParaRPr lang="en-US" sz="1400">
              <a:solidFill>
                <a:srgbClr val="FEFAC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05C518-C111-BE41-BCB8-4433DCA6BA21}" type="slidenum">
              <a:rPr lang="en-US" smtClean="0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EFAC9"/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5715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  <a:latin typeface="Century Gothic"/>
                  </a:endParaRPr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  <a:latin typeface="Century Gothic"/>
                  </a:endParaRPr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  <a:latin typeface="Century Gothic"/>
                  </a:endParaRPr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  <a:latin typeface="Century Gothic"/>
                  </a:endParaRPr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  <a:latin typeface="Century Gothic"/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  <a:latin typeface="Century Gothic"/>
                  </a:endParaRPr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  <a:latin typeface="Century Gothic"/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  <a:latin typeface="Century Gothic"/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  <a:latin typeface="Century Gothic"/>
                  </a:endParaRPr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entury Gothic"/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entury Gothic"/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entury Gothic"/>
                </a:endParaRPr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Century Gothic"/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Century Gothic"/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Century Gothic"/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Century Gothic"/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Century Gothic"/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17926"/>
            <a:ext cx="3679116" cy="522653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4649096" y="-17925"/>
            <a:ext cx="3505200" cy="5199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905572" y="501569"/>
            <a:ext cx="3562257" cy="4707038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4650889" y="5073570"/>
            <a:ext cx="3505200" cy="681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217420"/>
            <a:ext cx="3300984" cy="12192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9" y="578163"/>
            <a:ext cx="3359623" cy="455676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1" y="3444240"/>
            <a:ext cx="3300573" cy="126630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5852866-9F41-EC48-9D1B-A5C3D124C17C}" type="datetimeFigureOut">
              <a:rPr lang="en-US" smtClean="0">
                <a:solidFill>
                  <a:srgbClr val="FEFAC9"/>
                </a:solidFill>
                <a:latin typeface="Century Gothic"/>
              </a:rPr>
              <a:pPr>
                <a:defRPr/>
              </a:pPr>
              <a:t>1/31/2014</a:t>
            </a:fld>
            <a:endParaRPr lang="en-US">
              <a:solidFill>
                <a:srgbClr val="FEFAC9"/>
              </a:solidFill>
              <a:latin typeface="Century Gothic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4770696"/>
            <a:ext cx="3493664" cy="304271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mtClean="0">
                <a:solidFill>
                  <a:srgbClr val="FEFAC9"/>
                </a:solidFill>
                <a:latin typeface="Century Gothic"/>
              </a:rPr>
              <a:t>(c) McGraw Hill Ryerson 2007</a:t>
            </a:r>
            <a:endParaRPr lang="en-US" sz="1400">
              <a:solidFill>
                <a:srgbClr val="FEFAC9"/>
              </a:solidFill>
              <a:latin typeface="Century Gothic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F6809E-3521-AE4C-BA11-853CD87BCD90}" type="slidenum">
              <a:rPr lang="en-US" smtClean="0">
                <a:solidFill>
                  <a:srgbClr val="FEFAC9"/>
                </a:solidFill>
                <a:latin typeface="Century Gothic"/>
              </a:rPr>
              <a:pPr>
                <a:defRPr/>
              </a:pPr>
              <a:t>‹#›</a:t>
            </a:fld>
            <a:endParaRPr lang="en-US">
              <a:solidFill>
                <a:srgbClr val="FEFAC9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3122120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3AE0F82-5A75-E847-99EF-96AE439FAC4D}" type="datetimeFigureOut">
              <a:rPr lang="en-US" smtClean="0">
                <a:solidFill>
                  <a:srgbClr val="FEFAC9"/>
                </a:solidFill>
                <a:latin typeface="Century Gothic"/>
              </a:rPr>
              <a:pPr>
                <a:defRPr/>
              </a:pPr>
              <a:t>1/31/2014</a:t>
            </a:fld>
            <a:endParaRPr lang="en-US">
              <a:solidFill>
                <a:srgbClr val="FEFAC9"/>
              </a:solidFill>
              <a:latin typeface="Century Gothic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EFAC9"/>
                </a:solidFill>
                <a:latin typeface="Century Gothic"/>
              </a:rPr>
              <a:t>(c) McGraw Hill Ryerson 2007</a:t>
            </a:r>
            <a:endParaRPr lang="en-US" sz="1400">
              <a:solidFill>
                <a:srgbClr val="FEFAC9"/>
              </a:solidFill>
              <a:latin typeface="Century Gothic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812C8E-3AE3-AE49-BA24-E1AB7944C7C4}" type="slidenum">
              <a:rPr lang="en-US" smtClean="0">
                <a:solidFill>
                  <a:srgbClr val="FEFAC9"/>
                </a:solidFill>
                <a:latin typeface="Century Gothic"/>
              </a:rPr>
              <a:pPr>
                <a:defRPr/>
              </a:pPr>
              <a:t>‹#›</a:t>
            </a:fld>
            <a:endParaRPr lang="en-US">
              <a:solidFill>
                <a:srgbClr val="FEFAC9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6970737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858456"/>
            <a:ext cx="1484453" cy="3983620"/>
          </a:xfrm>
        </p:spPr>
        <p:txBody>
          <a:bodyPr vert="eaVert" anchor="ctr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858456"/>
            <a:ext cx="5423704" cy="3983620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A8E48E-9950-114F-8255-512210B18C4F}" type="datetimeFigureOut">
              <a:rPr lang="en-US" smtClean="0">
                <a:solidFill>
                  <a:srgbClr val="FEFAC9"/>
                </a:solidFill>
                <a:latin typeface="Century Gothic"/>
              </a:rPr>
              <a:pPr>
                <a:defRPr/>
              </a:pPr>
              <a:t>1/31/2014</a:t>
            </a:fld>
            <a:endParaRPr lang="en-US">
              <a:solidFill>
                <a:srgbClr val="FEFAC9"/>
              </a:solidFill>
              <a:latin typeface="Century Gothic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EFAC9"/>
                </a:solidFill>
                <a:latin typeface="Century Gothic"/>
              </a:rPr>
              <a:t>(c) McGraw Hill Ryerson 2007</a:t>
            </a:r>
            <a:endParaRPr lang="en-US" sz="1400">
              <a:solidFill>
                <a:srgbClr val="FEFAC9"/>
              </a:solidFill>
              <a:latin typeface="Century Gothic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A94371-692D-F64E-8FD2-BA8948ADE11C}" type="slidenum">
              <a:rPr lang="en-US" smtClean="0">
                <a:solidFill>
                  <a:srgbClr val="FEFAC9"/>
                </a:solidFill>
                <a:latin typeface="Century Gothic"/>
              </a:rPr>
              <a:pPr>
                <a:defRPr/>
              </a:pPr>
              <a:t>‹#›</a:t>
            </a:fld>
            <a:endParaRPr lang="en-US">
              <a:solidFill>
                <a:srgbClr val="FEFAC9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191458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417358"/>
            <a:ext cx="6637468" cy="1135063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6" y="3556000"/>
            <a:ext cx="6637467" cy="1267011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F15F3A-4681-C140-92AD-3B1A30BD95DA}" type="datetimeFigureOut">
              <a:rPr lang="en-US" smtClean="0">
                <a:solidFill>
                  <a:srgbClr val="FEFAC9"/>
                </a:solidFill>
              </a:rPr>
              <a:pPr>
                <a:defRPr/>
              </a:pPr>
              <a:t>1/31/2014</a:t>
            </a:fld>
            <a:endParaRPr lang="en-US">
              <a:solidFill>
                <a:srgbClr val="FEFAC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EFAC9"/>
                </a:solidFill>
              </a:rPr>
              <a:t>(c) McGraw Hill Ryerson 2007</a:t>
            </a:r>
            <a:endParaRPr lang="en-US" sz="1400">
              <a:solidFill>
                <a:srgbClr val="FEFAC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30E071-8A82-8E46-AF48-DFC143676679}" type="slidenum">
              <a:rPr lang="en-US" smtClean="0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EFAC9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90DE24F-71AF-AC40-818F-32074B14B182}" type="datetimeFigureOut">
              <a:rPr lang="en-US" smtClean="0">
                <a:solidFill>
                  <a:srgbClr val="FEFAC9"/>
                </a:solidFill>
              </a:rPr>
              <a:pPr>
                <a:defRPr/>
              </a:pPr>
              <a:t>1/31/2014</a:t>
            </a:fld>
            <a:endParaRPr lang="en-US">
              <a:solidFill>
                <a:srgbClr val="FEFAC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EFAC9"/>
                </a:solidFill>
              </a:rPr>
              <a:t>(c) McGraw Hill Ryerson 2007</a:t>
            </a:r>
            <a:endParaRPr lang="en-US" sz="1400">
              <a:solidFill>
                <a:srgbClr val="FEFAC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607078-F723-8E46-A3B1-5C5092F450B3}" type="slidenum">
              <a:rPr lang="en-US" smtClean="0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EFAC9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1927860"/>
            <a:ext cx="3419856" cy="2910840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1927859"/>
            <a:ext cx="3419856" cy="2910840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1930008"/>
            <a:ext cx="3057148" cy="53313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478912"/>
            <a:ext cx="3419856" cy="236316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8" y="1930008"/>
            <a:ext cx="3055717" cy="53313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478912"/>
            <a:ext cx="3419856" cy="236316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6403AB-A509-734E-8FEF-AD0D85C77D27}" type="datetimeFigureOut">
              <a:rPr lang="en-US" smtClean="0">
                <a:solidFill>
                  <a:srgbClr val="FEFAC9"/>
                </a:solidFill>
              </a:rPr>
              <a:pPr>
                <a:defRPr/>
              </a:pPr>
              <a:t>1/31/2014</a:t>
            </a:fld>
            <a:endParaRPr lang="en-US">
              <a:solidFill>
                <a:srgbClr val="FEFAC9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EFAC9"/>
                </a:solidFill>
              </a:rPr>
              <a:t>(c) McGraw Hill Ryerson 2007</a:t>
            </a:r>
            <a:endParaRPr lang="en-US" sz="1400">
              <a:solidFill>
                <a:srgbClr val="FEFAC9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5B9C12-0AE3-0443-AFA4-8E5F451C71A8}" type="slidenum">
              <a:rPr lang="en-US" smtClean="0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EFAC9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D90A19-5E19-CE44-B213-72DCD88EE538}" type="datetimeFigureOut">
              <a:rPr lang="en-US" smtClean="0">
                <a:solidFill>
                  <a:srgbClr val="FEFAC9"/>
                </a:solidFill>
              </a:rPr>
              <a:pPr>
                <a:defRPr/>
              </a:pPr>
              <a:t>1/31/2014</a:t>
            </a:fld>
            <a:endParaRPr lang="en-US">
              <a:solidFill>
                <a:srgbClr val="FEFAC9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EFAC9"/>
                </a:solidFill>
              </a:rPr>
              <a:t>(c) McGraw Hill Ryerson 2007</a:t>
            </a:r>
            <a:endParaRPr lang="en-US" sz="1400">
              <a:solidFill>
                <a:srgbClr val="FEFAC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B10236-E871-FA43-9385-35D02B66F3C4}" type="slidenum">
              <a:rPr lang="en-US" smtClean="0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EFAC9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C482CF-D9EE-B942-98D9-C2852692417A}" type="datetimeFigureOut">
              <a:rPr lang="en-US" smtClean="0">
                <a:solidFill>
                  <a:srgbClr val="FEFAC9"/>
                </a:solidFill>
              </a:rPr>
              <a:pPr>
                <a:defRPr/>
              </a:pPr>
              <a:t>1/31/2014</a:t>
            </a:fld>
            <a:endParaRPr lang="en-US">
              <a:solidFill>
                <a:srgbClr val="FEFAC9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EFAC9"/>
                </a:solidFill>
              </a:rPr>
              <a:t>(c) McGraw Hill Ryerson 2007</a:t>
            </a:r>
            <a:endParaRPr lang="en-US" sz="1400">
              <a:solidFill>
                <a:srgbClr val="FEFAC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5C8EC7-E0E5-A545-8F56-F9A8923D38A1}" type="slidenum">
              <a:rPr lang="en-US" smtClean="0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EFAC9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5715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17926"/>
            <a:ext cx="3679116" cy="522653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17925"/>
            <a:ext cx="3505200" cy="5199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1F1037-E0D6-4C41-8D0F-996A91D14400}" type="datetimeFigureOut">
              <a:rPr lang="en-US" smtClean="0">
                <a:solidFill>
                  <a:srgbClr val="FEFAC9"/>
                </a:solidFill>
              </a:rPr>
              <a:pPr>
                <a:defRPr/>
              </a:pPr>
              <a:t>1/31/2014</a:t>
            </a:fld>
            <a:endParaRPr lang="en-US">
              <a:solidFill>
                <a:srgbClr val="FEFAC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26004D-D6E2-8242-9DA6-5D04FFBCB464}" type="slidenum">
              <a:rPr lang="en-US" smtClean="0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EFAC9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905572" y="501569"/>
            <a:ext cx="3562257" cy="470703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713773"/>
            <a:ext cx="3090440" cy="4292278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5073570"/>
            <a:ext cx="3505200" cy="681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4770696"/>
            <a:ext cx="3493664" cy="304271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mtClean="0">
                <a:solidFill>
                  <a:srgbClr val="FEFAC9"/>
                </a:solidFill>
              </a:rPr>
              <a:t>(c) McGraw Hill Ryerson 2007</a:t>
            </a:r>
            <a:endParaRPr lang="en-US" sz="1400">
              <a:solidFill>
                <a:srgbClr val="FEFAC9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214529"/>
            <a:ext cx="3304572" cy="1219294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3447495"/>
            <a:ext cx="3298784" cy="126492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5715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17926"/>
            <a:ext cx="3679116" cy="522653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17925"/>
            <a:ext cx="3505200" cy="5199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2" y="501569"/>
            <a:ext cx="3562257" cy="4707038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5073570"/>
            <a:ext cx="3505200" cy="681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217420"/>
            <a:ext cx="3300984" cy="12192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9" y="578163"/>
            <a:ext cx="3359623" cy="455676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1" y="3444240"/>
            <a:ext cx="3300573" cy="126630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5852866-9F41-EC48-9D1B-A5C3D124C17C}" type="datetimeFigureOut">
              <a:rPr lang="en-US" smtClean="0">
                <a:solidFill>
                  <a:srgbClr val="FEFAC9"/>
                </a:solidFill>
              </a:rPr>
              <a:pPr>
                <a:defRPr/>
              </a:pPr>
              <a:t>1/31/2014</a:t>
            </a:fld>
            <a:endParaRPr lang="en-US">
              <a:solidFill>
                <a:srgbClr val="FEFAC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4770696"/>
            <a:ext cx="3493664" cy="304271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mtClean="0">
                <a:solidFill>
                  <a:srgbClr val="FEFAC9"/>
                </a:solidFill>
              </a:rPr>
              <a:t>(c) McGraw Hill Ryerson 2007</a:t>
            </a:r>
            <a:endParaRPr lang="en-US" sz="1400">
              <a:solidFill>
                <a:srgbClr val="FEFAC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F6809E-3521-AE4C-BA11-853CD87BCD90}" type="slidenum">
              <a:rPr lang="en-US" smtClean="0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EFAC9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jpeg"/><Relationship Id="rId1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2.jpeg"/><Relationship Id="rId14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5715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277906"/>
            <a:ext cx="8229600" cy="5154706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17926"/>
            <a:ext cx="3679116" cy="58270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17925"/>
            <a:ext cx="3505200" cy="5199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856387"/>
            <a:ext cx="7024744" cy="9525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3" y="1936377"/>
            <a:ext cx="6777317" cy="29241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187077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0A8E3C24-B7F3-F945-A443-7477225B34CC}" type="datetimeFigureOut">
              <a:rPr lang="en-US" smtClean="0">
                <a:solidFill>
                  <a:srgbClr val="FEFAC9"/>
                </a:solidFill>
                <a:latin typeface="Arial" charset="0"/>
                <a:ea typeface="ヒラギノ角ゴ Pro W3" charset="0"/>
                <a:cs typeface="ヒラギノ角ゴ Pro W3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1/31/2014</a:t>
            </a:fld>
            <a:endParaRPr lang="en-US">
              <a:solidFill>
                <a:srgbClr val="FEFAC9"/>
              </a:solidFill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4876800"/>
            <a:ext cx="3502152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FEFAC9"/>
                </a:solidFill>
                <a:latin typeface="Arial" charset="0"/>
              </a:rPr>
              <a:t>(c) McGraw Hill Ryerson 2007</a:t>
            </a:r>
            <a:endParaRPr lang="en-US" sz="1400">
              <a:solidFill>
                <a:srgbClr val="FEFAC9"/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187076"/>
            <a:ext cx="1332156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ED3E468E-9847-164A-872A-5F9EA1291766}" type="slidenum">
              <a:rPr lang="en-US" smtClean="0">
                <a:solidFill>
                  <a:srgbClr val="FEFAC9"/>
                </a:solidFill>
                <a:latin typeface="Arial" charset="0"/>
                <a:ea typeface="ヒラギノ角ゴ Pro W3" charset="0"/>
                <a:cs typeface="ヒラギノ角ゴ Pro W3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EFAC9"/>
              </a:solidFill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pic>
        <p:nvPicPr>
          <p:cNvPr id="61" name="Picture 22" descr="top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1076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Picture 21" descr="Picture 6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4925" y="0"/>
            <a:ext cx="1200150" cy="12700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Rectangle 23"/>
          <p:cNvSpPr>
            <a:spLocks noChangeArrowheads="1"/>
          </p:cNvSpPr>
          <p:nvPr userDrawn="1"/>
        </p:nvSpPr>
        <p:spPr bwMode="auto">
          <a:xfrm>
            <a:off x="6862764" y="5212292"/>
            <a:ext cx="18240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prstClr val="white"/>
              </a:solidFill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5715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  <a:latin typeface="Century Gothic"/>
                  </a:endParaRPr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  <a:latin typeface="Century Gothic"/>
                  </a:endParaRPr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  <a:latin typeface="Century Gothic"/>
                  </a:endParaRPr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  <a:latin typeface="Century Gothic"/>
                  </a:endParaRPr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  <a:latin typeface="Century Gothic"/>
                  </a:endParaRPr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  <a:latin typeface="Century Gothic"/>
                  </a:endParaRPr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  <a:latin typeface="Century Gothic"/>
                  </a:endParaRPr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  <a:latin typeface="Century Gothic"/>
                  </a:endParaRPr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  <a:latin typeface="Century Gothic"/>
                  </a:endParaRPr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entury Gothic"/>
                </a:endParaRPr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entury Gothic"/>
                </a:endParaRPr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entury Gothic"/>
                </a:endParaRPr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Century Gothic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Century Gothic"/>
              </a:endParaRPr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Century Gothic"/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Century Gothic"/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Century Gothic"/>
              </a:endParaRPr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277906"/>
            <a:ext cx="8229600" cy="5154706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4561242" y="-17926"/>
            <a:ext cx="3679116" cy="58270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4649096" y="-17925"/>
            <a:ext cx="3505200" cy="5199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856387"/>
            <a:ext cx="7024744" cy="9525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3" y="1936377"/>
            <a:ext cx="6777317" cy="29241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187077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0A8E3C24-B7F3-F945-A443-7477225B34CC}" type="datetimeFigureOut">
              <a:rPr lang="en-US" smtClean="0">
                <a:solidFill>
                  <a:srgbClr val="FEFAC9"/>
                </a:solidFill>
                <a:latin typeface="Arial" charset="0"/>
                <a:ea typeface="ヒラギノ角ゴ Pro W3" charset="0"/>
                <a:cs typeface="ヒラギノ角ゴ Pro W3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1/31/2014</a:t>
            </a:fld>
            <a:endParaRPr lang="en-US">
              <a:solidFill>
                <a:srgbClr val="FEFAC9"/>
              </a:solidFill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4876800"/>
            <a:ext cx="3502152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FEFAC9"/>
                </a:solidFill>
                <a:latin typeface="Arial" charset="0"/>
              </a:rPr>
              <a:t>(c) McGraw Hill Ryerson 2007</a:t>
            </a:r>
            <a:endParaRPr lang="en-US" sz="1400">
              <a:solidFill>
                <a:srgbClr val="FEFAC9"/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187076"/>
            <a:ext cx="1332156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ED3E468E-9847-164A-872A-5F9EA1291766}" type="slidenum">
              <a:rPr lang="en-US" smtClean="0">
                <a:solidFill>
                  <a:srgbClr val="FEFAC9"/>
                </a:solidFill>
                <a:latin typeface="Arial" charset="0"/>
                <a:ea typeface="ヒラギノ角ゴ Pro W3" charset="0"/>
                <a:cs typeface="ヒラギノ角ゴ Pro W3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EFAC9"/>
              </a:solidFill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pic>
        <p:nvPicPr>
          <p:cNvPr id="61" name="Picture 22" descr="top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1076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Picture 21" descr="Picture 6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4925" y="0"/>
            <a:ext cx="1200150" cy="12700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Rectangle 23"/>
          <p:cNvSpPr>
            <a:spLocks noChangeArrowheads="1"/>
          </p:cNvSpPr>
          <p:nvPr userDrawn="1"/>
        </p:nvSpPr>
        <p:spPr bwMode="auto">
          <a:xfrm>
            <a:off x="6862764" y="5212292"/>
            <a:ext cx="18240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prstClr val="white"/>
              </a:solidFill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7574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1.png"/><Relationship Id="rId1" Type="http://schemas.microsoft.com/office/2007/relationships/media" Target="../media/media1.gif"/><Relationship Id="rId2" Type="http://schemas.openxmlformats.org/officeDocument/2006/relationships/video" Target="../media/media1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63500"/>
            <a:ext cx="7315200" cy="889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>
                <a:ea typeface="+mj-ea"/>
                <a:cs typeface="+mj-cs"/>
              </a:rPr>
              <a:t>Describing Earthquakes</a:t>
            </a:r>
            <a:endParaRPr>
              <a:ea typeface="+mj-ea"/>
              <a:cs typeface="+mj-cs"/>
            </a:endParaRPr>
          </a:p>
        </p:txBody>
      </p:sp>
      <p:sp>
        <p:nvSpPr>
          <p:cNvPr id="45057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077024"/>
            <a:ext cx="8839200" cy="3619500"/>
          </a:xfrm>
        </p:spPr>
        <p:txBody>
          <a:bodyPr/>
          <a:lstStyle/>
          <a:p>
            <a:pPr eaLnBrk="1" hangingPunct="1"/>
            <a:r>
              <a:rPr lang="en-US" dirty="0">
                <a:latin typeface="Constantia" charset="0"/>
              </a:rPr>
              <a:t>Earthquakes are very difficult to predict.</a:t>
            </a:r>
          </a:p>
          <a:p>
            <a:pPr lvl="1" eaLnBrk="1" hangingPunct="1"/>
            <a:r>
              <a:rPr lang="en-US" dirty="0">
                <a:solidFill>
                  <a:srgbClr val="FF0000"/>
                </a:solidFill>
                <a:latin typeface="Constantia" charset="0"/>
              </a:rPr>
              <a:t>Scientists understand why they happen</a:t>
            </a:r>
            <a:r>
              <a:rPr lang="en-US" dirty="0">
                <a:latin typeface="Constantia" charset="0"/>
              </a:rPr>
              <a:t>, but it is very difficult to predict their </a:t>
            </a:r>
            <a:r>
              <a:rPr lang="en-US" dirty="0">
                <a:solidFill>
                  <a:schemeClr val="tx1"/>
                </a:solidFill>
                <a:latin typeface="Constantia" charset="0"/>
              </a:rPr>
              <a:t>timing, exact location, and </a:t>
            </a:r>
            <a:r>
              <a:rPr lang="en-US" dirty="0" smtClean="0">
                <a:solidFill>
                  <a:schemeClr val="tx1"/>
                </a:solidFill>
                <a:latin typeface="Constantia" charset="0"/>
              </a:rPr>
              <a:t>strength</a:t>
            </a:r>
            <a:endParaRPr lang="en-US" dirty="0">
              <a:solidFill>
                <a:schemeClr val="tx1"/>
              </a:solidFill>
              <a:latin typeface="Constantia" charset="0"/>
            </a:endParaRPr>
          </a:p>
        </p:txBody>
      </p:sp>
      <p:pic>
        <p:nvPicPr>
          <p:cNvPr id="45060" name="Picture 8" descr="http://t1.gstatic.com/images?q=tbn:ANd9GcQM3GuXzR5_q86zSsIdAyI-p86j0HAScxiIp94RvZRmJNSwblzz0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738438"/>
            <a:ext cx="4864100" cy="2697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94554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10553" y="238125"/>
            <a:ext cx="7024744" cy="952500"/>
          </a:xfrm>
        </p:spPr>
        <p:txBody>
          <a:bodyPr/>
          <a:lstStyle/>
          <a:p>
            <a:pPr>
              <a:defRPr/>
            </a:pPr>
            <a:r>
              <a:rPr dirty="0" smtClean="0">
                <a:ea typeface="+mj-ea"/>
                <a:cs typeface="+mj-cs"/>
              </a:rPr>
              <a:t>Inside the Earth</a:t>
            </a:r>
            <a:endParaRPr dirty="0">
              <a:ea typeface="+mj-ea"/>
              <a:cs typeface="+mj-cs"/>
            </a:endParaRPr>
          </a:p>
        </p:txBody>
      </p:sp>
      <p:sp>
        <p:nvSpPr>
          <p:cNvPr id="62465" name="Content Placeholder 1"/>
          <p:cNvSpPr>
            <a:spLocks noGrp="1"/>
          </p:cNvSpPr>
          <p:nvPr>
            <p:ph idx="1"/>
          </p:nvPr>
        </p:nvSpPr>
        <p:spPr>
          <a:xfrm>
            <a:off x="457200" y="1607345"/>
            <a:ext cx="8229600" cy="3472656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latin typeface="Constantia" charset="0"/>
              </a:rPr>
              <a:t>Comparing how </a:t>
            </a:r>
          </a:p>
          <a:p>
            <a:pPr>
              <a:buFont typeface="Wingdings 2" charset="0"/>
              <a:buNone/>
            </a:pPr>
            <a:r>
              <a:rPr lang="en-US" dirty="0">
                <a:latin typeface="Constantia" charset="0"/>
              </a:rPr>
              <a:t>	</a:t>
            </a:r>
            <a:r>
              <a:rPr lang="en-US" dirty="0">
                <a:solidFill>
                  <a:srgbClr val="3366FF"/>
                </a:solidFill>
                <a:latin typeface="Constantia" charset="0"/>
              </a:rPr>
              <a:t>P and S waves </a:t>
            </a:r>
          </a:p>
          <a:p>
            <a:pPr>
              <a:buFont typeface="Wingdings 2" charset="0"/>
              <a:buNone/>
            </a:pPr>
            <a:r>
              <a:rPr lang="en-US" dirty="0">
                <a:latin typeface="Constantia" charset="0"/>
              </a:rPr>
              <a:t>	travel through the</a:t>
            </a:r>
          </a:p>
          <a:p>
            <a:pPr>
              <a:buFont typeface="Wingdings 2" charset="0"/>
              <a:buNone/>
            </a:pPr>
            <a:r>
              <a:rPr lang="en-US" dirty="0">
                <a:latin typeface="Constantia" charset="0"/>
              </a:rPr>
              <a:t>	Earth can tell us</a:t>
            </a:r>
          </a:p>
          <a:p>
            <a:pPr>
              <a:buFont typeface="Wingdings 2" charset="0"/>
              <a:buNone/>
            </a:pPr>
            <a:r>
              <a:rPr lang="en-US" dirty="0">
                <a:latin typeface="Constantia" charset="0"/>
              </a:rPr>
              <a:t>	if the Earth is </a:t>
            </a:r>
            <a:r>
              <a:rPr lang="en-US" dirty="0">
                <a:solidFill>
                  <a:srgbClr val="3366FF"/>
                </a:solidFill>
                <a:latin typeface="Constantia" charset="0"/>
              </a:rPr>
              <a:t>solid</a:t>
            </a:r>
            <a:r>
              <a:rPr lang="en-US" dirty="0">
                <a:latin typeface="Constantia" charset="0"/>
              </a:rPr>
              <a:t>,	</a:t>
            </a:r>
          </a:p>
          <a:p>
            <a:pPr>
              <a:buFont typeface="Wingdings 2" charset="0"/>
              <a:buNone/>
            </a:pPr>
            <a:r>
              <a:rPr lang="en-US" dirty="0">
                <a:latin typeface="Constantia" charset="0"/>
              </a:rPr>
              <a:t>	or </a:t>
            </a:r>
            <a:r>
              <a:rPr lang="en-US" dirty="0" smtClean="0">
                <a:solidFill>
                  <a:srgbClr val="3366FF"/>
                </a:solidFill>
                <a:latin typeface="Constantia" charset="0"/>
              </a:rPr>
              <a:t>liquid</a:t>
            </a:r>
          </a:p>
          <a:p>
            <a:pPr>
              <a:buFont typeface="Wingdings 2" charset="0"/>
              <a:buNone/>
            </a:pPr>
            <a:endParaRPr lang="en-US" dirty="0" smtClean="0">
              <a:solidFill>
                <a:srgbClr val="3366FF"/>
              </a:solidFill>
              <a:latin typeface="Constantia" charset="0"/>
            </a:endParaRPr>
          </a:p>
          <a:p>
            <a:pPr>
              <a:buFont typeface="Wingdings 2" charset="0"/>
              <a:buNone/>
            </a:pPr>
            <a:r>
              <a:rPr lang="en-US" b="1" dirty="0" smtClean="0">
                <a:solidFill>
                  <a:srgbClr val="FF0000"/>
                </a:solidFill>
                <a:latin typeface="Constantia" charset="0"/>
              </a:rPr>
              <a:t>How??? </a:t>
            </a:r>
          </a:p>
          <a:p>
            <a:pPr>
              <a:buFont typeface="Wingdings 2" charset="0"/>
              <a:buNone/>
            </a:pPr>
            <a:r>
              <a:rPr lang="en-US" b="1" dirty="0" smtClean="0">
                <a:solidFill>
                  <a:srgbClr val="FF0000"/>
                </a:solidFill>
                <a:latin typeface="Constantia" charset="0"/>
              </a:rPr>
              <a:t>Nye Time!</a:t>
            </a:r>
            <a:endParaRPr lang="en-US" b="1" dirty="0">
              <a:solidFill>
                <a:srgbClr val="FF0000"/>
              </a:solidFill>
              <a:latin typeface="Constantia" charset="0"/>
            </a:endParaRPr>
          </a:p>
        </p:txBody>
      </p:sp>
      <p:sp>
        <p:nvSpPr>
          <p:cNvPr id="62467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1200">
                <a:solidFill>
                  <a:srgbClr val="FEFAC9"/>
                </a:solidFill>
              </a:rPr>
              <a:t>(c) McGraw Hill Ryerson 2007</a:t>
            </a:r>
            <a:endParaRPr lang="en-US" sz="1400">
              <a:solidFill>
                <a:srgbClr val="FEFAC9"/>
              </a:solidFill>
            </a:endParaRPr>
          </a:p>
        </p:txBody>
      </p:sp>
      <p:pic>
        <p:nvPicPr>
          <p:cNvPr id="62468" name="Picture 18" descr="http://t1.gstatic.com/images?q=tbn:ANd9GcSTJB8pyjIry1eHGgrXtSAQrFJpK0CJQgy09uB3DpXzB0p2xCu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6" y="1190625"/>
            <a:ext cx="5072063" cy="4245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2120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63500"/>
            <a:ext cx="7315200" cy="889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mtClean="0">
                <a:ea typeface="+mj-ea"/>
                <a:cs typeface="+mj-cs"/>
              </a:rPr>
              <a:t>Seismometers</a:t>
            </a:r>
            <a:endParaRPr>
              <a:ea typeface="+mj-ea"/>
              <a:cs typeface="+mj-cs"/>
            </a:endParaRPr>
          </a:p>
        </p:txBody>
      </p:sp>
      <p:sp>
        <p:nvSpPr>
          <p:cNvPr id="63489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428750"/>
            <a:ext cx="3771900" cy="365125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  <a:latin typeface="Constantia" charset="0"/>
              </a:rPr>
              <a:t>Seismometers are used to measure seismic wave </a:t>
            </a:r>
            <a:r>
              <a:rPr lang="en-US" dirty="0" smtClean="0">
                <a:solidFill>
                  <a:schemeClr val="tx1"/>
                </a:solidFill>
                <a:latin typeface="Constantia" charset="0"/>
              </a:rPr>
              <a:t>energy</a:t>
            </a:r>
            <a:endParaRPr lang="en-US" dirty="0">
              <a:solidFill>
                <a:schemeClr val="tx1"/>
              </a:solidFill>
              <a:latin typeface="Constantia" charset="0"/>
            </a:endParaRPr>
          </a:p>
          <a:p>
            <a:pPr eaLnBrk="1" hangingPunct="1">
              <a:lnSpc>
                <a:spcPct val="90000"/>
              </a:lnSpc>
            </a:pPr>
            <a:endParaRPr lang="en-US" dirty="0">
              <a:latin typeface="Constantia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>
                <a:latin typeface="Constantia" charset="0"/>
              </a:rPr>
              <a:t>Seismometers measure how </a:t>
            </a:r>
            <a:r>
              <a:rPr lang="en-US" dirty="0">
                <a:solidFill>
                  <a:srgbClr val="000000"/>
                </a:solidFill>
                <a:latin typeface="Constantia" charset="0"/>
              </a:rPr>
              <a:t>strong t</a:t>
            </a:r>
            <a:r>
              <a:rPr lang="en-US" dirty="0">
                <a:latin typeface="Constantia" charset="0"/>
              </a:rPr>
              <a:t>he waves are and when they are </a:t>
            </a:r>
            <a:r>
              <a:rPr lang="en-US" dirty="0" smtClean="0">
                <a:latin typeface="Constantia" charset="0"/>
              </a:rPr>
              <a:t>detected</a:t>
            </a:r>
            <a:endParaRPr lang="en-US" dirty="0">
              <a:latin typeface="Constantia" charset="0"/>
            </a:endParaRPr>
          </a:p>
          <a:p>
            <a:pPr eaLnBrk="1" hangingPunct="1">
              <a:lnSpc>
                <a:spcPct val="90000"/>
              </a:lnSpc>
            </a:pPr>
            <a:endParaRPr lang="en-US" dirty="0">
              <a:latin typeface="Constantia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>
                <a:latin typeface="Constantia" charset="0"/>
              </a:rPr>
              <a:t>Seismometers produce  seismograms </a:t>
            </a:r>
          </a:p>
          <a:p>
            <a:pPr lvl="1" eaLnBrk="1" hangingPunct="1">
              <a:lnSpc>
                <a:spcPct val="90000"/>
              </a:lnSpc>
            </a:pPr>
            <a:endParaRPr lang="en-US" dirty="0">
              <a:latin typeface="Constantia" charset="0"/>
            </a:endParaRPr>
          </a:p>
        </p:txBody>
      </p:sp>
      <p:pic>
        <p:nvPicPr>
          <p:cNvPr id="63491" name="Picture 8" descr="http://t1.gstatic.com/images?q=tbn:ANd9GcR1BtV5CT9205iPYxvyRv9wyTSMs0uw93ZbbGZh855xTkxvpS3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938" y="1369219"/>
            <a:ext cx="4672012" cy="3402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2" name="AutoShape 10" descr="data:image/jpg;base64,/9j/4AAQSkZJRgABAQAAAQABAAD/2wCEAAkGBhQSERQTExQVFBUWGRoYGRgYFxcbGBoYGBkaGBoWGBYYHyYfGhokHxoYHzAgIycpLC4sHB4xNTAqNSYrLCkBCQoKDgwOGg8PGiwkHyQpLCwpLCwpLCwpLCwsLCwpLCwsLCwsLCwsLCwpKSwsLCwsLCwsLCwsKSwsLCwsLCwsLP/AABEIAOEA4QMBIgACEQEDEQH/xAAcAAEAAwADAQEAAAAAAAAAAAAABAUGAgMHAQj/xABDEAACAQMDAgQEAwUECQMFAAABAhEAAyEEEjEFQQYiUWETMnGBQpGhI1KxwfAHFILRFTNicpKi0uHxFrLCFyRTVJP/xAAaAQEAAwEBAQAAAAAAAAAAAAAAAQIDBAUG/8QAJhEAAgIBBAICAgMBAAAAAAAAAAECEQMEEiExBUEyUROBImGxFf/aAAwDAQACEQMRAD8A9xpSlAKUpQClKUApSlAKUpQClfJqPqOpW0EvcRfqwp2CTSqW/wCMNMv4yfopNRh45tEwEc+52D/3MKvsl9EWaOlUCeMbZPyP/wAp/galf+pbXfeP8Bx9Y4psl9C0WtKhWetWX4uJPoTB/IwamBqq1XZJ9pSlQBSlKAUpSgFKUoBSlKAUpSgFKUoBSlKAUpSgFK4XLoUEkgAck8VQa/xCW8tryj988/YHA+p/KpSsFzq9elv52j0HJMegGTWe1fi5mJWwq4MFnPHbgYnnAJPtXVaFtZPmvXD8zNJGewnt9q6tRq14hQQOFAOyewIEA1qlFf2NrZwvdTvgMHm8T/hA9oEc1W3buoJKhbKiTHlBaPTAj9fvUl7sEGZ9B/Mn1r7c1hEbYX+vWp/JRp+IpL1kp/rLjH2iF+xJrss3f3iAB2wCfsBNc9cm6Zj6+n071mrj3LA3OWNomFONwPPp9R2q27cU+DNK3Mjep9Rg1Jta+7tILb/Rm5X1kgSPqcVU6LWC5GfKSADnEmIb3+tX7dNZSRyRIPGP1z2OKpuaLUpED/SILecMD7Ewffaxgj6Gpuh6mF/1T7cdmxg8bScH6yKgXmABAAzg4wYxBHFQtZo1BNy45RTklQsCIE7QCOPYcVdTTKODRtND4rfhtl0c+QgP7+U4P6VfaHq9u9hGBbupww+38xXkFvxXaRCLSHfkbmiCM5EZB7j9Zr7c6yLjhxNtucEAz6iOP0o8aZVM9rpXnfRP7QWtkJqPOvG8fMP94fiH0z9a32k1iXVD22DKeCOKwlFxLHdSlKqBSlKAUpSgFKUoBSlKAUpSgFR9brVtLuY47epPoBX3WatbaFm4H5k+grG63Xtefe0wPlHb7f51aMbJSsdX6s91o4Azt5A/zb+sVDTSlhuJb2EiB9RXI3OwIk/kPrXVb6gtoEA7j69vt6Vdv6NVSJd1HiN20xHlqv2lAQTJJ7/51X6nxSY4g+np96p9T11m9qpTG9I1I1ahY5J5M1H1OvU4B/8ANUHTfiXiVtjPLMTge7HtVjdOnsfMfjv7/ID7L3+9c2XLDCrkymTVRguTqfWOxIRWb02gn+Aru0tm/u81mEMBgdokAg+sgj1/zqHqPE91sLCD0AqC/U7p5c158vKpfGJ509db4RbaToL2rh2km04IZTtLLOQ65hsxzB+tc9V1e5bUh7V64Bx2H2ILQB9Ko/7/AHP32/Ouy31W4PxH71H/AF23zEzWta9HTqPEmodWCLsH70Ekd/mOO3MVTXtVceNzlvSWn/wcmtLc6mLi7bqyDVfq+nqFm2oZe4iWz3B9q9HTeRw5HT4ZtHUxn7I+msRbmRuMACc5k4HriBNNZontngkESDGSOx9Yrpu3UAgKycSc8d47c/X7VyfVuUABMDgZMzAO7dkD2Ht9a9WzY7dNrSSFP0q+6H4ivaS5uQkqT5kPysP8/cZrL2ZmTgg5Hp7/AErZ9C/a2ggiRmHn1P5CIyP5GoZKPT+g9ftau3vtnI+ZT8yn0P8AnVnXjzam5pLwuWgEccrna691jgj/AM16f0HrtvV2Rctn2Ze6t3B/zrmnCuV0aJllSlKzJFKUoBSlKAUpSgFcXcAEnAFcqy3i/rwtxaU55b+Q/n+XrVoxcnSBH6x1dXaWPkHyr3x3P1rP9S6xAmfsO3tVVrNeWwsknEx/AVH0uga6zAnyoCWaRAj34n09a6NiQ3fRzv8AWCeBVfq9Y0wea0C6W1atC4SArYVjEmMyFOcckmO1SdL0ZbKG44tn4nDOASN0QF3YnvjIxJqGkRbMy3R7zJ8QjB9xj6jt/wB67NJ4Y+JgvtIycY296ut/95ubEI7b2JkckLMcjPbmfSo/U7xsW/hyC7E7iuBAJAic++fU1y6rOsGNy9+jHLkUI2RuodTW2vwbHlQcnux7knuapSaE0r5DJklklukePKbk7YpUDXdWW3jLMeFGSa7rPSdddXeLdu2sT53XdEkTtEmJEVri0mXKrii8MM58pEmvlR7/AEXqFsO3ww6IAWZQ0CQD6Z+YcVG0fVt0B1Kn9D9D3q2TRZsatrgmeCcOWiyrklyK4A19rkMDo1A8wyQv8D61xuOIkAMwgHmRBmRnM57V230lSK0vTPCNm5p11NnUi2YkhwSyMMEShDQCDmOM19R4zVvJDZN8r/D09Nkc1tfoyuptlIu7Sqv2InPsQBgjNWXQeuPZYQA6enMfQjg/963vTtML9gae9Z2+jebaQTPlLAEGcwQMHFY7xB4VSy9z4Nz5QDDeVh9+HXBEjiCD616+4669ln1fULfAZR+EnvgjMMe0+vrFQvDXXW0d0XVJa2xi4vqp7/UVVLqbw2BtwHIU8N35HzfeaircYMyticgRA9cegqatURZ+hNNqFuKrqZVgCCO4Peu2vPP7MPEE7tK54lrf/wAl/UEfevQ65GqdGiFKUqCRSlKAUpSgI+v1gtW3uNwoJ+vt9+K8e1+re9cYmWZiSQM/0K3/AI2vl/h6ZIlzuaTACrxuPYcn7Cshd1dvTq9uwxZ3AFy6QPIP3UXmT/WRjqxKo37ZRlfu/u5M5uxwDhM9zmT7D867NP057g3FYUwWefKo/ecTtHE5j0qh114gkcmT/PvXK9qCbgUsSrxhSdpPIG2TJ+taMrZrfD3g8X7LX94baWUKRO7bBJ3diTgRIj3Nc+p6N7+4G4oa2D8VRC7SUkAMwwokKec+lVej8aXNPpzY+GBbkqpaQZOY+gmeK09rxdp3U23C3WczKhdoMgAMSJBBIAMGZrF2W4KHoWoNm5dAK4QJ5UMN7zBWckyYnt6VR9X1G64fbFanxH1YpaPwkbZujaq/OSd04AyMAc95jFeePrNSxJGkvHP7jV4nkseTLJRgji1UZSaUUTah9S1RRMAljhQOSTgAe80H97IJ/uV+BJP7NsRz2r70+zdbU2Lmo0t5bKPuPkYSQCVUEdyY4zXm4dFkc1vjwc2PTz3LcuDW+F/C1vROHutZuahkJYt+0Cs20gbPRTKwJPJ9K1tpt6qCkAI5AXeo3NAgq2VGQxB4BFV/RrjS+LSXCWd2feXwQdoeZUqvr3rv1usVUW5aUoSSPxAMMGVJPLBQCx9BX1EY0qR66VLgx/XP7y1v4V+6yhHIUl4BQJhgByDAye5GM1L8ODTu9rS/3f4tq+NhcjzKVGfMDKwwLAxMTmrfrXQxqrIvbLZ3AlyJLggx+z4iT2AI3FuNxqjteG7lu22xwVlWwzW2LBgR2I3Lxniea0q40QyB1jobaS89ljuCwVb1U5B+vb7VCq56m+9WuEAHcVgMzgbTAAZjJxGapq+N1eNY8sor7PFzR2zaR8NUty8EdhO0yCCJn7EYq7qotaYXL9wFtgG3JiOTgk8T611+Kb/P+jXS/M3vhfx98O0PiQoA27QrFnIx9z39K6PEPUrTtbuEtcJAXyhAN0/KSAxJ5jgiayT6ZbRiSZEeb5QpWckDBEjiuWpTbtuLthjKCXkt3AEEE8eaRiK+qo9SzV9ZRryxp5Crl0ByGmSTjBWJP6SSaqTbXYbdzd8RQWQiDEZKyDkEGfy9ameEusXtt204ASCfQrPJBGSSSOfb0rs1vh8ud0jOVhjG4fhB4zn7CpBU6LWNba3eT5kYH7qePuI/OveOma9b9pLqfK6hh9+x9xxXgmwrKMNpnKn94Tx9R/WK9D/sm6qSl3Tsfkh0zna2GgegMH/FWeRXyTFnoVKUrAuKUpQCvlfa6tVe2IzH8IJ/ITQHn/iPVK168TJYgqgHooK8d5gn2knNZSypZ/hrcTznauCxJxgKO5OBPocip+qS7dYMI3lzAJAzzMngCPtXPqPimHOn02nt3gF2yiMQziJZQMlQfXJ+nPf8VRkUXWrNq3aCbbjXTIZmkIGUwVtRhx2LZGMc1A0Vq4zWgqs4mVhR25YgEkRnJxV7rtDr71z4l8QCkTAhEmCgCn9nOZ/WBkdZtau3dVLYEInzW0kbIlmIjzMZGe/APNUsHDr+qW7cNrzOVMGM8nK4weAMRxVMW2MkSoJDeYSpUEmWUZj+U+1ahepLpdA6zaF64WnbDXN0srK545AXGPmmqPoBBFtG2sXfc8kjYqkF1IwXZto8sxgetQ3wSbbV9KfUW1feqeVWjGd8bUycGcZAnHeoV2wGuFVXFiZ+Hc3YO7zE5iCcjMAV96n4htX9MU84f4gYMVXcNjYkoBJMnk9+TUXS6h3S48bdyH5cbjvkk+5n7z2rFMvRb6K407doDNcLg5K7WTaB9OMjHPHNaHqWjRgg2k7FhACF3sYBIKcD379vfIdIa8rA22LIsQZI2+qZHOSuO4963VnqVt4dxlIxIJXIALSB5ueO01D+0SU2l6O1q1dFyIcNvjI2mSR5QeCR5jM5iIrMX9e3lFxjtQSAFAJAUAEKJCmBkes1Z+MfEY2lbeFBAhSIKzyDGOwjOTmsbqOpeWJJYiWbsAfw+5/r3FolWc/EPWJCKjMp3M6+YggEDJiMllVgPUH1q10/W7+rZQrt2F8RFpVBlLikfK8Aj1Mcc1ndD0N9U/l8qr8ztwBzPu3t9Ku9XrbdlPg6cQPxNiXPEkiuTVaqGnj/AGc+XMoI6+t6pZFu38q/qSZJPvNVVCaV8nkm8knJ+zyZScnbOFx4BPpWX07FzcYHDHiYmO38as+uasmLSfM+OYgepPauOp6UNPbsuQG+IGIgkkFTGYgQZ7TweK93xOBq8j/R3aWFLcz5ZcqF3GcEgExB7EHMiBx9atLmpN3ypbl1DFguBwSGEHEDMYzPqap2u8kDA+aOPrjkf9qn2+olFVkGy4Gbaw+b5RmRnBnmZBivfZ2lkoW3ZDq5a55RPnA8wllOOxwIkd+9WfQtcxe2GM5EATGCZ9oiDwO/rWW1Rv3gGfc20YMZVdxg+sST+tX3hjqK2r4FzJBIyIgkDJBEzigstfFPS91wXEwRg/4SCD9RJFRfBXUvha+y3O4/DMelzygx/vR+tWWv6lbYMu7mRmZ+n+ZrJai2bTwDMGQVM/LnEGqyVol8H6KFfa6dHqRctpcX5XUMPowkcV3VzGgpSlAKqfFV8ppLpGDEfmQKtqz/AI6P/wBm3uyj9avBXJEPo8pW+xc95wSMGDEjccR2rUdIKpqLeyBxvMR5SGPeOCBjkADtIrNapTbSYj0M8z7D2rs6f4gCxc2DcsyQeB5ACwJwvMmefrFd01ZmjXeJeuWre5XQtsOXtE/EErIggiI3ZJM5GM4891/i+4fiJYBtWnmV3MZmASXJntEcZ4qy6o4fWFRcDJf2EXCfKWYCexBEiAD6CrzVXOm6RCi21uOJDBRN3dBO5i2NuR2j0rCqJPM7u9goiY4gfwFWuj6ZdtsL22VQgywYFpJgwfy7VZ2er23uhLVu2gaBN1lEDAIBkCI7Ezjmt3Y1lgh5upbVYWCDBgRlmEH6DsBVmEZUA222hOVBgiJDZBM8Rx24rv0+uAxbBEepn05wPc49fap2s6no2fZZfe7eWAfKAufKpHJwIHPtVT/dmW4yHBXmQR2wYInPv3rkn/F8HRD+RbdPvICxJ2uTODtzHO4flB+xzVP1LqcF1IaS0k7p5jyg8/nPPapj6XE8DEnPlnufaa+6zwTe3ElrTjsN4UscyF5EiPWqqTYkkjM2E+I8Ftq+rGIjP51J0PTDeu7QNqrlmM4X1P8AtdqiOY27cho3DuWBg/Yngfer3XXBp7QtJhmy59/SfbistRqFghu9nJmyKEbHWOsyPhW8IuPr71R0mlfKZMkskt0jxpScnbFV3VerC0IGWPArh1fq4tjauXPAqn06yCzILlwt8xZoAjAAwOe9ehotDLM90ujowYN/L6OfT9TBcMYe55WJ42yG2+2VB+wq5FllRFP7S0zeQz+gbG1gQRnPOIqvSxYMC7bu2Z4ZCHE8SbbAGPZWrtt6z4f+rZL4kYZWzGcoc+019VGKgtqR6aVHRctAMyNKOm4HOGO849IjHvUksxtK5EAMVnjJQHmPapvX+lXLDuHtwhVWQnBKnIhu8cHvM10aTTfEtWwIIdjMzKsokKOxEHdMcfSrWCP8d9uWMHABmfb7Yqw1W4i2xB+IwzxkKSF49oiKqddZ2OfP8Se8du33jMdqlWtIHK7fKWC4nMEQSPaQTHaY96kglnqHxWA7gADJ80Zkn1jH2qbpri7HXBIyD6eoH8/pUbqfSUssqo83ABuE5k9o7c+prqt3D8wEGNpH+0PxfejB7v4KvbtBpjzFtV+6+U/qDV3WZ/s4uT06x/j/APe1aauR9mqFKUqCRVD42WdG/wBV/jV9VZ4lsb9LeH+yT/ww38qvB1JEPo8P1jM3JkD34H9fxr7oOnI5G+5tkYnMsAfKD2WSJJ4z6VO1XR3InaxHfaMhTMn3iK+r0V0mVEFA59IgboPEZIz713yMiv6t05A4Fr4otsRsDR5pA3MGIC5IEH6TFRNX066kiOIkwRj0I7R35FW2o1KWrpJBdHSCCZbYfKCWnaG5zV94dtWdSSlwn4jEsoedzKBAGxvK2MRg9xNZN0WPPdV0W6oLfDJUHJQh14mNyyOCOaiAMAeY7jP6ivaOq+BtM224tx7eArHfchjKqJzCkGMEfb0ob/gm1cIAvgsd2WDGMxO3sZHp6RVFJMUYHQalRcQjeIIMgjdjI2+/2r1TS9WtaldwAZ4CMWARo9wTDAxHP1rzrV9Cspce22pVSokbrVzzH92I3TkGYq40Gg0oUEalFdYEnCMIyGtuAY9HEniRxVZKy0XRo9R08lVuWJcKR8W2DJA5YifmGCM9/UVzvXd6/DQqlsqzKtwT8MocBC36wfaBxV9otG9va5t74UMHtFSewmDAdSoiefvmpF3TpqEB0rWmgyyugaO3BhlOPXsKwSo1lKzzfp+itjUXDBHwjIBgiYzP+LI+magazUF3LHvWk650t9IpRypYifICBBZux9cn71la+d8lk3Zdq9Hi6qVzoVC6rrvhIT34A96m1X2+nvqdZbtIFbb5oZtoJ4AkZ5Pb0rl0uL8uVRMcMN80iitaG6xJIO48k4x3yYgD1rs0+kcztdBt5G9VP1APNSOq6dlvuvLSZEyBnsdxnn1rha6UxAJRtpJUMqhpYcgQfevtIxUFSPYSo6VL7Sd4KgxG4HPPy859QK+27+IZQVPtDD/dPbngyKsP9D3Y8lssP3ogkEEiUkzgE9+K4t0ov8myeQBcGe0qWMR7TNWsGn0/iNbqafTawB7YMW78DKiVC3ATgjIOZBj61w1tt9BdAnfpr0AOolSsD5d2JExiPTtWW0moADJcXcD8w4yPxKR8rjOcg4mtF0Pq6qo0V8m7pb3lRhh7TE+VlB4hslffvUEkHq3RotC8CGG6J9VI8rQBgdoqBpbwQOu2W8uTwoUgyPf7V3df01/S3TpHaRaaU9DuyGHsR2+tdOnkHUT8+04EbSJG7n24irFTuv63417dsA3YgcTECJqQ4/djaBtBA5A4Oc81A0DLKqwwCSx7xt454BM1Z6RRt4MH+c0YPZP7NCf9HWvrcj/+jfzmtVWe8AabZ07TjmVL/wDGxf8AnFaGuR9mq6FKUqCRXXftBlZTwwIP3EV2V8oDzDW3za1C2wpLbWVRwu9YySOR5Zg+tWGv0wv2LTAlRcEZ+oPwzAx383+yPWpPivSolzc6tBZW3KASDyD6gSSMVZ29IqW1gzbPmmPw8k+0/wAK63LhMzo8ebSb9S8DyAtBLAAKCYj1bB4qXp/DjXQLwu3LbAbiWh2Bxt2spDDEAE4+griNL8S+9xjbUee9LAsF3OIhQPMYHFWWj8Uaq0dlrTI4IkFVYuRgbmt9lPqVWQcQMVMmCz8P+KLy3G014kXgSBdCzvAypa2YJ/iMYJrp63rWuhi2whQzAqDHlAKjZJ5Y4+hqNr9deZANVo71nHlvqrSg4himdveD7cAY6tboP7xaZLTpvP8Aq7gIVLoAKm0JPlZVgbWJZYUyQxIonRJmeo6l2xcgDiT2IBzxJPuaaDQIxLMSUH/49gPvhz/R+lUjWG3my52vuC+ckBSDBDen/ath4et/s7u8KjWWCuxIAG4x5vYAHtkkDvU2Qjt0PV7tl9umbUG1x8NmzEZgKCAZE4ERWp6V47G8G+pRhKyrQT3BZM7fzHIMGoOji4QbOxwGA/aKZPeAgBEwJyRA9K6+udFLvvKyRl22cLmBAkzwJMDiJ7VaRJJ8e64XLpIII2p/CayG4VFvaQXr6W3uXURpiOdqk5EziATie/pW40f9itlj5r+pAgNu3J34WNvMd68DP46eTI5X7OGemlOTlZkdwq1/s98MDWXNY3xGRkCICODu3EhhyR5eK03/ANC9N/8As6r/AIk/6at+geGrHSbd1LV247XSGO8pIKgjGAO85rTR6KWHJus0w6d45W2ZDrfg97a3BcRtoWJQwGIBIJifKvmbMekGsJo+nXLZBYbVIkNuUA8/iny/fNeg9Z6gGtsNRdRVksFDHaZ5kgZJBOB71jLdq3fdl+JatoxiRbdioJnygwF/MmvcOkl6AWWJYzcwoXaxEN385ncIx2mu61ZKXdy2gEBggDzMv7hnysDABkZkjEiLrp/R10zIttheWFO4AAsrkqPVSQQWB5IniKtLd0LfBdRc+HkoU4JXZuZ+FOwgQT2+kwDBeJeifAu/EW2Et3CWROQFb5YkzmSueCI+tTd0xa38QNxG5e4zE8AYP5TW18U68XtPbtlQHEgAZwCMAkHgDB5wc1RdL0x2axGDABbbCexnbmOSVY57xUohlv1Kw2v0en1U/tbBNm8YmVgQ/vg/qayQuhLzEs2wkqSvJQypIH2GK9A/s9tbUvK5EHarLwJAMH7qRkelY7q3Sdp2iCfPEHBVWJB+sSIPpVkGR9No97jGwElSBP4VAb+vc1Ztp4KIgJL7VUYmW8oE+uaq9G8MDJiCZOOct9c4rV+BtJ/eNfpgRItzdPMDYBt/5gOaSdII9r0emFu2iDIRQo/wiP5V3V8Ffa5DUUpSgFKUoDM+O7Tiwt1JBR1JjmJ/gDEjuJrh4a6sNTacMQSCQQJgg+kgH1rSanTi4jI2QwIP0NYnw9oG02pvWzMHOeGIMAz6wR9o5reDuNfRV9mM6v4ZNuWusVQF2fjs3lCA4kyIJ4gnsZnDrbC0lvSfskUEuyztJ7/tDDXDzLNyTAAir7x3ZFxU3lhaDeYr9e/8veoXWtNasi2BKoQdogRzuiVHGRWnZUj6DxZqbQgbHMkxtIByIUFSDOe/r37XyJY6lbbYosXxOYUqWIghwDDSCQe8TBqlWxtQkzuyPbI4YHlcj2Bj6VWfGa2HW18ywxuDldpnn5SeOZ9piqONk2dPi3wDduuWtqBeA/aKWPmAURdVjgg5B4grxmsyS4tMoUs967v2qGO4W9wILdgPmIPseOPaunaw6jT2NQwi7bJV49xtePqIasrpunkarU2bbG2boLB4EKjiHwcZO0D3FF0Gjh4T6BfsmVKfEYeZfNBJUsrAn8IkoTHf2ra6VLWptC0wDBcXbbRIcD5XAke8cGKrdNqltqgTdJhV7tAGAT2IOD9Kn6Nbau7li7uRuk8YgCBHA9ZNVkmSjv0vg/S2rpvLbAbEdlXbhdqjAjP5mpmo61aTBb8hNZDxP4oNoFFJOTGf59xWD1HU7jmSx/OvG1PkFjltjycmXVKDpHrWu8WWwp2HzQYlTz2E8D6nFZrU9ZS8UXUi6jhp2hCVf2LAcZHpz35rDprnHcn619GouOwRD52wvGcgkEkSeOJjmr6TyKySUJKm/ZGPVb3TJnjPpFhb2cSNxiFAhgsEQZaN3dfWOZpNFp8wJ5O1Y9YMZJkyYz/OrLqGgKQdzMxEHcAZJI27Avl2xuMgkwfNkTXRY1Rt23Kjz27fxFyCp3MtvzbRypbdiAYAjufXOoutfqri2LRg27nmCnJLI3mhQvEwDj0aIJrW+HtAptWzbIjaLhE8swMz3kABQecV5xotRKi2St24QxDHfCwshdh8pMjHbjFa7pPWLelSyiswLLIBQ7SplgZ9uPWpSJOWv8N6nUuwPw7FvjfClwpnd8MKe4gAtBFfP/TI06XLaHepG5y0F4AhRuxMw36/WoHX/Frs91LTncjLtjzKysJLGMxM5yBGas/CvUt9lC7bneSSDJkcq3oecVZA6+j6cLbkchjPv6T64iKq+vaCXDYhQzRHJEHPrif0rVap0VWx7/lWR1fiJcKwgkx7Z/oVJBkbYj4qEARLKDkjM+U/SvUf7H+iFbdzVMP9ZFtMZ2KZY/Qtj/BWB1GhN7UpbtCXuwgjPJ5+gAJPsK956R01dPZt2UELbUKPeOSfcmSfc1lkl6JiuSZSlKxLilKUApSlAKpev6SB8ZRlRDR3X1gen8Jq6r4RUp07IfJgupalRZIZS2T6GR6/Tg1V+PSTp7TzhXUkAdmXn7Z/MelWnifw+9osbctbbzKsmFYZK+4PYVU9G8QLqLLWLyyVXYYOWU449Yxic11rlWihbaTSW9ZpVKzuAHfIONwI78frVFc0QBVbyMSx29wSwysn3wPrVr4d0q2wvwLsxhVMAOByGI4uRPYccCpXX2W9ZfJyMRG5SIJn0K8/QVX2SX/SGt/BXZHAkAAZ7mBxmqfVEDVMzKSFUBSAMev1qh8OeLfht+0jc8q8GcpChx7t3E8j3rRNrLd6TuPnUqGEhSD69wc1CVMkquqC6lr41iGPfdAieGUn8QJmDyZqP4d8Ruytau2WtahFl9ywH7G4p75iR2kVZ67SXdvw2RLtswDmCfqvc+9cOi9OvgBSd1scM5m6F/cZs7wAcA54oyDC9W1BZ59qhVL69o20+oa04juh7FDxn1HB96hzXw2WMozal2eHNNPk+1D12q+G1t5I2upkc4I4qWzRmunoPSrmv1a/CIS3YIZrhXcu4GVUD8TH0ro0WKWTKqNMEHKaLoaF7ygI87twKjcZAYAkttgW1IORliYHtMtWtNbYred9pRl+GUG4EjzZiDPlME++Tk37uukGxJvXnEktG4x5fwiAo/QdzVfqZJW78F1uwTncVggHgGe3AAHEmvsKPYM9f6b8IfEURaclVB5O0gyQPUgTMAmO1V13XrMOXIGQSC204DBQYxOIq+1epe7sNxWlV+VVBEkgzk4qv0nhE3bpZ2cg9pM98biRirbSDJGWuSisTPBzg8ARwfvWm6Raaw8ncMQez2/TJw6zifccc1pdN4esWxCquOTJP1yBFR+q6UKpCAyDgCYjvA95qaIInWOqEW/mnIk7cx6RkCex9jWZF4uQW9s+ntUu/YMwMc4xH0H1JmO32q88H+Ff73eCGfhpm4w/RQfXt+ZqH1Y7NV/Zj4a51lwZI22v938Tx7nA+h9a9FrhathQFAAAEADgAcACudczdmqFKUqAKUpQClKUApSlAdeosB1KtkH+pHvXnfiDwfbW9vkoxMgwCjxyDkQY5E/SvSK6dVpVuKVcSD/QI9D71eE3Ehqzyi50nUW2NyxeW5w0P80jsH/EO2c+vrV6LPxwt+2NpZQXRgRuBGGjsw9amdS6M9lpALW5ww5X2YdvrwfauekfaAO3rwB/sxXTafKKdGWbwyj6gXMhiYZMLJEEOpA5BAMYB9RxV5ovDL20hHHLEqyqQA+SVkeVp7AwZ7VejafQ1yP1I9u1VbJOrRJsELECJ5GfYHg/SpFvVLBgjme8k/So16SDJMe0VwsJKDYu0HmcN+RzzVaJIHXfCNnWibhYEcFTBU8e9YvV/wBlOsQ/sdVaZe3xAysB77QwP9Yr1DTsxHmXbPuPtRLTA5YR7TP0rDLgx5PmikscZdo8v0f9kd+4Z1eqUJ+5ZB3H/E4AX8jW20XR1sW1s6RVtIgngk7j+In8R7kmrptKhkMC05ySe/A9B7V2tcAqceKGNVFCMFHooX6S6IxDAOcu8ZgZwZ9Y9O9ZlOiPcuC78e47T5iDieykAQonMf8Amt/cb1qp6howxFxYS4AVDZJAPMCdu73IrdMkqdVYRmQ/DksSxjswwDj6113l2iAmONsH8z7VYWVCHucRJif0rq1F4/8An+JrQFNqJB7gTPv7V06nU4966L/VGcmFwPxNKgznA5r70vo17WPstgACNz/hX79z7UbrkHTpOmPqbwt2gC55J4Ve7E9hXrfROipprS20HGWPdm7sa6ugeHrWkt7LYycs5+Zj6k+ntwKta5pz3F0qFKUrMkUpSgFKUoBSlKAUpSgFKUoD4yyINZ/rHhncpNrB52n5ZHoe39cVoaVZSceiKPN9N1e4jfD1CG3cHrIDDsQeP1q4s6mcyfpNanV6FLq7XUMPfsfUHkH3FVGo8Nxm2/2b/qH8xW6yRfZWmRGuYkHI/X2rn0+4AkL2x7/Q1E1Onu2/mRo9Y3D8xx96h2tXDE/w/wAqtVog0I1FcTqaqhra4/6QHrUbSbLR9VXT/eqrn14qO+r+1TtIss7mpzmot/UTxVdd6gAOZrotXrl0xaRn+gJ/M8D71aqBMe8BkmqzWdR/CMk4xzPoPWr7ReDb7/61xbHoPM36YH61pOleG7Gnyiy377Zb8+32qjyJdE0Y/pHgi7fIe+TbTnbPnP8A0D9a3mh0CWUCW1CKOw/ifU+9SKVzym5dlkqFKUqpIpSlAKUpQClKUApSlAKUpQClKUApSlAKUpQCo1/p1t/mRW+oE/nUmlOgVF3wvYPAZf8AdY/zmo58IW+z3B9SD/Kr+lX3y+yKRnv/AEcne4//AC/5VzTwZYmSbjfVv8gKvqU/JL7FIrtP4e06ZFpZ9T5j+bTU9UAEAQPauVKq232SKUpUAUpSgFKUoBSlKAUpSgFKUoBSlKAUpSgFKUoBSlKAUpSgFKUoBSlKAUpSgFKUoBSlKAUpSgFKUoBSlKAUpSgFKUoD/9k="/>
          <p:cNvSpPr>
            <a:spLocks noChangeAspect="1" noChangeArrowheads="1"/>
          </p:cNvSpPr>
          <p:nvPr/>
        </p:nvSpPr>
        <p:spPr bwMode="auto">
          <a:xfrm>
            <a:off x="176213" y="-152136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63493" name="AutoShape 12" descr="data:image/jpg;base64,/9j/4AAQSkZJRgABAQAAAQABAAD/2wCEAAkGBhQSERQTExQVFBUWGRoYGRgYFxcbGBoYGBkaGBoWGBYYHyYfGhokHxoYHzAgIycpLC4sHB4xNTAqNSYrLCkBCQoKDgwOGg8PGiwkHyQpLCwpLCwpLCwpLCwsLCwpLCwsLCwsLCwsLCwpKSwsLCwsLCwsLCwsKSwsLCwsLCwsLP/AABEIAOEA4QMBIgACEQEDEQH/xAAcAAEAAwADAQEAAAAAAAAAAAAABAUGAgMHAQj/xABDEAACAQMDAgQEAwUECQMFAAABAhEAAyEEEjEFQQYiUWETMnGBQpGhI1KxwfAHFILRFTNicpKi0uHxFrLCFyRTVJP/xAAaAQEAAwEBAQAAAAAAAAAAAAAAAQIDBAUG/8QAJhEAAgIBBAICAgMBAAAAAAAAAAECEQMEEiExBUEyUROBImGxFf/aAAwDAQACEQMRAD8A9xpSlAKUpQClKUApSlAKUpQClfJqPqOpW0EvcRfqwp2CTSqW/wCMNMv4yfopNRh45tEwEc+52D/3MKvsl9EWaOlUCeMbZPyP/wAp/galf+pbXfeP8Bx9Y4psl9C0WtKhWetWX4uJPoTB/IwamBqq1XZJ9pSlQBSlKAUpSgFKUoBSlKAUpSgFKUoBSlKAUpSgFK4XLoUEkgAck8VQa/xCW8tryj988/YHA+p/KpSsFzq9elv52j0HJMegGTWe1fi5mJWwq4MFnPHbgYnnAJPtXVaFtZPmvXD8zNJGewnt9q6tRq14hQQOFAOyewIEA1qlFf2NrZwvdTvgMHm8T/hA9oEc1W3buoJKhbKiTHlBaPTAj9fvUl7sEGZ9B/Mn1r7c1hEbYX+vWp/JRp+IpL1kp/rLjH2iF+xJrss3f3iAB2wCfsBNc9cm6Zj6+n071mrj3LA3OWNomFONwPPp9R2q27cU+DNK3Mjep9Rg1Jta+7tILb/Rm5X1kgSPqcVU6LWC5GfKSADnEmIb3+tX7dNZSRyRIPGP1z2OKpuaLUpED/SILecMD7Ewffaxgj6Gpuh6mF/1T7cdmxg8bScH6yKgXmABAAzg4wYxBHFQtZo1BNy45RTklQsCIE7QCOPYcVdTTKODRtND4rfhtl0c+QgP7+U4P6VfaHq9u9hGBbupww+38xXkFvxXaRCLSHfkbmiCM5EZB7j9Zr7c6yLjhxNtucEAz6iOP0o8aZVM9rpXnfRP7QWtkJqPOvG8fMP94fiH0z9a32k1iXVD22DKeCOKwlFxLHdSlKqBSlKAUpSgFKUoBSlKAUpSgFR9brVtLuY47epPoBX3WatbaFm4H5k+grG63Xtefe0wPlHb7f51aMbJSsdX6s91o4Azt5A/zb+sVDTSlhuJb2EiB9RXI3OwIk/kPrXVb6gtoEA7j69vt6Vdv6NVSJd1HiN20xHlqv2lAQTJJ7/51X6nxSY4g+np96p9T11m9qpTG9I1I1ahY5J5M1H1OvU4B/8ANUHTfiXiVtjPLMTge7HtVjdOnsfMfjv7/ID7L3+9c2XLDCrkymTVRguTqfWOxIRWb02gn+Aru0tm/u81mEMBgdokAg+sgj1/zqHqPE91sLCD0AqC/U7p5c158vKpfGJ509db4RbaToL2rh2km04IZTtLLOQ65hsxzB+tc9V1e5bUh7V64Bx2H2ILQB9Ko/7/AHP32/Ouy31W4PxH71H/AF23zEzWta9HTqPEmodWCLsH70Ekd/mOO3MVTXtVceNzlvSWn/wcmtLc6mLi7bqyDVfq+nqFm2oZe4iWz3B9q9HTeRw5HT4ZtHUxn7I+msRbmRuMACc5k4HriBNNZontngkESDGSOx9Yrpu3UAgKycSc8d47c/X7VyfVuUABMDgZMzAO7dkD2Ht9a9WzY7dNrSSFP0q+6H4ivaS5uQkqT5kPysP8/cZrL2ZmTgg5Hp7/AErZ9C/a2ggiRmHn1P5CIyP5GoZKPT+g9ftau3vtnI+ZT8yn0P8AnVnXjzam5pLwuWgEccrna691jgj/AM16f0HrtvV2Rctn2Ze6t3B/zrmnCuV0aJllSlKzJFKUoBSlKAUpSgFcXcAEnAFcqy3i/rwtxaU55b+Q/n+XrVoxcnSBH6x1dXaWPkHyr3x3P1rP9S6xAmfsO3tVVrNeWwsknEx/AVH0uga6zAnyoCWaRAj34n09a6NiQ3fRzv8AWCeBVfq9Y0wea0C6W1atC4SArYVjEmMyFOcckmO1SdL0ZbKG44tn4nDOASN0QF3YnvjIxJqGkRbMy3R7zJ8QjB9xj6jt/wB67NJ4Y+JgvtIycY296ut/95ubEI7b2JkckLMcjPbmfSo/U7xsW/hyC7E7iuBAJAic++fU1y6rOsGNy9+jHLkUI2RuodTW2vwbHlQcnux7knuapSaE0r5DJklklukePKbk7YpUDXdWW3jLMeFGSa7rPSdddXeLdu2sT53XdEkTtEmJEVri0mXKrii8MM58pEmvlR7/AEXqFsO3ww6IAWZQ0CQD6Z+YcVG0fVt0B1Kn9D9D3q2TRZsatrgmeCcOWiyrklyK4A19rkMDo1A8wyQv8D61xuOIkAMwgHmRBmRnM57V230lSK0vTPCNm5p11NnUi2YkhwSyMMEShDQCDmOM19R4zVvJDZN8r/D09Nkc1tfoyuptlIu7Sqv2InPsQBgjNWXQeuPZYQA6enMfQjg/963vTtML9gae9Z2+jebaQTPlLAEGcwQMHFY7xB4VSy9z4Nz5QDDeVh9+HXBEjiCD616+4669ln1fULfAZR+EnvgjMMe0+vrFQvDXXW0d0XVJa2xi4vqp7/UVVLqbw2BtwHIU8N35HzfeaircYMyticgRA9cegqatURZ+hNNqFuKrqZVgCCO4Peu2vPP7MPEE7tK54lrf/wAl/UEfevQ65GqdGiFKUqCRSlKAUpSgI+v1gtW3uNwoJ+vt9+K8e1+re9cYmWZiSQM/0K3/AI2vl/h6ZIlzuaTACrxuPYcn7Cshd1dvTq9uwxZ3AFy6QPIP3UXmT/WRjqxKo37ZRlfu/u5M5uxwDhM9zmT7D867NP057g3FYUwWefKo/ecTtHE5j0qh114gkcmT/PvXK9qCbgUsSrxhSdpPIG2TJ+taMrZrfD3g8X7LX94baWUKRO7bBJ3diTgRIj3Nc+p6N7+4G4oa2D8VRC7SUkAMwwokKec+lVej8aXNPpzY+GBbkqpaQZOY+gmeK09rxdp3U23C3WczKhdoMgAMSJBBIAMGZrF2W4KHoWoNm5dAK4QJ5UMN7zBWckyYnt6VR9X1G64fbFanxH1YpaPwkbZujaq/OSd04AyMAc95jFeePrNSxJGkvHP7jV4nkseTLJRgji1UZSaUUTah9S1RRMAljhQOSTgAe80H97IJ/uV+BJP7NsRz2r70+zdbU2Lmo0t5bKPuPkYSQCVUEdyY4zXm4dFkc1vjwc2PTz3LcuDW+F/C1vROHutZuahkJYt+0Cs20gbPRTKwJPJ9K1tpt6qCkAI5AXeo3NAgq2VGQxB4BFV/RrjS+LSXCWd2feXwQdoeZUqvr3rv1usVUW5aUoSSPxAMMGVJPLBQCx9BX1EY0qR66VLgx/XP7y1v4V+6yhHIUl4BQJhgByDAye5GM1L8ODTu9rS/3f4tq+NhcjzKVGfMDKwwLAxMTmrfrXQxqrIvbLZ3AlyJLggx+z4iT2AI3FuNxqjteG7lu22xwVlWwzW2LBgR2I3Lxniea0q40QyB1jobaS89ljuCwVb1U5B+vb7VCq56m+9WuEAHcVgMzgbTAAZjJxGapq+N1eNY8sor7PFzR2zaR8NUty8EdhO0yCCJn7EYq7qotaYXL9wFtgG3JiOTgk8T611+Kb/P+jXS/M3vhfx98O0PiQoA27QrFnIx9z39K6PEPUrTtbuEtcJAXyhAN0/KSAxJ5jgiayT6ZbRiSZEeb5QpWckDBEjiuWpTbtuLthjKCXkt3AEEE8eaRiK+qo9SzV9ZRryxp5Crl0ByGmSTjBWJP6SSaqTbXYbdzd8RQWQiDEZKyDkEGfy9ameEusXtt204ASCfQrPJBGSSSOfb0rs1vh8ud0jOVhjG4fhB4zn7CpBU6LWNba3eT5kYH7qePuI/OveOma9b9pLqfK6hh9+x9xxXgmwrKMNpnKn94Tx9R/WK9D/sm6qSl3Tsfkh0zna2GgegMH/FWeRXyTFnoVKUrAuKUpQCvlfa6tVe2IzH8IJ/ITQHn/iPVK168TJYgqgHooK8d5gn2knNZSypZ/hrcTznauCxJxgKO5OBPocip+qS7dYMI3lzAJAzzMngCPtXPqPimHOn02nt3gF2yiMQziJZQMlQfXJ+nPf8VRkUXWrNq3aCbbjXTIZmkIGUwVtRhx2LZGMc1A0Vq4zWgqs4mVhR25YgEkRnJxV7rtDr71z4l8QCkTAhEmCgCn9nOZ/WBkdZtau3dVLYEInzW0kbIlmIjzMZGe/APNUsHDr+qW7cNrzOVMGM8nK4weAMRxVMW2MkSoJDeYSpUEmWUZj+U+1ahepLpdA6zaF64WnbDXN0srK545AXGPmmqPoBBFtG2sXfc8kjYqkF1IwXZto8sxgetQ3wSbbV9KfUW1feqeVWjGd8bUycGcZAnHeoV2wGuFVXFiZ+Hc3YO7zE5iCcjMAV96n4htX9MU84f4gYMVXcNjYkoBJMnk9+TUXS6h3S48bdyH5cbjvkk+5n7z2rFMvRb6K407doDNcLg5K7WTaB9OMjHPHNaHqWjRgg2k7FhACF3sYBIKcD379vfIdIa8rA22LIsQZI2+qZHOSuO4963VnqVt4dxlIxIJXIALSB5ueO01D+0SU2l6O1q1dFyIcNvjI2mSR5QeCR5jM5iIrMX9e3lFxjtQSAFAJAUAEKJCmBkes1Z+MfEY2lbeFBAhSIKzyDGOwjOTmsbqOpeWJJYiWbsAfw+5/r3FolWc/EPWJCKjMp3M6+YggEDJiMllVgPUH1q10/W7+rZQrt2F8RFpVBlLikfK8Aj1Mcc1ndD0N9U/l8qr8ztwBzPu3t9Ku9XrbdlPg6cQPxNiXPEkiuTVaqGnj/AGc+XMoI6+t6pZFu38q/qSZJPvNVVCaV8nkm8knJ+zyZScnbOFx4BPpWX07FzcYHDHiYmO38as+uasmLSfM+OYgepPauOp6UNPbsuQG+IGIgkkFTGYgQZ7TweK93xOBq8j/R3aWFLcz5ZcqF3GcEgExB7EHMiBx9atLmpN3ypbl1DFguBwSGEHEDMYzPqap2u8kDA+aOPrjkf9qn2+olFVkGy4Gbaw+b5RmRnBnmZBivfZ2lkoW3ZDq5a55RPnA8wllOOxwIkd+9WfQtcxe2GM5EATGCZ9oiDwO/rWW1Rv3gGfc20YMZVdxg+sST+tX3hjqK2r4FzJBIyIgkDJBEzigstfFPS91wXEwRg/4SCD9RJFRfBXUvha+y3O4/DMelzygx/vR+tWWv6lbYMu7mRmZ+n+ZrJai2bTwDMGQVM/LnEGqyVol8H6KFfa6dHqRctpcX5XUMPowkcV3VzGgpSlAKqfFV8ppLpGDEfmQKtqz/AI6P/wBm3uyj9avBXJEPo8pW+xc95wSMGDEjccR2rUdIKpqLeyBxvMR5SGPeOCBjkADtIrNapTbSYj0M8z7D2rs6f4gCxc2DcsyQeB5ACwJwvMmefrFd01ZmjXeJeuWre5XQtsOXtE/EErIggiI3ZJM5GM4891/i+4fiJYBtWnmV3MZmASXJntEcZ4qy6o4fWFRcDJf2EXCfKWYCexBEiAD6CrzVXOm6RCi21uOJDBRN3dBO5i2NuR2j0rCqJPM7u9goiY4gfwFWuj6ZdtsL22VQgywYFpJgwfy7VZ2er23uhLVu2gaBN1lEDAIBkCI7Ezjmt3Y1lgh5upbVYWCDBgRlmEH6DsBVmEZUA222hOVBgiJDZBM8Rx24rv0+uAxbBEepn05wPc49fap2s6no2fZZfe7eWAfKAufKpHJwIHPtVT/dmW4yHBXmQR2wYInPv3rkn/F8HRD+RbdPvICxJ2uTODtzHO4flB+xzVP1LqcF1IaS0k7p5jyg8/nPPapj6XE8DEnPlnufaa+6zwTe3ElrTjsN4UscyF5EiPWqqTYkkjM2E+I8Ftq+rGIjP51J0PTDeu7QNqrlmM4X1P8AtdqiOY27cho3DuWBg/Yngfer3XXBp7QtJhmy59/SfbistRqFghu9nJmyKEbHWOsyPhW8IuPr71R0mlfKZMkskt0jxpScnbFV3VerC0IGWPArh1fq4tjauXPAqn06yCzILlwt8xZoAjAAwOe9ehotDLM90ujowYN/L6OfT9TBcMYe55WJ42yG2+2VB+wq5FllRFP7S0zeQz+gbG1gQRnPOIqvSxYMC7bu2Z4ZCHE8SbbAGPZWrtt6z4f+rZL4kYZWzGcoc+019VGKgtqR6aVHRctAMyNKOm4HOGO849IjHvUksxtK5EAMVnjJQHmPapvX+lXLDuHtwhVWQnBKnIhu8cHvM10aTTfEtWwIIdjMzKsokKOxEHdMcfSrWCP8d9uWMHABmfb7Yqw1W4i2xB+IwzxkKSF49oiKqddZ2OfP8Se8du33jMdqlWtIHK7fKWC4nMEQSPaQTHaY96kglnqHxWA7gADJ80Zkn1jH2qbpri7HXBIyD6eoH8/pUbqfSUssqo83ABuE5k9o7c+prqt3D8wEGNpH+0PxfejB7v4KvbtBpjzFtV+6+U/qDV3WZ/s4uT06x/j/APe1aauR9mqFKUqCRVD42WdG/wBV/jV9VZ4lsb9LeH+yT/ww38qvB1JEPo8P1jM3JkD34H9fxr7oOnI5G+5tkYnMsAfKD2WSJJ4z6VO1XR3InaxHfaMhTMn3iK+r0V0mVEFA59IgboPEZIz713yMiv6t05A4Fr4otsRsDR5pA3MGIC5IEH6TFRNX066kiOIkwRj0I7R35FW2o1KWrpJBdHSCCZbYfKCWnaG5zV94dtWdSSlwn4jEsoedzKBAGxvK2MRg9xNZN0WPPdV0W6oLfDJUHJQh14mNyyOCOaiAMAeY7jP6ivaOq+BtM224tx7eArHfchjKqJzCkGMEfb0ob/gm1cIAvgsd2WDGMxO3sZHp6RVFJMUYHQalRcQjeIIMgjdjI2+/2r1TS9WtaldwAZ4CMWARo9wTDAxHP1rzrV9Cspce22pVSokbrVzzH92I3TkGYq40Gg0oUEalFdYEnCMIyGtuAY9HEniRxVZKy0XRo9R08lVuWJcKR8W2DJA5YifmGCM9/UVzvXd6/DQqlsqzKtwT8MocBC36wfaBxV9otG9va5t74UMHtFSewmDAdSoiefvmpF3TpqEB0rWmgyyugaO3BhlOPXsKwSo1lKzzfp+itjUXDBHwjIBgiYzP+LI+magazUF3LHvWk650t9IpRypYifICBBZux9cn71la+d8lk3Zdq9Hi6qVzoVC6rrvhIT34A96m1X2+nvqdZbtIFbb5oZtoJ4AkZ5Pb0rl0uL8uVRMcMN80iitaG6xJIO48k4x3yYgD1rs0+kcztdBt5G9VP1APNSOq6dlvuvLSZEyBnsdxnn1rha6UxAJRtpJUMqhpYcgQfevtIxUFSPYSo6VL7Sd4KgxG4HPPy859QK+27+IZQVPtDD/dPbngyKsP9D3Y8lssP3ogkEEiUkzgE9+K4t0ov8myeQBcGe0qWMR7TNWsGn0/iNbqafTawB7YMW78DKiVC3ATgjIOZBj61w1tt9BdAnfpr0AOolSsD5d2JExiPTtWW0moADJcXcD8w4yPxKR8rjOcg4mtF0Pq6qo0V8m7pb3lRhh7TE+VlB4hslffvUEkHq3RotC8CGG6J9VI8rQBgdoqBpbwQOu2W8uTwoUgyPf7V3df01/S3TpHaRaaU9DuyGHsR2+tdOnkHUT8+04EbSJG7n24irFTuv63417dsA3YgcTECJqQ4/djaBtBA5A4Oc81A0DLKqwwCSx7xt454BM1Z6RRt4MH+c0YPZP7NCf9HWvrcj/+jfzmtVWe8AabZ07TjmVL/wDGxf8AnFaGuR9mq6FKUqCRXXftBlZTwwIP3EV2V8oDzDW3za1C2wpLbWVRwu9YySOR5Zg+tWGv0wv2LTAlRcEZ+oPwzAx383+yPWpPivSolzc6tBZW3KASDyD6gSSMVZ29IqW1gzbPmmPw8k+0/wAK63LhMzo8ebSb9S8DyAtBLAAKCYj1bB4qXp/DjXQLwu3LbAbiWh2Bxt2spDDEAE4+griNL8S+9xjbUee9LAsF3OIhQPMYHFWWj8Uaq0dlrTI4IkFVYuRgbmt9lPqVWQcQMVMmCz8P+KLy3G014kXgSBdCzvAypa2YJ/iMYJrp63rWuhi2whQzAqDHlAKjZJ5Y4+hqNr9deZANVo71nHlvqrSg4himdveD7cAY6tboP7xaZLTpvP8Aq7gIVLoAKm0JPlZVgbWJZYUyQxIonRJmeo6l2xcgDiT2IBzxJPuaaDQIxLMSUH/49gPvhz/R+lUjWG3my52vuC+ckBSDBDen/ath4et/s7u8KjWWCuxIAG4x5vYAHtkkDvU2Qjt0PV7tl9umbUG1x8NmzEZgKCAZE4ERWp6V47G8G+pRhKyrQT3BZM7fzHIMGoOji4QbOxwGA/aKZPeAgBEwJyRA9K6+udFLvvKyRl22cLmBAkzwJMDiJ7VaRJJ8e64XLpIII2p/CayG4VFvaQXr6W3uXURpiOdqk5EziATie/pW40f9itlj5r+pAgNu3J34WNvMd68DP46eTI5X7OGemlOTlZkdwq1/s98MDWXNY3xGRkCICODu3EhhyR5eK03/ANC9N/8As6r/AIk/6at+geGrHSbd1LV247XSGO8pIKgjGAO85rTR6KWHJus0w6d45W2ZDrfg97a3BcRtoWJQwGIBIJifKvmbMekGsJo+nXLZBYbVIkNuUA8/iny/fNeg9Z6gGtsNRdRVksFDHaZ5kgZJBOB71jLdq3fdl+JatoxiRbdioJnygwF/MmvcOkl6AWWJYzcwoXaxEN385ncIx2mu61ZKXdy2gEBggDzMv7hnysDABkZkjEiLrp/R10zIttheWFO4AAsrkqPVSQQWB5IniKtLd0LfBdRc+HkoU4JXZuZ+FOwgQT2+kwDBeJeifAu/EW2Et3CWROQFb5YkzmSueCI+tTd0xa38QNxG5e4zE8AYP5TW18U68XtPbtlQHEgAZwCMAkHgDB5wc1RdL0x2axGDABbbCexnbmOSVY57xUohlv1Kw2v0en1U/tbBNm8YmVgQ/vg/qayQuhLzEs2wkqSvJQypIH2GK9A/s9tbUvK5EHarLwJAMH7qRkelY7q3Sdp2iCfPEHBVWJB+sSIPpVkGR9No97jGwElSBP4VAb+vc1Ztp4KIgJL7VUYmW8oE+uaq9G8MDJiCZOOct9c4rV+BtJ/eNfpgRItzdPMDYBt/5gOaSdII9r0emFu2iDIRQo/wiP5V3V8Ffa5DUUpSgFKUoDM+O7Tiwt1JBR1JjmJ/gDEjuJrh4a6sNTacMQSCQQJgg+kgH1rSanTi4jI2QwIP0NYnw9oG02pvWzMHOeGIMAz6wR9o5reDuNfRV9mM6v4ZNuWusVQF2fjs3lCA4kyIJ4gnsZnDrbC0lvSfskUEuyztJ7/tDDXDzLNyTAAir7x3ZFxU3lhaDeYr9e/8veoXWtNasi2BKoQdogRzuiVHGRWnZUj6DxZqbQgbHMkxtIByIUFSDOe/r37XyJY6lbbYosXxOYUqWIghwDDSCQe8TBqlWxtQkzuyPbI4YHlcj2Bj6VWfGa2HW18ywxuDldpnn5SeOZ9piqONk2dPi3wDduuWtqBeA/aKWPmAURdVjgg5B4grxmsyS4tMoUs967v2qGO4W9wILdgPmIPseOPaunaw6jT2NQwi7bJV49xtePqIasrpunkarU2bbG2boLB4EKjiHwcZO0D3FF0Gjh4T6BfsmVKfEYeZfNBJUsrAn8IkoTHf2ra6VLWptC0wDBcXbbRIcD5XAke8cGKrdNqltqgTdJhV7tAGAT2IOD9Kn6Nbau7li7uRuk8YgCBHA9ZNVkmSjv0vg/S2rpvLbAbEdlXbhdqjAjP5mpmo61aTBb8hNZDxP4oNoFFJOTGf59xWD1HU7jmSx/OvG1PkFjltjycmXVKDpHrWu8WWwp2HzQYlTz2E8D6nFZrU9ZS8UXUi6jhp2hCVf2LAcZHpz35rDprnHcn619GouOwRD52wvGcgkEkSeOJjmr6TyKySUJKm/ZGPVb3TJnjPpFhb2cSNxiFAhgsEQZaN3dfWOZpNFp8wJ5O1Y9YMZJkyYz/OrLqGgKQdzMxEHcAZJI27Avl2xuMgkwfNkTXRY1Rt23Kjz27fxFyCp3MtvzbRypbdiAYAjufXOoutfqri2LRg27nmCnJLI3mhQvEwDj0aIJrW+HtAptWzbIjaLhE8swMz3kABQecV5xotRKi2St24QxDHfCwshdh8pMjHbjFa7pPWLelSyiswLLIBQ7SplgZ9uPWpSJOWv8N6nUuwPw7FvjfClwpnd8MKe4gAtBFfP/TI06XLaHepG5y0F4AhRuxMw36/WoHX/Frs91LTncjLtjzKysJLGMxM5yBGas/CvUt9lC7bneSSDJkcq3oecVZA6+j6cLbkchjPv6T64iKq+vaCXDYhQzRHJEHPrif0rVap0VWx7/lWR1fiJcKwgkx7Z/oVJBkbYj4qEARLKDkjM+U/SvUf7H+iFbdzVMP9ZFtMZ2KZY/Qtj/BWB1GhN7UpbtCXuwgjPJ5+gAJPsK956R01dPZt2UELbUKPeOSfcmSfc1lkl6JiuSZSlKxLilKUApSlAKpev6SB8ZRlRDR3X1gen8Jq6r4RUp07IfJgupalRZIZS2T6GR6/Tg1V+PSTp7TzhXUkAdmXn7Z/MelWnifw+9osbctbbzKsmFYZK+4PYVU9G8QLqLLWLyyVXYYOWU449Yxic11rlWihbaTSW9ZpVKzuAHfIONwI78frVFc0QBVbyMSx29wSwysn3wPrVr4d0q2wvwLsxhVMAOByGI4uRPYccCpXX2W9ZfJyMRG5SIJn0K8/QVX2SX/SGt/BXZHAkAAZ7mBxmqfVEDVMzKSFUBSAMev1qh8OeLfht+0jc8q8GcpChx7t3E8j3rRNrLd6TuPnUqGEhSD69wc1CVMkquqC6lr41iGPfdAieGUn8QJmDyZqP4d8Ruytau2WtahFl9ywH7G4p75iR2kVZ67SXdvw2RLtswDmCfqvc+9cOi9OvgBSd1scM5m6F/cZs7wAcA54oyDC9W1BZ59qhVL69o20+oa04juh7FDxn1HB96hzXw2WMozal2eHNNPk+1D12q+G1t5I2upkc4I4qWzRmunoPSrmv1a/CIS3YIZrhXcu4GVUD8TH0ro0WKWTKqNMEHKaLoaF7ygI87twKjcZAYAkttgW1IORliYHtMtWtNbYred9pRl+GUG4EjzZiDPlME++Tk37uukGxJvXnEktG4x5fwiAo/QdzVfqZJW78F1uwTncVggHgGe3AAHEmvsKPYM9f6b8IfEURaclVB5O0gyQPUgTMAmO1V13XrMOXIGQSC204DBQYxOIq+1epe7sNxWlV+VVBEkgzk4qv0nhE3bpZ2cg9pM98biRirbSDJGWuSisTPBzg8ARwfvWm6Raaw8ncMQez2/TJw6zifccc1pdN4esWxCquOTJP1yBFR+q6UKpCAyDgCYjvA95qaIInWOqEW/mnIk7cx6RkCex9jWZF4uQW9s+ntUu/YMwMc4xH0H1JmO32q88H+Ff73eCGfhpm4w/RQfXt+ZqH1Y7NV/Zj4a51lwZI22v938Tx7nA+h9a9FrhathQFAAAEADgAcACudczdmqFKUqAKUpQClKUApSlAdeosB1KtkH+pHvXnfiDwfbW9vkoxMgwCjxyDkQY5E/SvSK6dVpVuKVcSD/QI9D71eE3Ehqzyi50nUW2NyxeW5w0P80jsH/EO2c+vrV6LPxwt+2NpZQXRgRuBGGjsw9amdS6M9lpALW5ww5X2YdvrwfauekfaAO3rwB/sxXTafKKdGWbwyj6gXMhiYZMLJEEOpA5BAMYB9RxV5ovDL20hHHLEqyqQA+SVkeVp7AwZ7VejafQ1yP1I9u1VbJOrRJsELECJ5GfYHg/SpFvVLBgjme8k/So16SDJMe0VwsJKDYu0HmcN+RzzVaJIHXfCNnWibhYEcFTBU8e9YvV/wBlOsQ/sdVaZe3xAysB77QwP9Yr1DTsxHmXbPuPtRLTA5YR7TP0rDLgx5PmikscZdo8v0f9kd+4Z1eqUJ+5ZB3H/E4AX8jW20XR1sW1s6RVtIgngk7j+In8R7kmrptKhkMC05ySe/A9B7V2tcAqceKGNVFCMFHooX6S6IxDAOcu8ZgZwZ9Y9O9ZlOiPcuC78e47T5iDieykAQonMf8Amt/cb1qp6howxFxYS4AVDZJAPMCdu73IrdMkqdVYRmQ/DksSxjswwDj6113l2iAmONsH8z7VYWVCHucRJif0rq1F4/8An+JrQFNqJB7gTPv7V06nU4966L/VGcmFwPxNKgznA5r70vo17WPstgACNz/hX79z7UbrkHTpOmPqbwt2gC55J4Ve7E9hXrfROipprS20HGWPdm7sa6ugeHrWkt7LYycs5+Zj6k+ntwKta5pz3F0qFKUrMkUpSgFKUoBSlKAUpSgFKUoD4yyINZ/rHhncpNrB52n5ZHoe39cVoaVZSceiKPN9N1e4jfD1CG3cHrIDDsQeP1q4s6mcyfpNanV6FLq7XUMPfsfUHkH3FVGo8Nxm2/2b/qH8xW6yRfZWmRGuYkHI/X2rn0+4AkL2x7/Q1E1Onu2/mRo9Y3D8xx96h2tXDE/w/wAqtVog0I1FcTqaqhra4/6QHrUbSbLR9VXT/eqrn14qO+r+1TtIss7mpzmot/UTxVdd6gAOZrotXrl0xaRn+gJ/M8D71aqBMe8BkmqzWdR/CMk4xzPoPWr7ReDb7/61xbHoPM36YH61pOleG7Gnyiy377Zb8+32qjyJdE0Y/pHgi7fIe+TbTnbPnP8A0D9a3mh0CWUCW1CKOw/ifU+9SKVzym5dlkqFKUqpIpSlAKUpQClKUApSlAKUpQClKUApSlAKUpQCo1/p1t/mRW+oE/nUmlOgVF3wvYPAZf8AdY/zmo58IW+z3B9SD/Kr+lX3y+yKRnv/AEcne4//AC/5VzTwZYmSbjfVv8gKvqU/JL7FIrtP4e06ZFpZ9T5j+bTU9UAEAQPauVKq232SKUpUAUpSgFKUoBSlKAUpSgFKUoBSlKAUpSgFKUoBSlKAUpSgFKUoBSlKAUpSgFKUoBSlKAUpSgFKUoBSlKAUpSgFKUoD/9k="/>
          <p:cNvSpPr>
            <a:spLocks noChangeAspect="1" noChangeArrowheads="1"/>
          </p:cNvSpPr>
          <p:nvPr/>
        </p:nvSpPr>
        <p:spPr bwMode="auto">
          <a:xfrm>
            <a:off x="176213" y="-152136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63494" name="AutoShape 14" descr="data:image/jpg;base64,/9j/4AAQSkZJRgABAQAAAQABAAD/2wCEAAkGBhQSERQTExQVFBUWGRoYGRgYFxcbGBoYGBkaGBoWGBYYHyYfGhokHxoYHzAgIycpLC4sHB4xNTAqNSYrLCkBCQoKDgwOGg8PGiwkHyQpLCwpLCwpLCwpLCwsLCwpLCwsLCwsLCwsLCwpKSwsLCwsLCwsLCwsKSwsLCwsLCwsLP/AABEIAOEA4QMBIgACEQEDEQH/xAAcAAEAAwADAQEAAAAAAAAAAAAABAUGAgMHAQj/xABDEAACAQMDAgQEAwUECQMFAAABAhEAAyEEEjEFQQYiUWETMnGBQpGhI1KxwfAHFILRFTNicpKi0uHxFrLCFyRTVJP/xAAaAQEAAwEBAQAAAAAAAAAAAAAAAQIDBAUG/8QAJhEAAgIBBAICAgMBAAAAAAAAAAECEQMEEiExBUEyUROBImGxFf/aAAwDAQACEQMRAD8A9xpSlAKUpQClKUApSlAKUpQClfJqPqOpW0EvcRfqwp2CTSqW/wCMNMv4yfopNRh45tEwEc+52D/3MKvsl9EWaOlUCeMbZPyP/wAp/galf+pbXfeP8Bx9Y4psl9C0WtKhWetWX4uJPoTB/IwamBqq1XZJ9pSlQBSlKAUpSgFKUoBSlKAUpSgFKUoBSlKAUpSgFK4XLoUEkgAck8VQa/xCW8tryj988/YHA+p/KpSsFzq9elv52j0HJMegGTWe1fi5mJWwq4MFnPHbgYnnAJPtXVaFtZPmvXD8zNJGewnt9q6tRq14hQQOFAOyewIEA1qlFf2NrZwvdTvgMHm8T/hA9oEc1W3buoJKhbKiTHlBaPTAj9fvUl7sEGZ9B/Mn1r7c1hEbYX+vWp/JRp+IpL1kp/rLjH2iF+xJrss3f3iAB2wCfsBNc9cm6Zj6+n071mrj3LA3OWNomFONwPPp9R2q27cU+DNK3Mjep9Rg1Jta+7tILb/Rm5X1kgSPqcVU6LWC5GfKSADnEmIb3+tX7dNZSRyRIPGP1z2OKpuaLUpED/SILecMD7Ewffaxgj6Gpuh6mF/1T7cdmxg8bScH6yKgXmABAAzg4wYxBHFQtZo1BNy45RTklQsCIE7QCOPYcVdTTKODRtND4rfhtl0c+QgP7+U4P6VfaHq9u9hGBbupww+38xXkFvxXaRCLSHfkbmiCM5EZB7j9Zr7c6yLjhxNtucEAz6iOP0o8aZVM9rpXnfRP7QWtkJqPOvG8fMP94fiH0z9a32k1iXVD22DKeCOKwlFxLHdSlKqBSlKAUpSgFKUoBSlKAUpSgFR9brVtLuY47epPoBX3WatbaFm4H5k+grG63Xtefe0wPlHb7f51aMbJSsdX6s91o4Azt5A/zb+sVDTSlhuJb2EiB9RXI3OwIk/kPrXVb6gtoEA7j69vt6Vdv6NVSJd1HiN20xHlqv2lAQTJJ7/51X6nxSY4g+np96p9T11m9qpTG9I1I1ahY5J5M1H1OvU4B/8ANUHTfiXiVtjPLMTge7HtVjdOnsfMfjv7/ID7L3+9c2XLDCrkymTVRguTqfWOxIRWb02gn+Aru0tm/u81mEMBgdokAg+sgj1/zqHqPE91sLCD0AqC/U7p5c158vKpfGJ509db4RbaToL2rh2km04IZTtLLOQ65hsxzB+tc9V1e5bUh7V64Bx2H2ILQB9Ko/7/AHP32/Ouy31W4PxH71H/AF23zEzWta9HTqPEmodWCLsH70Ekd/mOO3MVTXtVceNzlvSWn/wcmtLc6mLi7bqyDVfq+nqFm2oZe4iWz3B9q9HTeRw5HT4ZtHUxn7I+msRbmRuMACc5k4HriBNNZontngkESDGSOx9Yrpu3UAgKycSc8d47c/X7VyfVuUABMDgZMzAO7dkD2Ht9a9WzY7dNrSSFP0q+6H4ivaS5uQkqT5kPysP8/cZrL2ZmTgg5Hp7/AErZ9C/a2ggiRmHn1P5CIyP5GoZKPT+g9ftau3vtnI+ZT8yn0P8AnVnXjzam5pLwuWgEccrna691jgj/AM16f0HrtvV2Rctn2Ze6t3B/zrmnCuV0aJllSlKzJFKUoBSlKAUpSgFcXcAEnAFcqy3i/rwtxaU55b+Q/n+XrVoxcnSBH6x1dXaWPkHyr3x3P1rP9S6xAmfsO3tVVrNeWwsknEx/AVH0uga6zAnyoCWaRAj34n09a6NiQ3fRzv8AWCeBVfq9Y0wea0C6W1atC4SArYVjEmMyFOcckmO1SdL0ZbKG44tn4nDOASN0QF3YnvjIxJqGkRbMy3R7zJ8QjB9xj6jt/wB67NJ4Y+JgvtIycY296ut/95ubEI7b2JkckLMcjPbmfSo/U7xsW/hyC7E7iuBAJAic++fU1y6rOsGNy9+jHLkUI2RuodTW2vwbHlQcnux7knuapSaE0r5DJklklukePKbk7YpUDXdWW3jLMeFGSa7rPSdddXeLdu2sT53XdEkTtEmJEVri0mXKrii8MM58pEmvlR7/AEXqFsO3ww6IAWZQ0CQD6Z+YcVG0fVt0B1Kn9D9D3q2TRZsatrgmeCcOWiyrklyK4A19rkMDo1A8wyQv8D61xuOIkAMwgHmRBmRnM57V230lSK0vTPCNm5p11NnUi2YkhwSyMMEShDQCDmOM19R4zVvJDZN8r/D09Nkc1tfoyuptlIu7Sqv2InPsQBgjNWXQeuPZYQA6enMfQjg/963vTtML9gae9Z2+jebaQTPlLAEGcwQMHFY7xB4VSy9z4Nz5QDDeVh9+HXBEjiCD616+4669ln1fULfAZR+EnvgjMMe0+vrFQvDXXW0d0XVJa2xi4vqp7/UVVLqbw2BtwHIU8N35HzfeaircYMyticgRA9cegqatURZ+hNNqFuKrqZVgCCO4Peu2vPP7MPEE7tK54lrf/wAl/UEfevQ65GqdGiFKUqCRSlKAUpSgI+v1gtW3uNwoJ+vt9+K8e1+re9cYmWZiSQM/0K3/AI2vl/h6ZIlzuaTACrxuPYcn7Cshd1dvTq9uwxZ3AFy6QPIP3UXmT/WRjqxKo37ZRlfu/u5M5uxwDhM9zmT7D867NP057g3FYUwWefKo/ecTtHE5j0qh114gkcmT/PvXK9qCbgUsSrxhSdpPIG2TJ+taMrZrfD3g8X7LX94baWUKRO7bBJ3diTgRIj3Nc+p6N7+4G4oa2D8VRC7SUkAMwwokKec+lVej8aXNPpzY+GBbkqpaQZOY+gmeK09rxdp3U23C3WczKhdoMgAMSJBBIAMGZrF2W4KHoWoNm5dAK4QJ5UMN7zBWckyYnt6VR9X1G64fbFanxH1YpaPwkbZujaq/OSd04AyMAc95jFeePrNSxJGkvHP7jV4nkseTLJRgji1UZSaUUTah9S1RRMAljhQOSTgAe80H97IJ/uV+BJP7NsRz2r70+zdbU2Lmo0t5bKPuPkYSQCVUEdyY4zXm4dFkc1vjwc2PTz3LcuDW+F/C1vROHutZuahkJYt+0Cs20gbPRTKwJPJ9K1tpt6qCkAI5AXeo3NAgq2VGQxB4BFV/RrjS+LSXCWd2feXwQdoeZUqvr3rv1usVUW5aUoSSPxAMMGVJPLBQCx9BX1EY0qR66VLgx/XP7y1v4V+6yhHIUl4BQJhgByDAye5GM1L8ODTu9rS/3f4tq+NhcjzKVGfMDKwwLAxMTmrfrXQxqrIvbLZ3AlyJLggx+z4iT2AI3FuNxqjteG7lu22xwVlWwzW2LBgR2I3Lxniea0q40QyB1jobaS89ljuCwVb1U5B+vb7VCq56m+9WuEAHcVgMzgbTAAZjJxGapq+N1eNY8sor7PFzR2zaR8NUty8EdhO0yCCJn7EYq7qotaYXL9wFtgG3JiOTgk8T611+Kb/P+jXS/M3vhfx98O0PiQoA27QrFnIx9z39K6PEPUrTtbuEtcJAXyhAN0/KSAxJ5jgiayT6ZbRiSZEeb5QpWckDBEjiuWpTbtuLthjKCXkt3AEEE8eaRiK+qo9SzV9ZRryxp5Crl0ByGmSTjBWJP6SSaqTbXYbdzd8RQWQiDEZKyDkEGfy9ameEusXtt204ASCfQrPJBGSSSOfb0rs1vh8ud0jOVhjG4fhB4zn7CpBU6LWNba3eT5kYH7qePuI/OveOma9b9pLqfK6hh9+x9xxXgmwrKMNpnKn94Tx9R/WK9D/sm6qSl3Tsfkh0zna2GgegMH/FWeRXyTFnoVKUrAuKUpQCvlfa6tVe2IzH8IJ/ITQHn/iPVK168TJYgqgHooK8d5gn2knNZSypZ/hrcTznauCxJxgKO5OBPocip+qS7dYMI3lzAJAzzMngCPtXPqPimHOn02nt3gF2yiMQziJZQMlQfXJ+nPf8VRkUXWrNq3aCbbjXTIZmkIGUwVtRhx2LZGMc1A0Vq4zWgqs4mVhR25YgEkRnJxV7rtDr71z4l8QCkTAhEmCgCn9nOZ/WBkdZtau3dVLYEInzW0kbIlmIjzMZGe/APNUsHDr+qW7cNrzOVMGM8nK4weAMRxVMW2MkSoJDeYSpUEmWUZj+U+1ahepLpdA6zaF64WnbDXN0srK545AXGPmmqPoBBFtG2sXfc8kjYqkF1IwXZto8sxgetQ3wSbbV9KfUW1feqeVWjGd8bUycGcZAnHeoV2wGuFVXFiZ+Hc3YO7zE5iCcjMAV96n4htX9MU84f4gYMVXcNjYkoBJMnk9+TUXS6h3S48bdyH5cbjvkk+5n7z2rFMvRb6K407doDNcLg5K7WTaB9OMjHPHNaHqWjRgg2k7FhACF3sYBIKcD379vfIdIa8rA22LIsQZI2+qZHOSuO4963VnqVt4dxlIxIJXIALSB5ueO01D+0SU2l6O1q1dFyIcNvjI2mSR5QeCR5jM5iIrMX9e3lFxjtQSAFAJAUAEKJCmBkes1Z+MfEY2lbeFBAhSIKzyDGOwjOTmsbqOpeWJJYiWbsAfw+5/r3FolWc/EPWJCKjMp3M6+YggEDJiMllVgPUH1q10/W7+rZQrt2F8RFpVBlLikfK8Aj1Mcc1ndD0N9U/l8qr8ztwBzPu3t9Ku9XrbdlPg6cQPxNiXPEkiuTVaqGnj/AGc+XMoI6+t6pZFu38q/qSZJPvNVVCaV8nkm8knJ+zyZScnbOFx4BPpWX07FzcYHDHiYmO38as+uasmLSfM+OYgepPauOp6UNPbsuQG+IGIgkkFTGYgQZ7TweK93xOBq8j/R3aWFLcz5ZcqF3GcEgExB7EHMiBx9atLmpN3ypbl1DFguBwSGEHEDMYzPqap2u8kDA+aOPrjkf9qn2+olFVkGy4Gbaw+b5RmRnBnmZBivfZ2lkoW3ZDq5a55RPnA8wllOOxwIkd+9WfQtcxe2GM5EATGCZ9oiDwO/rWW1Rv3gGfc20YMZVdxg+sST+tX3hjqK2r4FzJBIyIgkDJBEzigstfFPS91wXEwRg/4SCD9RJFRfBXUvha+y3O4/DMelzygx/vR+tWWv6lbYMu7mRmZ+n+ZrJai2bTwDMGQVM/LnEGqyVol8H6KFfa6dHqRctpcX5XUMPowkcV3VzGgpSlAKqfFV8ppLpGDEfmQKtqz/AI6P/wBm3uyj9avBXJEPo8pW+xc95wSMGDEjccR2rUdIKpqLeyBxvMR5SGPeOCBjkADtIrNapTbSYj0M8z7D2rs6f4gCxc2DcsyQeB5ACwJwvMmefrFd01ZmjXeJeuWre5XQtsOXtE/EErIggiI3ZJM5GM4891/i+4fiJYBtWnmV3MZmASXJntEcZ4qy6o4fWFRcDJf2EXCfKWYCexBEiAD6CrzVXOm6RCi21uOJDBRN3dBO5i2NuR2j0rCqJPM7u9goiY4gfwFWuj6ZdtsL22VQgywYFpJgwfy7VZ2er23uhLVu2gaBN1lEDAIBkCI7Ezjmt3Y1lgh5upbVYWCDBgRlmEH6DsBVmEZUA222hOVBgiJDZBM8Rx24rv0+uAxbBEepn05wPc49fap2s6no2fZZfe7eWAfKAufKpHJwIHPtVT/dmW4yHBXmQR2wYInPv3rkn/F8HRD+RbdPvICxJ2uTODtzHO4flB+xzVP1LqcF1IaS0k7p5jyg8/nPPapj6XE8DEnPlnufaa+6zwTe3ElrTjsN4UscyF5EiPWqqTYkkjM2E+I8Ftq+rGIjP51J0PTDeu7QNqrlmM4X1P8AtdqiOY27cho3DuWBg/Yngfer3XXBp7QtJhmy59/SfbistRqFghu9nJmyKEbHWOsyPhW8IuPr71R0mlfKZMkskt0jxpScnbFV3VerC0IGWPArh1fq4tjauXPAqn06yCzILlwt8xZoAjAAwOe9ehotDLM90ujowYN/L6OfT9TBcMYe55WJ42yG2+2VB+wq5FllRFP7S0zeQz+gbG1gQRnPOIqvSxYMC7bu2Z4ZCHE8SbbAGPZWrtt6z4f+rZL4kYZWzGcoc+019VGKgtqR6aVHRctAMyNKOm4HOGO849IjHvUksxtK5EAMVnjJQHmPapvX+lXLDuHtwhVWQnBKnIhu8cHvM10aTTfEtWwIIdjMzKsokKOxEHdMcfSrWCP8d9uWMHABmfb7Yqw1W4i2xB+IwzxkKSF49oiKqddZ2OfP8Se8du33jMdqlWtIHK7fKWC4nMEQSPaQTHaY96kglnqHxWA7gADJ80Zkn1jH2qbpri7HXBIyD6eoH8/pUbqfSUssqo83ABuE5k9o7c+prqt3D8wEGNpH+0PxfejB7v4KvbtBpjzFtV+6+U/qDV3WZ/s4uT06x/j/APe1aauR9mqFKUqCRVD42WdG/wBV/jV9VZ4lsb9LeH+yT/ww38qvB1JEPo8P1jM3JkD34H9fxr7oOnI5G+5tkYnMsAfKD2WSJJ4z6VO1XR3InaxHfaMhTMn3iK+r0V0mVEFA59IgboPEZIz713yMiv6t05A4Fr4otsRsDR5pA3MGIC5IEH6TFRNX066kiOIkwRj0I7R35FW2o1KWrpJBdHSCCZbYfKCWnaG5zV94dtWdSSlwn4jEsoedzKBAGxvK2MRg9xNZN0WPPdV0W6oLfDJUHJQh14mNyyOCOaiAMAeY7jP6ivaOq+BtM224tx7eArHfchjKqJzCkGMEfb0ob/gm1cIAvgsd2WDGMxO3sZHp6RVFJMUYHQalRcQjeIIMgjdjI2+/2r1TS9WtaldwAZ4CMWARo9wTDAxHP1rzrV9Cspce22pVSokbrVzzH92I3TkGYq40Gg0oUEalFdYEnCMIyGtuAY9HEniRxVZKy0XRo9R08lVuWJcKR8W2DJA5YifmGCM9/UVzvXd6/DQqlsqzKtwT8MocBC36wfaBxV9otG9va5t74UMHtFSewmDAdSoiefvmpF3TpqEB0rWmgyyugaO3BhlOPXsKwSo1lKzzfp+itjUXDBHwjIBgiYzP+LI+magazUF3LHvWk650t9IpRypYifICBBZux9cn71la+d8lk3Zdq9Hi6qVzoVC6rrvhIT34A96m1X2+nvqdZbtIFbb5oZtoJ4AkZ5Pb0rl0uL8uVRMcMN80iitaG6xJIO48k4x3yYgD1rs0+kcztdBt5G9VP1APNSOq6dlvuvLSZEyBnsdxnn1rha6UxAJRtpJUMqhpYcgQfevtIxUFSPYSo6VL7Sd4KgxG4HPPy859QK+27+IZQVPtDD/dPbngyKsP9D3Y8lssP3ogkEEiUkzgE9+K4t0ov8myeQBcGe0qWMR7TNWsGn0/iNbqafTawB7YMW78DKiVC3ATgjIOZBj61w1tt9BdAnfpr0AOolSsD5d2JExiPTtWW0moADJcXcD8w4yPxKR8rjOcg4mtF0Pq6qo0V8m7pb3lRhh7TE+VlB4hslffvUEkHq3RotC8CGG6J9VI8rQBgdoqBpbwQOu2W8uTwoUgyPf7V3df01/S3TpHaRaaU9DuyGHsR2+tdOnkHUT8+04EbSJG7n24irFTuv63417dsA3YgcTECJqQ4/djaBtBA5A4Oc81A0DLKqwwCSx7xt454BM1Z6RRt4MH+c0YPZP7NCf9HWvrcj/+jfzmtVWe8AabZ07TjmVL/wDGxf8AnFaGuR9mq6FKUqCRXXftBlZTwwIP3EV2V8oDzDW3za1C2wpLbWVRwu9YySOR5Zg+tWGv0wv2LTAlRcEZ+oPwzAx383+yPWpPivSolzc6tBZW3KASDyD6gSSMVZ29IqW1gzbPmmPw8k+0/wAK63LhMzo8ebSb9S8DyAtBLAAKCYj1bB4qXp/DjXQLwu3LbAbiWh2Bxt2spDDEAE4+griNL8S+9xjbUee9LAsF3OIhQPMYHFWWj8Uaq0dlrTI4IkFVYuRgbmt9lPqVWQcQMVMmCz8P+KLy3G014kXgSBdCzvAypa2YJ/iMYJrp63rWuhi2whQzAqDHlAKjZJ5Y4+hqNr9deZANVo71nHlvqrSg4himdveD7cAY6tboP7xaZLTpvP8Aq7gIVLoAKm0JPlZVgbWJZYUyQxIonRJmeo6l2xcgDiT2IBzxJPuaaDQIxLMSUH/49gPvhz/R+lUjWG3my52vuC+ckBSDBDen/ath4et/s7u8KjWWCuxIAG4x5vYAHtkkDvU2Qjt0PV7tl9umbUG1x8NmzEZgKCAZE4ERWp6V47G8G+pRhKyrQT3BZM7fzHIMGoOji4QbOxwGA/aKZPeAgBEwJyRA9K6+udFLvvKyRl22cLmBAkzwJMDiJ7VaRJJ8e64XLpIII2p/CayG4VFvaQXr6W3uXURpiOdqk5EziATie/pW40f9itlj5r+pAgNu3J34WNvMd68DP46eTI5X7OGemlOTlZkdwq1/s98MDWXNY3xGRkCICODu3EhhyR5eK03/ANC9N/8As6r/AIk/6at+geGrHSbd1LV247XSGO8pIKgjGAO85rTR6KWHJus0w6d45W2ZDrfg97a3BcRtoWJQwGIBIJifKvmbMekGsJo+nXLZBYbVIkNuUA8/iny/fNeg9Z6gGtsNRdRVksFDHaZ5kgZJBOB71jLdq3fdl+JatoxiRbdioJnygwF/MmvcOkl6AWWJYzcwoXaxEN385ncIx2mu61ZKXdy2gEBggDzMv7hnysDABkZkjEiLrp/R10zIttheWFO4AAsrkqPVSQQWB5IniKtLd0LfBdRc+HkoU4JXZuZ+FOwgQT2+kwDBeJeifAu/EW2Et3CWROQFb5YkzmSueCI+tTd0xa38QNxG5e4zE8AYP5TW18U68XtPbtlQHEgAZwCMAkHgDB5wc1RdL0x2axGDABbbCexnbmOSVY57xUohlv1Kw2v0en1U/tbBNm8YmVgQ/vg/qayQuhLzEs2wkqSvJQypIH2GK9A/s9tbUvK5EHarLwJAMH7qRkelY7q3Sdp2iCfPEHBVWJB+sSIPpVkGR9No97jGwElSBP4VAb+vc1Ztp4KIgJL7VUYmW8oE+uaq9G8MDJiCZOOct9c4rV+BtJ/eNfpgRItzdPMDYBt/5gOaSdII9r0emFu2iDIRQo/wiP5V3V8Ffa5DUUpSgFKUoDM+O7Tiwt1JBR1JjmJ/gDEjuJrh4a6sNTacMQSCQQJgg+kgH1rSanTi4jI2QwIP0NYnw9oG02pvWzMHOeGIMAz6wR9o5reDuNfRV9mM6v4ZNuWusVQF2fjs3lCA4kyIJ4gnsZnDrbC0lvSfskUEuyztJ7/tDDXDzLNyTAAir7x3ZFxU3lhaDeYr9e/8veoXWtNasi2BKoQdogRzuiVHGRWnZUj6DxZqbQgbHMkxtIByIUFSDOe/r37XyJY6lbbYosXxOYUqWIghwDDSCQe8TBqlWxtQkzuyPbI4YHlcj2Bj6VWfGa2HW18ywxuDldpnn5SeOZ9piqONk2dPi3wDduuWtqBeA/aKWPmAURdVjgg5B4grxmsyS4tMoUs967v2qGO4W9wILdgPmIPseOPaunaw6jT2NQwi7bJV49xtePqIasrpunkarU2bbG2boLB4EKjiHwcZO0D3FF0Gjh4T6BfsmVKfEYeZfNBJUsrAn8IkoTHf2ra6VLWptC0wDBcXbbRIcD5XAke8cGKrdNqltqgTdJhV7tAGAT2IOD9Kn6Nbau7li7uRuk8YgCBHA9ZNVkmSjv0vg/S2rpvLbAbEdlXbhdqjAjP5mpmo61aTBb8hNZDxP4oNoFFJOTGf59xWD1HU7jmSx/OvG1PkFjltjycmXVKDpHrWu8WWwp2HzQYlTz2E8D6nFZrU9ZS8UXUi6jhp2hCVf2LAcZHpz35rDprnHcn619GouOwRD52wvGcgkEkSeOJjmr6TyKySUJKm/ZGPVb3TJnjPpFhb2cSNxiFAhgsEQZaN3dfWOZpNFp8wJ5O1Y9YMZJkyYz/OrLqGgKQdzMxEHcAZJI27Avl2xuMgkwfNkTXRY1Rt23Kjz27fxFyCp3MtvzbRypbdiAYAjufXOoutfqri2LRg27nmCnJLI3mhQvEwDj0aIJrW+HtAptWzbIjaLhE8swMz3kABQecV5xotRKi2St24QxDHfCwshdh8pMjHbjFa7pPWLelSyiswLLIBQ7SplgZ9uPWpSJOWv8N6nUuwPw7FvjfClwpnd8MKe4gAtBFfP/TI06XLaHepG5y0F4AhRuxMw36/WoHX/Frs91LTncjLtjzKysJLGMxM5yBGas/CvUt9lC7bneSSDJkcq3oecVZA6+j6cLbkchjPv6T64iKq+vaCXDYhQzRHJEHPrif0rVap0VWx7/lWR1fiJcKwgkx7Z/oVJBkbYj4qEARLKDkjM+U/SvUf7H+iFbdzVMP9ZFtMZ2KZY/Qtj/BWB1GhN7UpbtCXuwgjPJ5+gAJPsK956R01dPZt2UELbUKPeOSfcmSfc1lkl6JiuSZSlKxLilKUApSlAKpev6SB8ZRlRDR3X1gen8Jq6r4RUp07IfJgupalRZIZS2T6GR6/Tg1V+PSTp7TzhXUkAdmXn7Z/MelWnifw+9osbctbbzKsmFYZK+4PYVU9G8QLqLLWLyyVXYYOWU449Yxic11rlWihbaTSW9ZpVKzuAHfIONwI78frVFc0QBVbyMSx29wSwysn3wPrVr4d0q2wvwLsxhVMAOByGI4uRPYccCpXX2W9ZfJyMRG5SIJn0K8/QVX2SX/SGt/BXZHAkAAZ7mBxmqfVEDVMzKSFUBSAMev1qh8OeLfht+0jc8q8GcpChx7t3E8j3rRNrLd6TuPnUqGEhSD69wc1CVMkquqC6lr41iGPfdAieGUn8QJmDyZqP4d8Ruytau2WtahFl9ywH7G4p75iR2kVZ67SXdvw2RLtswDmCfqvc+9cOi9OvgBSd1scM5m6F/cZs7wAcA54oyDC9W1BZ59qhVL69o20+oa04juh7FDxn1HB96hzXw2WMozal2eHNNPk+1D12q+G1t5I2upkc4I4qWzRmunoPSrmv1a/CIS3YIZrhXcu4GVUD8TH0ro0WKWTKqNMEHKaLoaF7ygI87twKjcZAYAkttgW1IORliYHtMtWtNbYred9pRl+GUG4EjzZiDPlME++Tk37uukGxJvXnEktG4x5fwiAo/QdzVfqZJW78F1uwTncVggHgGe3AAHEmvsKPYM9f6b8IfEURaclVB5O0gyQPUgTMAmO1V13XrMOXIGQSC204DBQYxOIq+1epe7sNxWlV+VVBEkgzk4qv0nhE3bpZ2cg9pM98biRirbSDJGWuSisTPBzg8ARwfvWm6Raaw8ncMQez2/TJw6zifccc1pdN4esWxCquOTJP1yBFR+q6UKpCAyDgCYjvA95qaIInWOqEW/mnIk7cx6RkCex9jWZF4uQW9s+ntUu/YMwMc4xH0H1JmO32q88H+Ff73eCGfhpm4w/RQfXt+ZqH1Y7NV/Zj4a51lwZI22v938Tx7nA+h9a9FrhathQFAAAEADgAcACudczdmqFKUqAKUpQClKUApSlAdeosB1KtkH+pHvXnfiDwfbW9vkoxMgwCjxyDkQY5E/SvSK6dVpVuKVcSD/QI9D71eE3Ehqzyi50nUW2NyxeW5w0P80jsH/EO2c+vrV6LPxwt+2NpZQXRgRuBGGjsw9amdS6M9lpALW5ww5X2YdvrwfauekfaAO3rwB/sxXTafKKdGWbwyj6gXMhiYZMLJEEOpA5BAMYB9RxV5ovDL20hHHLEqyqQA+SVkeVp7AwZ7VejafQ1yP1I9u1VbJOrRJsELECJ5GfYHg/SpFvVLBgjme8k/So16SDJMe0VwsJKDYu0HmcN+RzzVaJIHXfCNnWibhYEcFTBU8e9YvV/wBlOsQ/sdVaZe3xAysB77QwP9Yr1DTsxHmXbPuPtRLTA5YR7TP0rDLgx5PmikscZdo8v0f9kd+4Z1eqUJ+5ZB3H/E4AX8jW20XR1sW1s6RVtIgngk7j+In8R7kmrptKhkMC05ySe/A9B7V2tcAqceKGNVFCMFHooX6S6IxDAOcu8ZgZwZ9Y9O9ZlOiPcuC78e47T5iDieykAQonMf8Amt/cb1qp6howxFxYS4AVDZJAPMCdu73IrdMkqdVYRmQ/DksSxjswwDj6113l2iAmONsH8z7VYWVCHucRJif0rq1F4/8An+JrQFNqJB7gTPv7V06nU4966L/VGcmFwPxNKgznA5r70vo17WPstgACNz/hX79z7UbrkHTpOmPqbwt2gC55J4Ve7E9hXrfROipprS20HGWPdm7sa6ugeHrWkt7LYycs5+Zj6k+ntwKta5pz3F0qFKUrMkUpSgFKUoBSlKAUpSgFKUoD4yyINZ/rHhncpNrB52n5ZHoe39cVoaVZSceiKPN9N1e4jfD1CG3cHrIDDsQeP1q4s6mcyfpNanV6FLq7XUMPfsfUHkH3FVGo8Nxm2/2b/qH8xW6yRfZWmRGuYkHI/X2rn0+4AkL2x7/Q1E1Onu2/mRo9Y3D8xx96h2tXDE/w/wAqtVog0I1FcTqaqhra4/6QHrUbSbLR9VXT/eqrn14qO+r+1TtIss7mpzmot/UTxVdd6gAOZrotXrl0xaRn+gJ/M8D71aqBMe8BkmqzWdR/CMk4xzPoPWr7ReDb7/61xbHoPM36YH61pOleG7Gnyiy377Zb8+32qjyJdE0Y/pHgi7fIe+TbTnbPnP8A0D9a3mh0CWUCW1CKOw/ifU+9SKVzym5dlkqFKUqpIpSlAKUpQClKUApSlAKUpQClKUApSlAKUpQCo1/p1t/mRW+oE/nUmlOgVF3wvYPAZf8AdY/zmo58IW+z3B9SD/Kr+lX3y+yKRnv/AEcne4//AC/5VzTwZYmSbjfVv8gKvqU/JL7FIrtP4e06ZFpZ9T5j+bTU9UAEAQPauVKq232SKUpUAUpSgFKUoBSlKAUpSgFKUoBSlKAUpSgFKUoBSlKAUpSgFKUoBSlKAUpSgFKUoBSlKAUpSgFKUoBSlKAUpSgFKUoD/9k="/>
          <p:cNvSpPr>
            <a:spLocks noChangeAspect="1" noChangeArrowheads="1"/>
          </p:cNvSpPr>
          <p:nvPr/>
        </p:nvSpPr>
        <p:spPr bwMode="auto">
          <a:xfrm>
            <a:off x="176213" y="-152136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96058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63500"/>
            <a:ext cx="7315200" cy="889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>
                <a:ea typeface="+mj-ea"/>
                <a:cs typeface="+mj-cs"/>
              </a:rPr>
              <a:t>Describing </a:t>
            </a:r>
            <a:r>
              <a:rPr lang="en-GB" smtClean="0">
                <a:ea typeface="+mj-ea"/>
                <a:cs typeface="+mj-cs"/>
              </a:rPr>
              <a:t>Earthquakes</a:t>
            </a:r>
            <a:endParaRPr>
              <a:ea typeface="+mj-ea"/>
              <a:cs typeface="+mj-cs"/>
            </a:endParaRPr>
          </a:p>
        </p:txBody>
      </p:sp>
      <p:sp>
        <p:nvSpPr>
          <p:cNvPr id="65537" name="Rectangle 3"/>
          <p:cNvSpPr>
            <a:spLocks noGrp="1" noChangeArrowheads="1"/>
          </p:cNvSpPr>
          <p:nvPr>
            <p:ph idx="1"/>
          </p:nvPr>
        </p:nvSpPr>
        <p:spPr>
          <a:xfrm>
            <a:off x="228601" y="1039340"/>
            <a:ext cx="8875713" cy="3710781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Constantia" charset="0"/>
              </a:rPr>
              <a:t>Seismograms </a:t>
            </a:r>
            <a:r>
              <a:rPr lang="en-US" dirty="0">
                <a:latin typeface="Constantia" charset="0"/>
              </a:rPr>
              <a:t>show when an earthquake </a:t>
            </a:r>
            <a:r>
              <a:rPr lang="en-US" dirty="0">
                <a:solidFill>
                  <a:srgbClr val="FF0000"/>
                </a:solidFill>
                <a:latin typeface="Constantia" charset="0"/>
              </a:rPr>
              <a:t>started</a:t>
            </a:r>
            <a:r>
              <a:rPr lang="en-US" dirty="0">
                <a:latin typeface="Constantia" charset="0"/>
              </a:rPr>
              <a:t>, how long it </a:t>
            </a:r>
            <a:r>
              <a:rPr lang="en-US" dirty="0">
                <a:solidFill>
                  <a:srgbClr val="FF0000"/>
                </a:solidFill>
                <a:latin typeface="Constantia" charset="0"/>
              </a:rPr>
              <a:t>lasted</a:t>
            </a:r>
            <a:r>
              <a:rPr lang="en-US" dirty="0">
                <a:latin typeface="Constantia" charset="0"/>
              </a:rPr>
              <a:t>, and the </a:t>
            </a:r>
            <a:r>
              <a:rPr lang="en-US" dirty="0">
                <a:solidFill>
                  <a:srgbClr val="FF0000"/>
                </a:solidFill>
                <a:latin typeface="Constantia" charset="0"/>
              </a:rPr>
              <a:t>magnitude (strength</a:t>
            </a:r>
            <a:r>
              <a:rPr lang="en-US" dirty="0" smtClean="0">
                <a:solidFill>
                  <a:srgbClr val="FF0000"/>
                </a:solidFill>
                <a:latin typeface="Constantia" charset="0"/>
              </a:rPr>
              <a:t>)</a:t>
            </a:r>
          </a:p>
          <a:p>
            <a:pPr marL="365760" lvl="1" indent="0">
              <a:lnSpc>
                <a:spcPct val="90000"/>
              </a:lnSpc>
              <a:buNone/>
            </a:pPr>
            <a:r>
              <a:rPr lang="en-US" u="sng" dirty="0" smtClean="0">
                <a:latin typeface="Constantia" charset="0"/>
              </a:rPr>
              <a:t>The Richter Scale</a:t>
            </a:r>
            <a:r>
              <a:rPr lang="en-US" dirty="0" smtClean="0">
                <a:latin typeface="Constantia" charset="0"/>
              </a:rPr>
              <a:t>:</a:t>
            </a:r>
            <a:endParaRPr lang="en-US" dirty="0">
              <a:latin typeface="Constantia" charset="0"/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dirty="0" smtClean="0">
                <a:latin typeface="Constantia" charset="0"/>
              </a:rPr>
              <a:t>1 </a:t>
            </a:r>
            <a:r>
              <a:rPr lang="en-US" dirty="0">
                <a:latin typeface="Constantia" charset="0"/>
              </a:rPr>
              <a:t>increase in magnitude = </a:t>
            </a:r>
            <a:r>
              <a:rPr lang="en-US" dirty="0" smtClean="0">
                <a:solidFill>
                  <a:srgbClr val="3366FF"/>
                </a:solidFill>
                <a:latin typeface="Constantia" charset="0"/>
              </a:rPr>
              <a:t>10X </a:t>
            </a:r>
            <a:r>
              <a:rPr lang="en-US" dirty="0">
                <a:solidFill>
                  <a:srgbClr val="3366FF"/>
                </a:solidFill>
                <a:latin typeface="Constantia" charset="0"/>
              </a:rPr>
              <a:t>stronger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>
                <a:latin typeface="Constantia" charset="0"/>
              </a:rPr>
              <a:t>A magnitude 6 earthquake is </a:t>
            </a:r>
            <a:r>
              <a:rPr lang="en-US" dirty="0" smtClean="0">
                <a:solidFill>
                  <a:srgbClr val="3366FF"/>
                </a:solidFill>
                <a:latin typeface="Constantia" charset="0"/>
              </a:rPr>
              <a:t>100X</a:t>
            </a:r>
            <a:r>
              <a:rPr lang="en-US" dirty="0" smtClean="0">
                <a:latin typeface="Constantia" charset="0"/>
              </a:rPr>
              <a:t> </a:t>
            </a:r>
            <a:r>
              <a:rPr lang="en-US" dirty="0">
                <a:latin typeface="Constantia" charset="0"/>
              </a:rPr>
              <a:t>more powerful than a </a:t>
            </a:r>
            <a:r>
              <a:rPr lang="en-US" dirty="0" smtClean="0">
                <a:latin typeface="Constantia" charset="0"/>
              </a:rPr>
              <a:t>4</a:t>
            </a:r>
            <a:endParaRPr lang="en-US" dirty="0">
              <a:latin typeface="Constantia" charset="0"/>
            </a:endParaRPr>
          </a:p>
        </p:txBody>
      </p:sp>
      <p:pic>
        <p:nvPicPr>
          <p:cNvPr id="65539" name="Picture 8" descr="http://t3.gstatic.com/images?q=tbn:ANd9GcTuP5LFRRBHecNb9JSzbIqK9TPeBCxJVvg74HF4FX8X-ZKpgKo-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1" y="3333750"/>
            <a:ext cx="3548063" cy="1967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0" name="Picture 10" descr="http://t0.gstatic.com/images?q=tbn:ANd9GcTaWNkVQ18Ps13F28NSuLH7sapo6fw4Y0lohTqo1qo8qQKak-ctZ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6" y="3333750"/>
            <a:ext cx="3571875" cy="1980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91909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63500"/>
            <a:ext cx="7315200" cy="889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mtClean="0">
                <a:ea typeface="+mj-ea"/>
                <a:cs typeface="+mj-cs"/>
              </a:rPr>
              <a:t>Calculating Epicentre</a:t>
            </a:r>
            <a:endParaRPr>
              <a:ea typeface="+mj-ea"/>
              <a:cs typeface="+mj-cs"/>
            </a:endParaRPr>
          </a:p>
        </p:txBody>
      </p:sp>
      <p:sp>
        <p:nvSpPr>
          <p:cNvPr id="67585" name="Rectangle 3"/>
          <p:cNvSpPr>
            <a:spLocks noGrp="1" noChangeArrowheads="1"/>
          </p:cNvSpPr>
          <p:nvPr>
            <p:ph idx="1"/>
          </p:nvPr>
        </p:nvSpPr>
        <p:spPr>
          <a:xfrm>
            <a:off x="228601" y="1220774"/>
            <a:ext cx="8875713" cy="3710781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</a:pPr>
            <a:r>
              <a:rPr lang="en-US" dirty="0">
                <a:latin typeface="Constantia" charset="0"/>
              </a:rPr>
              <a:t>Since seismic waves travel at </a:t>
            </a:r>
            <a:r>
              <a:rPr lang="en-US" dirty="0">
                <a:solidFill>
                  <a:srgbClr val="3366FF"/>
                </a:solidFill>
                <a:latin typeface="Constantia" charset="0"/>
              </a:rPr>
              <a:t>different speeds</a:t>
            </a:r>
            <a:r>
              <a:rPr lang="en-US" dirty="0">
                <a:latin typeface="Constantia" charset="0"/>
              </a:rPr>
              <a:t>, a distance-time graph can </a:t>
            </a:r>
            <a:r>
              <a:rPr lang="en-US" dirty="0">
                <a:solidFill>
                  <a:srgbClr val="3366FF"/>
                </a:solidFill>
                <a:latin typeface="Constantia" charset="0"/>
              </a:rPr>
              <a:t>show</a:t>
            </a:r>
            <a:r>
              <a:rPr lang="en-US" dirty="0">
                <a:latin typeface="Constantia" charset="0"/>
              </a:rPr>
              <a:t> where the focus was.</a:t>
            </a:r>
          </a:p>
        </p:txBody>
      </p:sp>
      <p:pic>
        <p:nvPicPr>
          <p:cNvPr id="67587" name="Picture 8" descr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1" y="2024063"/>
            <a:ext cx="6500813" cy="3078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8603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597646" y="63500"/>
            <a:ext cx="6793753" cy="889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>
                <a:ea typeface="+mj-ea"/>
                <a:cs typeface="+mj-cs"/>
              </a:rPr>
              <a:t>Earthquake Mini Lab</a:t>
            </a:r>
            <a:endParaRPr dirty="0">
              <a:ea typeface="+mj-ea"/>
              <a:cs typeface="+mj-cs"/>
            </a:endParaRPr>
          </a:p>
        </p:txBody>
      </p:sp>
      <p:sp>
        <p:nvSpPr>
          <p:cNvPr id="67585" name="Rectangle 3"/>
          <p:cNvSpPr>
            <a:spLocks noGrp="1" noChangeArrowheads="1"/>
          </p:cNvSpPr>
          <p:nvPr>
            <p:ph idx="1"/>
          </p:nvPr>
        </p:nvSpPr>
        <p:spPr>
          <a:xfrm>
            <a:off x="228601" y="1220774"/>
            <a:ext cx="8711081" cy="3710781"/>
          </a:xfrm>
        </p:spPr>
        <p:txBody>
          <a:bodyPr/>
          <a:lstStyle/>
          <a:p>
            <a:pPr marL="365760" lvl="1" indent="0" eaLnBrk="1" hangingPunct="1">
              <a:lnSpc>
                <a:spcPct val="90000"/>
              </a:lnSpc>
              <a:buNone/>
            </a:pPr>
            <a:r>
              <a:rPr lang="en-US" sz="2400" b="1" u="sng" dirty="0" smtClean="0">
                <a:latin typeface="Constantia" charset="0"/>
              </a:rPr>
              <a:t>Finding an Epicenter through Triangulation</a:t>
            </a:r>
          </a:p>
          <a:p>
            <a:pPr marL="822960" lvl="1" indent="-457200" eaLnBrk="1" hangingPunct="1">
              <a:lnSpc>
                <a:spcPct val="90000"/>
              </a:lnSpc>
              <a:buFont typeface="+mj-lt"/>
              <a:buAutoNum type="arabicPeriod"/>
            </a:pPr>
            <a:endParaRPr lang="en-US" dirty="0" smtClean="0">
              <a:latin typeface="Constantia" charset="0"/>
            </a:endParaRPr>
          </a:p>
          <a:p>
            <a:pPr marL="822960" lvl="1" indent="-45720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dirty="0" smtClean="0">
                <a:latin typeface="Constantia" charset="0"/>
              </a:rPr>
              <a:t>Form a group of 2</a:t>
            </a:r>
          </a:p>
          <a:p>
            <a:pPr marL="822960" lvl="1" indent="-45720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dirty="0" smtClean="0">
                <a:latin typeface="Constantia" charset="0"/>
              </a:rPr>
              <a:t>Please collect </a:t>
            </a:r>
            <a:r>
              <a:rPr lang="en-US" dirty="0">
                <a:latin typeface="Constantia" charset="0"/>
              </a:rPr>
              <a:t>1</a:t>
            </a:r>
            <a:r>
              <a:rPr lang="en-US" dirty="0" smtClean="0">
                <a:latin typeface="Constantia" charset="0"/>
              </a:rPr>
              <a:t> Earthquake Mini-Lab a Ruler and a compass per pair from the front of the room</a:t>
            </a:r>
          </a:p>
          <a:p>
            <a:pPr marL="822960" lvl="1" indent="-45720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dirty="0" smtClean="0">
                <a:latin typeface="Constantia" charset="0"/>
              </a:rPr>
              <a:t>Read up </a:t>
            </a:r>
            <a:r>
              <a:rPr lang="en-US" smtClean="0">
                <a:latin typeface="Constantia" charset="0"/>
              </a:rPr>
              <a:t>to Page 4</a:t>
            </a:r>
            <a:endParaRPr lang="en-US" dirty="0" smtClean="0">
              <a:latin typeface="Constantia" charset="0"/>
            </a:endParaRPr>
          </a:p>
          <a:p>
            <a:pPr marL="822960" lvl="1" indent="-45720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dirty="0" smtClean="0">
                <a:latin typeface="Constantia" charset="0"/>
              </a:rPr>
              <a:t>We will complete up to Section B together of the lab</a:t>
            </a:r>
          </a:p>
          <a:p>
            <a:pPr marL="822960" lvl="1" indent="-45720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dirty="0" smtClean="0">
                <a:latin typeface="Constantia" charset="0"/>
              </a:rPr>
              <a:t>Please call me over if you need any assistance</a:t>
            </a:r>
          </a:p>
          <a:p>
            <a:pPr marL="822960" lvl="1" indent="-457200" eaLnBrk="1" hangingPunct="1">
              <a:lnSpc>
                <a:spcPct val="90000"/>
              </a:lnSpc>
              <a:buFont typeface="+mj-lt"/>
              <a:buAutoNum type="arabicPeriod"/>
            </a:pPr>
            <a:endParaRPr lang="en-US" dirty="0" smtClean="0">
              <a:latin typeface="Constant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37813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597646" y="63500"/>
            <a:ext cx="6793753" cy="889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>
                <a:ea typeface="+mj-ea"/>
                <a:cs typeface="+mj-cs"/>
              </a:rPr>
              <a:t>Earthquake Mini-Lab</a:t>
            </a:r>
            <a:endParaRPr dirty="0">
              <a:ea typeface="+mj-ea"/>
              <a:cs typeface="+mj-cs"/>
            </a:endParaRPr>
          </a:p>
        </p:txBody>
      </p:sp>
      <p:sp>
        <p:nvSpPr>
          <p:cNvPr id="67585" name="Rectangle 3"/>
          <p:cNvSpPr>
            <a:spLocks noGrp="1" noChangeArrowheads="1"/>
          </p:cNvSpPr>
          <p:nvPr>
            <p:ph idx="1"/>
          </p:nvPr>
        </p:nvSpPr>
        <p:spPr>
          <a:xfrm>
            <a:off x="228601" y="1220774"/>
            <a:ext cx="8875713" cy="3710781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ea typeface="Times New Roman"/>
                <a:cs typeface="Times New Roman"/>
              </a:rPr>
              <a:t>Chapter 18 Review: p. 536 Q’s 1-3, 5, 6, 8-</a:t>
            </a:r>
            <a:r>
              <a:rPr lang="en-US" dirty="0" smtClean="0">
                <a:solidFill>
                  <a:srgbClr val="000000"/>
                </a:solidFill>
                <a:ea typeface="Times New Roman"/>
                <a:cs typeface="Times New Roman"/>
              </a:rPr>
              <a:t>13</a:t>
            </a:r>
            <a:endParaRPr lang="en-US" sz="4000" dirty="0">
              <a:ea typeface="Times New Roman"/>
              <a:cs typeface="Times New Roman"/>
            </a:endParaRPr>
          </a:p>
          <a:p>
            <a:pPr marL="525780" indent="-457200">
              <a:buFont typeface="+mj-lt"/>
              <a:buAutoNum type="arabicPeriod"/>
            </a:pPr>
            <a:endParaRPr lang="en-US" dirty="0" smtClean="0">
              <a:solidFill>
                <a:srgbClr val="000000"/>
              </a:solidFill>
              <a:ea typeface="Times New Roman"/>
              <a:cs typeface="Times New Roman"/>
            </a:endParaRPr>
          </a:p>
          <a:p>
            <a:pPr marL="525780" indent="-457200">
              <a:buFont typeface="+mj-lt"/>
              <a:buAutoNum type="arabicPeriod"/>
            </a:pPr>
            <a:r>
              <a:rPr lang="en-US" dirty="0" smtClean="0">
                <a:solidFill>
                  <a:srgbClr val="000000"/>
                </a:solidFill>
                <a:ea typeface="Times New Roman"/>
                <a:cs typeface="Times New Roman"/>
              </a:rPr>
              <a:t>Unit </a:t>
            </a:r>
            <a:r>
              <a:rPr lang="en-US" dirty="0">
                <a:solidFill>
                  <a:srgbClr val="000000"/>
                </a:solidFill>
                <a:ea typeface="Times New Roman"/>
                <a:cs typeface="Times New Roman"/>
              </a:rPr>
              <a:t>F Review: p. 538 Q’s 1-15, 17,18, 20, 21, 26-29, 32</a:t>
            </a:r>
            <a:r>
              <a:rPr lang="en-US" dirty="0"/>
              <a:t> </a:t>
            </a:r>
            <a:endParaRPr lang="en-US" dirty="0">
              <a:latin typeface="Constant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45942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63500"/>
            <a:ext cx="7315200" cy="889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>
                <a:ea typeface="+mj-ea"/>
                <a:cs typeface="+mj-cs"/>
              </a:rPr>
              <a:t>Describing Earthquakes</a:t>
            </a:r>
            <a:endParaRPr>
              <a:ea typeface="+mj-ea"/>
              <a:cs typeface="+mj-cs"/>
            </a:endParaRPr>
          </a:p>
        </p:txBody>
      </p:sp>
      <p:sp>
        <p:nvSpPr>
          <p:cNvPr id="49153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143000"/>
            <a:ext cx="8839200" cy="3619500"/>
          </a:xfrm>
        </p:spPr>
        <p:txBody>
          <a:bodyPr/>
          <a:lstStyle/>
          <a:p>
            <a:pPr eaLnBrk="1" hangingPunct="1"/>
            <a:r>
              <a:rPr lang="en-US" dirty="0">
                <a:latin typeface="Constantia" charset="0"/>
              </a:rPr>
              <a:t>The </a:t>
            </a:r>
            <a:r>
              <a:rPr lang="en-US" u="sng" dirty="0">
                <a:solidFill>
                  <a:srgbClr val="3366FF"/>
                </a:solidFill>
                <a:latin typeface="Constantia" charset="0"/>
              </a:rPr>
              <a:t>focus</a:t>
            </a:r>
            <a:r>
              <a:rPr lang="en-US" dirty="0">
                <a:latin typeface="Constantia" charset="0"/>
              </a:rPr>
              <a:t> of the earthquake is where the pressure is finally </a:t>
            </a:r>
            <a:r>
              <a:rPr lang="en-US" dirty="0" smtClean="0">
                <a:latin typeface="Constantia" charset="0"/>
              </a:rPr>
              <a:t>released</a:t>
            </a:r>
            <a:endParaRPr lang="en-US" dirty="0">
              <a:latin typeface="Constantia" charset="0"/>
            </a:endParaRPr>
          </a:p>
          <a:p>
            <a:pPr eaLnBrk="1" hangingPunct="1"/>
            <a:r>
              <a:rPr lang="en-US" dirty="0">
                <a:latin typeface="Constantia" charset="0"/>
              </a:rPr>
              <a:t>The </a:t>
            </a:r>
            <a:r>
              <a:rPr lang="en-US" u="sng" dirty="0" smtClean="0">
                <a:solidFill>
                  <a:srgbClr val="3366FF"/>
                </a:solidFill>
                <a:latin typeface="Constantia" charset="0"/>
              </a:rPr>
              <a:t>epicenter</a:t>
            </a:r>
            <a:r>
              <a:rPr lang="en-US" dirty="0" smtClean="0">
                <a:latin typeface="Constantia" charset="0"/>
              </a:rPr>
              <a:t> </a:t>
            </a:r>
            <a:r>
              <a:rPr lang="en-US" dirty="0">
                <a:latin typeface="Constantia" charset="0"/>
              </a:rPr>
              <a:t>is the point on the surface directly above the </a:t>
            </a:r>
            <a:r>
              <a:rPr lang="en-US" dirty="0" smtClean="0">
                <a:latin typeface="Constantia" charset="0"/>
              </a:rPr>
              <a:t>focus</a:t>
            </a:r>
            <a:endParaRPr lang="en-US" dirty="0">
              <a:latin typeface="Constantia" charset="0"/>
            </a:endParaRPr>
          </a:p>
        </p:txBody>
      </p:sp>
      <p:pic>
        <p:nvPicPr>
          <p:cNvPr id="49155" name="Picture 8" descr="http://earthquakesandplates.files.wordpress.com/2008/05/eqfocu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2500313"/>
            <a:ext cx="5143500" cy="277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97412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63500"/>
            <a:ext cx="7315200" cy="889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>
                <a:ea typeface="+mj-ea"/>
                <a:cs typeface="+mj-cs"/>
              </a:rPr>
              <a:t>Describing Earthquakes</a:t>
            </a:r>
            <a:endParaRPr>
              <a:ea typeface="+mj-ea"/>
              <a:cs typeface="+mj-cs"/>
            </a:endParaRPr>
          </a:p>
        </p:txBody>
      </p:sp>
      <p:sp>
        <p:nvSpPr>
          <p:cNvPr id="51201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143000"/>
            <a:ext cx="8839200" cy="3619500"/>
          </a:xfrm>
        </p:spPr>
        <p:txBody>
          <a:bodyPr/>
          <a:lstStyle/>
          <a:p>
            <a:pPr eaLnBrk="1" hangingPunct="1"/>
            <a:r>
              <a:rPr lang="en-US" dirty="0">
                <a:latin typeface="Constantia" charset="0"/>
              </a:rPr>
              <a:t>Earthquakes occur at different </a:t>
            </a:r>
            <a:r>
              <a:rPr lang="en-US" dirty="0">
                <a:solidFill>
                  <a:srgbClr val="3366FF"/>
                </a:solidFill>
                <a:latin typeface="Constantia" charset="0"/>
              </a:rPr>
              <a:t>depths</a:t>
            </a:r>
            <a:r>
              <a:rPr lang="en-US" dirty="0">
                <a:latin typeface="Constantia" charset="0"/>
              </a:rPr>
              <a:t>, depending on the </a:t>
            </a:r>
            <a:r>
              <a:rPr lang="en-US" dirty="0">
                <a:solidFill>
                  <a:srgbClr val="3366FF"/>
                </a:solidFill>
                <a:latin typeface="Constantia" charset="0"/>
              </a:rPr>
              <a:t>plates involved</a:t>
            </a:r>
            <a:r>
              <a:rPr lang="en-US" dirty="0">
                <a:latin typeface="Constantia" charset="0"/>
              </a:rPr>
              <a:t>.</a:t>
            </a:r>
          </a:p>
          <a:p>
            <a:pPr lvl="1" eaLnBrk="1" hangingPunct="1"/>
            <a:r>
              <a:rPr lang="en-US" dirty="0">
                <a:latin typeface="Constantia" charset="0"/>
              </a:rPr>
              <a:t> </a:t>
            </a:r>
            <a:r>
              <a:rPr lang="en-US" sz="2400" dirty="0">
                <a:latin typeface="Constantia" charset="0"/>
              </a:rPr>
              <a:t>Earthquakes at the </a:t>
            </a:r>
            <a:r>
              <a:rPr lang="en-US" sz="2400" dirty="0">
                <a:solidFill>
                  <a:srgbClr val="3366FF"/>
                </a:solidFill>
                <a:latin typeface="Constantia" charset="0"/>
              </a:rPr>
              <a:t>surface</a:t>
            </a:r>
            <a:r>
              <a:rPr lang="en-US" sz="2400" dirty="0">
                <a:latin typeface="Constantia" charset="0"/>
              </a:rPr>
              <a:t> usually cause more </a:t>
            </a:r>
            <a:r>
              <a:rPr lang="en-US" sz="2400" dirty="0" smtClean="0">
                <a:latin typeface="Constantia" charset="0"/>
              </a:rPr>
              <a:t>damage</a:t>
            </a:r>
            <a:endParaRPr lang="en-US" sz="2400" dirty="0">
              <a:latin typeface="Constantia" charset="0"/>
            </a:endParaRPr>
          </a:p>
        </p:txBody>
      </p:sp>
      <p:pic>
        <p:nvPicPr>
          <p:cNvPr id="5120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2678906"/>
            <a:ext cx="7854950" cy="1824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05749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63500"/>
            <a:ext cx="7315200" cy="889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>
                <a:ea typeface="+mj-ea"/>
                <a:cs typeface="+mj-cs"/>
              </a:rPr>
              <a:t>Describing </a:t>
            </a:r>
            <a:r>
              <a:rPr lang="en-GB" smtClean="0">
                <a:ea typeface="+mj-ea"/>
                <a:cs typeface="+mj-cs"/>
              </a:rPr>
              <a:t>Earthquakes</a:t>
            </a:r>
            <a:endParaRPr>
              <a:ea typeface="+mj-ea"/>
              <a:cs typeface="+mj-cs"/>
            </a:endParaRPr>
          </a:p>
        </p:txBody>
      </p:sp>
      <p:sp>
        <p:nvSpPr>
          <p:cNvPr id="53249" name="Rectangle 3"/>
          <p:cNvSpPr>
            <a:spLocks noGrp="1" noChangeArrowheads="1"/>
          </p:cNvSpPr>
          <p:nvPr>
            <p:ph idx="1"/>
          </p:nvPr>
        </p:nvSpPr>
        <p:spPr>
          <a:xfrm>
            <a:off x="3929064" y="1547813"/>
            <a:ext cx="4929187" cy="3532188"/>
          </a:xfrm>
        </p:spPr>
        <p:txBody>
          <a:bodyPr/>
          <a:lstStyle/>
          <a:p>
            <a:pPr eaLnBrk="1" hangingPunct="1"/>
            <a:r>
              <a:rPr lang="en-US" dirty="0">
                <a:latin typeface="Constantia" charset="0"/>
              </a:rPr>
              <a:t>Earthquakes </a:t>
            </a:r>
            <a:r>
              <a:rPr lang="en-US" dirty="0">
                <a:solidFill>
                  <a:srgbClr val="3366FF"/>
                </a:solidFill>
                <a:latin typeface="Constantia" charset="0"/>
              </a:rPr>
              <a:t>produce </a:t>
            </a:r>
            <a:r>
              <a:rPr lang="en-US" u="sng" dirty="0">
                <a:solidFill>
                  <a:srgbClr val="3366FF"/>
                </a:solidFill>
                <a:latin typeface="Constantia" charset="0"/>
              </a:rPr>
              <a:t>seismic </a:t>
            </a:r>
            <a:r>
              <a:rPr lang="en-US" u="sng" dirty="0" smtClean="0">
                <a:solidFill>
                  <a:srgbClr val="3366FF"/>
                </a:solidFill>
                <a:latin typeface="Constantia" charset="0"/>
              </a:rPr>
              <a:t>waves</a:t>
            </a:r>
            <a:endParaRPr lang="en-US" dirty="0">
              <a:solidFill>
                <a:srgbClr val="3366FF"/>
              </a:solidFill>
              <a:latin typeface="Constantia" charset="0"/>
            </a:endParaRPr>
          </a:p>
          <a:p>
            <a:pPr marL="68580" indent="0" eaLnBrk="1" hangingPunct="1">
              <a:buNone/>
            </a:pPr>
            <a:endParaRPr lang="en-US" dirty="0">
              <a:latin typeface="Constantia" charset="0"/>
            </a:endParaRPr>
          </a:p>
          <a:p>
            <a:pPr lvl="1" eaLnBrk="1" hangingPunct="1"/>
            <a:r>
              <a:rPr lang="en-US" sz="2400" dirty="0">
                <a:solidFill>
                  <a:srgbClr val="FF0000"/>
                </a:solidFill>
                <a:latin typeface="Constantia" charset="0"/>
              </a:rPr>
              <a:t>Seismology</a:t>
            </a:r>
            <a:r>
              <a:rPr lang="en-US" sz="2400" dirty="0">
                <a:latin typeface="Constantia" charset="0"/>
              </a:rPr>
              <a:t> is the study of these waves.</a:t>
            </a:r>
          </a:p>
          <a:p>
            <a:pPr lvl="1" eaLnBrk="1" hangingPunct="1"/>
            <a:r>
              <a:rPr lang="en-US" sz="2400" dirty="0">
                <a:solidFill>
                  <a:schemeClr val="tx1"/>
                </a:solidFill>
                <a:latin typeface="Constantia" charset="0"/>
              </a:rPr>
              <a:t>These waves show the source and strength of an </a:t>
            </a:r>
            <a:r>
              <a:rPr lang="en-US" sz="2400" dirty="0">
                <a:latin typeface="Constantia" charset="0"/>
              </a:rPr>
              <a:t>earthquake.</a:t>
            </a:r>
          </a:p>
        </p:txBody>
      </p:sp>
      <p:pic>
        <p:nvPicPr>
          <p:cNvPr id="53251" name="Picture 8" descr="http://t2.gstatic.com/images?q=tbn:ANd9GcTtoT3jcqDfAYD5hrrMipLxTilSioFqg_8JaRE_LP5bofebm0Qrk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428750"/>
            <a:ext cx="3352800" cy="3631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20355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63500"/>
            <a:ext cx="7315200" cy="889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mtClean="0">
                <a:ea typeface="+mj-ea"/>
                <a:cs typeface="+mj-cs"/>
              </a:rPr>
              <a:t>Types of Earthquake Waves</a:t>
            </a:r>
            <a:endParaRPr>
              <a:ea typeface="+mj-ea"/>
              <a:cs typeface="+mj-cs"/>
            </a:endParaRPr>
          </a:p>
        </p:txBody>
      </p:sp>
      <p:sp>
        <p:nvSpPr>
          <p:cNvPr id="5529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143000"/>
            <a:ext cx="8534400" cy="393700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dirty="0">
                <a:latin typeface="Constantia" charset="0"/>
              </a:rPr>
              <a:t>There are three types of seismic waves;</a:t>
            </a:r>
          </a:p>
          <a:p>
            <a:pPr lvl="1" eaLnBrk="1" hangingPunct="1"/>
            <a:r>
              <a:rPr lang="en-US" dirty="0">
                <a:solidFill>
                  <a:srgbClr val="3366FF"/>
                </a:solidFill>
                <a:latin typeface="Constantia" charset="0"/>
              </a:rPr>
              <a:t>Primary wave (P-wave)</a:t>
            </a:r>
          </a:p>
          <a:p>
            <a:pPr lvl="1" eaLnBrk="1" hangingPunct="1"/>
            <a:r>
              <a:rPr lang="en-US" dirty="0">
                <a:solidFill>
                  <a:srgbClr val="3366FF"/>
                </a:solidFill>
                <a:latin typeface="Constantia" charset="0"/>
              </a:rPr>
              <a:t>Secondary wave (S-wave)</a:t>
            </a:r>
          </a:p>
          <a:p>
            <a:pPr lvl="1" eaLnBrk="1" hangingPunct="1"/>
            <a:r>
              <a:rPr lang="en-US" dirty="0">
                <a:solidFill>
                  <a:srgbClr val="3366FF"/>
                </a:solidFill>
                <a:latin typeface="Constantia" charset="0"/>
              </a:rPr>
              <a:t>Surface wave (L-wave)</a:t>
            </a:r>
          </a:p>
          <a:p>
            <a:pPr eaLnBrk="1" hangingPunct="1"/>
            <a:endParaRPr lang="en-US" dirty="0">
              <a:latin typeface="Constantia" charset="0"/>
            </a:endParaRPr>
          </a:p>
          <a:p>
            <a:pPr eaLnBrk="1" hangingPunct="1"/>
            <a:r>
              <a:rPr lang="en-US" dirty="0">
                <a:latin typeface="Constantia" charset="0"/>
              </a:rPr>
              <a:t>P and S waves are always </a:t>
            </a:r>
          </a:p>
          <a:p>
            <a:pPr eaLnBrk="1" hangingPunct="1">
              <a:buFont typeface="Wingdings 2" charset="0"/>
              <a:buNone/>
            </a:pPr>
            <a:r>
              <a:rPr lang="en-US" dirty="0">
                <a:latin typeface="Constantia" charset="0"/>
              </a:rPr>
              <a:t>	made during earthquakes</a:t>
            </a:r>
          </a:p>
          <a:p>
            <a:pPr eaLnBrk="1" hangingPunct="1">
              <a:buFont typeface="Wingdings 2" charset="0"/>
              <a:buNone/>
            </a:pPr>
            <a:endParaRPr lang="en-US" dirty="0">
              <a:latin typeface="Constantia" charset="0"/>
            </a:endParaRPr>
          </a:p>
          <a:p>
            <a:pPr eaLnBrk="1" hangingPunct="1"/>
            <a:r>
              <a:rPr lang="en-US" dirty="0">
                <a:solidFill>
                  <a:srgbClr val="000000"/>
                </a:solidFill>
                <a:latin typeface="Constantia" charset="0"/>
              </a:rPr>
              <a:t>Each wave has a different </a:t>
            </a:r>
          </a:p>
          <a:p>
            <a:pPr eaLnBrk="1" hangingPunct="1">
              <a:buFont typeface="Wingdings 2" charset="0"/>
              <a:buNone/>
            </a:pPr>
            <a:r>
              <a:rPr lang="en-US" dirty="0">
                <a:solidFill>
                  <a:srgbClr val="000000"/>
                </a:solidFill>
                <a:latin typeface="Constantia" charset="0"/>
              </a:rPr>
              <a:t>	</a:t>
            </a:r>
            <a:r>
              <a:rPr lang="en-US" dirty="0" smtClean="0">
                <a:solidFill>
                  <a:srgbClr val="000000"/>
                </a:solidFill>
                <a:latin typeface="Constantia" charset="0"/>
              </a:rPr>
              <a:t>motion </a:t>
            </a:r>
            <a:r>
              <a:rPr lang="en-US" dirty="0">
                <a:solidFill>
                  <a:srgbClr val="000000"/>
                </a:solidFill>
                <a:latin typeface="Constantia" charset="0"/>
              </a:rPr>
              <a:t>and </a:t>
            </a:r>
            <a:r>
              <a:rPr lang="en-US" dirty="0" smtClean="0">
                <a:solidFill>
                  <a:srgbClr val="000000"/>
                </a:solidFill>
                <a:latin typeface="Constantia" charset="0"/>
              </a:rPr>
              <a:t>characteristics</a:t>
            </a:r>
            <a:endParaRPr lang="en-US" dirty="0">
              <a:solidFill>
                <a:srgbClr val="000000"/>
              </a:solidFill>
              <a:latin typeface="Constantia" charset="0"/>
            </a:endParaRPr>
          </a:p>
        </p:txBody>
      </p:sp>
      <p:pic>
        <p:nvPicPr>
          <p:cNvPr id="55299" name="Picture 4" descr="http://t2.gstatic.com/images?q=tbn:ANd9GcRPnJe_WbX5yZjv7EAedaB1nsf-v9KzAGaL5nAUQDUbWc02z2G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1607345"/>
            <a:ext cx="3929063" cy="3288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21028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62820" y="38322"/>
            <a:ext cx="7274515" cy="952500"/>
          </a:xfrm>
        </p:spPr>
        <p:txBody>
          <a:bodyPr/>
          <a:lstStyle/>
          <a:p>
            <a:pPr>
              <a:defRPr/>
            </a:pPr>
            <a:r>
              <a:rPr dirty="0" smtClean="0">
                <a:ea typeface="+mj-ea"/>
                <a:cs typeface="+mj-cs"/>
              </a:rPr>
              <a:t>P-waves</a:t>
            </a:r>
            <a:endParaRPr dirty="0">
              <a:ea typeface="+mj-ea"/>
              <a:cs typeface="+mj-cs"/>
            </a:endParaRPr>
          </a:p>
        </p:txBody>
      </p:sp>
      <p:sp>
        <p:nvSpPr>
          <p:cNvPr id="57345" name="Content Placeholder 1"/>
          <p:cNvSpPr>
            <a:spLocks noGrp="1"/>
          </p:cNvSpPr>
          <p:nvPr>
            <p:ph idx="1"/>
          </p:nvPr>
        </p:nvSpPr>
        <p:spPr>
          <a:xfrm>
            <a:off x="562820" y="3690938"/>
            <a:ext cx="8123980" cy="1768413"/>
          </a:xfrm>
        </p:spPr>
        <p:txBody>
          <a:bodyPr>
            <a:normAutofit fontScale="92500" lnSpcReduction="20000"/>
          </a:bodyPr>
          <a:lstStyle/>
          <a:p>
            <a:endParaRPr lang="en-US" dirty="0" smtClean="0">
              <a:latin typeface="Constantia" charset="0"/>
            </a:endParaRPr>
          </a:p>
          <a:p>
            <a:r>
              <a:rPr lang="en-US" sz="2600" dirty="0" smtClean="0">
                <a:latin typeface="Constantia" charset="0"/>
              </a:rPr>
              <a:t>The </a:t>
            </a:r>
            <a:r>
              <a:rPr lang="en-US" sz="2600" dirty="0">
                <a:solidFill>
                  <a:srgbClr val="3366FF"/>
                </a:solidFill>
                <a:latin typeface="Constantia" charset="0"/>
              </a:rPr>
              <a:t>fastest</a:t>
            </a:r>
            <a:r>
              <a:rPr lang="en-US" sz="2600" dirty="0">
                <a:latin typeface="Constantia" charset="0"/>
              </a:rPr>
              <a:t> seismic wave</a:t>
            </a:r>
          </a:p>
          <a:p>
            <a:r>
              <a:rPr lang="en-US" sz="2600" dirty="0">
                <a:latin typeface="Constantia" charset="0"/>
              </a:rPr>
              <a:t>The ground </a:t>
            </a:r>
            <a:r>
              <a:rPr lang="en-US" sz="2600" dirty="0">
                <a:solidFill>
                  <a:srgbClr val="3366FF"/>
                </a:solidFill>
                <a:latin typeface="Constantia" charset="0"/>
              </a:rPr>
              <a:t>compresses</a:t>
            </a:r>
            <a:r>
              <a:rPr lang="en-US" sz="2600" dirty="0">
                <a:latin typeface="Constantia" charset="0"/>
              </a:rPr>
              <a:t> and </a:t>
            </a:r>
            <a:r>
              <a:rPr lang="en-US" sz="2600" dirty="0">
                <a:solidFill>
                  <a:srgbClr val="3366FF"/>
                </a:solidFill>
                <a:latin typeface="Constantia" charset="0"/>
              </a:rPr>
              <a:t>expands</a:t>
            </a:r>
            <a:r>
              <a:rPr lang="en-US" sz="2600" dirty="0">
                <a:latin typeface="Constantia" charset="0"/>
              </a:rPr>
              <a:t> in the direction the wave is travelling</a:t>
            </a:r>
          </a:p>
          <a:p>
            <a:r>
              <a:rPr lang="en-US" sz="2600" dirty="0">
                <a:latin typeface="Constantia" charset="0"/>
              </a:rPr>
              <a:t>Can travel through </a:t>
            </a:r>
            <a:r>
              <a:rPr lang="en-US" sz="2600" dirty="0">
                <a:solidFill>
                  <a:srgbClr val="3366FF"/>
                </a:solidFill>
                <a:latin typeface="Constantia" charset="0"/>
              </a:rPr>
              <a:t>solid, liquid, and gas</a:t>
            </a:r>
          </a:p>
        </p:txBody>
      </p:sp>
      <p:pic>
        <p:nvPicPr>
          <p:cNvPr id="57347" name="Picture 2" descr="http://web.ics.purdue.edu/~braile/edumod/waves/Pwave_files/image00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973" y="990822"/>
            <a:ext cx="6602362" cy="2750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3614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96065" y="38996"/>
            <a:ext cx="7024744" cy="952500"/>
          </a:xfrm>
        </p:spPr>
        <p:txBody>
          <a:bodyPr/>
          <a:lstStyle/>
          <a:p>
            <a:pPr>
              <a:defRPr/>
            </a:pPr>
            <a:r>
              <a:rPr dirty="0" smtClean="0">
                <a:ea typeface="+mj-ea"/>
                <a:cs typeface="+mj-cs"/>
              </a:rPr>
              <a:t>S - waves</a:t>
            </a:r>
            <a:endParaRPr dirty="0">
              <a:ea typeface="+mj-ea"/>
              <a:cs typeface="+mj-cs"/>
            </a:endParaRPr>
          </a:p>
        </p:txBody>
      </p:sp>
      <p:sp>
        <p:nvSpPr>
          <p:cNvPr id="58369" name="Content Placeholder 1"/>
          <p:cNvSpPr>
            <a:spLocks noGrp="1"/>
          </p:cNvSpPr>
          <p:nvPr>
            <p:ph idx="1"/>
          </p:nvPr>
        </p:nvSpPr>
        <p:spPr>
          <a:xfrm>
            <a:off x="796065" y="1028959"/>
            <a:ext cx="8209796" cy="2924148"/>
          </a:xfrm>
        </p:spPr>
        <p:txBody>
          <a:bodyPr/>
          <a:lstStyle/>
          <a:p>
            <a:r>
              <a:rPr lang="en-US" dirty="0">
                <a:latin typeface="Constantia" charset="0"/>
              </a:rPr>
              <a:t>2</a:t>
            </a:r>
            <a:r>
              <a:rPr lang="en-US" baseline="30000" dirty="0">
                <a:latin typeface="Constantia" charset="0"/>
              </a:rPr>
              <a:t>nd</a:t>
            </a:r>
            <a:r>
              <a:rPr lang="en-US" dirty="0">
                <a:latin typeface="Constantia" charset="0"/>
              </a:rPr>
              <a:t> fastest wave</a:t>
            </a:r>
          </a:p>
          <a:p>
            <a:r>
              <a:rPr lang="en-US" dirty="0">
                <a:latin typeface="Constantia" charset="0"/>
              </a:rPr>
              <a:t>Ground moves </a:t>
            </a:r>
            <a:r>
              <a:rPr lang="en-US" dirty="0">
                <a:solidFill>
                  <a:srgbClr val="3366FF"/>
                </a:solidFill>
                <a:latin typeface="Constantia" charset="0"/>
              </a:rPr>
              <a:t>perpendicular</a:t>
            </a:r>
            <a:r>
              <a:rPr lang="en-US" dirty="0">
                <a:latin typeface="Constantia" charset="0"/>
              </a:rPr>
              <a:t> to the direction of the wave</a:t>
            </a:r>
          </a:p>
          <a:p>
            <a:r>
              <a:rPr lang="en-US" dirty="0">
                <a:latin typeface="Constantia" charset="0"/>
              </a:rPr>
              <a:t> Travels through </a:t>
            </a:r>
            <a:r>
              <a:rPr lang="en-US" dirty="0">
                <a:solidFill>
                  <a:srgbClr val="3366FF"/>
                </a:solidFill>
                <a:latin typeface="Constantia" charset="0"/>
              </a:rPr>
              <a:t>solids</a:t>
            </a:r>
            <a:r>
              <a:rPr lang="en-US" dirty="0">
                <a:latin typeface="Constantia" charset="0"/>
              </a:rPr>
              <a:t> </a:t>
            </a:r>
            <a:r>
              <a:rPr lang="en-US" b="1" i="1" dirty="0">
                <a:latin typeface="Constantia" charset="0"/>
              </a:rPr>
              <a:t>only</a:t>
            </a:r>
          </a:p>
          <a:p>
            <a:endParaRPr lang="en-US" dirty="0">
              <a:latin typeface="Constantia" charset="0"/>
            </a:endParaRPr>
          </a:p>
        </p:txBody>
      </p:sp>
      <p:pic>
        <p:nvPicPr>
          <p:cNvPr id="58371" name="Picture 2" descr="http://web.ics.purdue.edu/~braile/edumod/waves/Swave_files/image00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794" y="2418977"/>
            <a:ext cx="6266015" cy="3046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3051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78026" y="26245"/>
            <a:ext cx="7404397" cy="9525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CA" dirty="0" smtClean="0">
                <a:ea typeface="+mj-ea"/>
                <a:cs typeface="+mj-cs"/>
              </a:rPr>
              <a:t>L-Waves </a:t>
            </a:r>
            <a:r>
              <a:rPr dirty="0" smtClean="0">
                <a:ea typeface="+mj-ea"/>
                <a:cs typeface="+mj-cs"/>
              </a:rPr>
              <a:t>Surface waves</a:t>
            </a:r>
            <a:endParaRPr dirty="0">
              <a:ea typeface="+mj-ea"/>
              <a:cs typeface="+mj-cs"/>
            </a:endParaRPr>
          </a:p>
        </p:txBody>
      </p:sp>
      <p:sp>
        <p:nvSpPr>
          <p:cNvPr id="59393" name="Content Placeholder 1"/>
          <p:cNvSpPr>
            <a:spLocks noGrp="1"/>
          </p:cNvSpPr>
          <p:nvPr>
            <p:ph idx="1"/>
          </p:nvPr>
        </p:nvSpPr>
        <p:spPr>
          <a:xfrm>
            <a:off x="578027" y="1074235"/>
            <a:ext cx="7137162" cy="2924148"/>
          </a:xfrm>
        </p:spPr>
        <p:txBody>
          <a:bodyPr/>
          <a:lstStyle/>
          <a:p>
            <a:r>
              <a:rPr lang="en-US" dirty="0">
                <a:solidFill>
                  <a:srgbClr val="3366FF"/>
                </a:solidFill>
                <a:latin typeface="Constantia" charset="0"/>
              </a:rPr>
              <a:t>Slowest</a:t>
            </a:r>
            <a:r>
              <a:rPr lang="en-US" dirty="0">
                <a:latin typeface="Constantia" charset="0"/>
              </a:rPr>
              <a:t> wave</a:t>
            </a:r>
          </a:p>
          <a:p>
            <a:r>
              <a:rPr lang="en-US" dirty="0">
                <a:latin typeface="Constantia" charset="0"/>
              </a:rPr>
              <a:t>Travels on the </a:t>
            </a:r>
            <a:r>
              <a:rPr lang="en-US" dirty="0">
                <a:solidFill>
                  <a:srgbClr val="3366FF"/>
                </a:solidFill>
                <a:latin typeface="Constantia" charset="0"/>
              </a:rPr>
              <a:t>surface</a:t>
            </a:r>
            <a:r>
              <a:rPr lang="en-US" dirty="0">
                <a:latin typeface="Constantia" charset="0"/>
              </a:rPr>
              <a:t> of  the Earth</a:t>
            </a:r>
          </a:p>
          <a:p>
            <a:r>
              <a:rPr lang="en-US" dirty="0">
                <a:latin typeface="Constantia" charset="0"/>
              </a:rPr>
              <a:t>Ground moves in </a:t>
            </a:r>
            <a:r>
              <a:rPr lang="en-US" dirty="0">
                <a:solidFill>
                  <a:srgbClr val="3366FF"/>
                </a:solidFill>
                <a:latin typeface="Constantia" charset="0"/>
              </a:rPr>
              <a:t>rolling action</a:t>
            </a:r>
          </a:p>
          <a:p>
            <a:endParaRPr lang="en-US" dirty="0">
              <a:latin typeface="Constantia" charset="0"/>
            </a:endParaRPr>
          </a:p>
        </p:txBody>
      </p:sp>
      <p:pic>
        <p:nvPicPr>
          <p:cNvPr id="2" name="Earthquake - Body Wave.gif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389529" y="2504265"/>
            <a:ext cx="5976471" cy="2988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8780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63500"/>
            <a:ext cx="7315200" cy="889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mtClean="0">
                <a:ea typeface="+mj-ea"/>
                <a:cs typeface="+mj-cs"/>
              </a:rPr>
              <a:t>Seismic Waves</a:t>
            </a:r>
            <a:endParaRPr>
              <a:ea typeface="+mj-ea"/>
              <a:cs typeface="+mj-cs"/>
            </a:endParaRPr>
          </a:p>
        </p:txBody>
      </p:sp>
      <p:sp>
        <p:nvSpPr>
          <p:cNvPr id="60417" name="Rectangle 3"/>
          <p:cNvSpPr>
            <a:spLocks noGrp="1" noChangeArrowheads="1"/>
          </p:cNvSpPr>
          <p:nvPr>
            <p:ph idx="1"/>
          </p:nvPr>
        </p:nvSpPr>
        <p:spPr>
          <a:xfrm>
            <a:off x="228601" y="952500"/>
            <a:ext cx="8875713" cy="36512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>
                <a:latin typeface="Constantia" charset="0"/>
              </a:rPr>
              <a:t>Seismic waves behave differently in </a:t>
            </a:r>
            <a:r>
              <a:rPr lang="en-US" dirty="0">
                <a:solidFill>
                  <a:srgbClr val="FF0000"/>
                </a:solidFill>
                <a:latin typeface="Constantia" charset="0"/>
              </a:rPr>
              <a:t>different</a:t>
            </a:r>
            <a:r>
              <a:rPr lang="en-US" dirty="0">
                <a:latin typeface="Constantia" charset="0"/>
              </a:rPr>
              <a:t> Earth layers.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latin typeface="Constantia" charset="0"/>
              </a:rPr>
              <a:t>Scientists can learn from earthquakes about </a:t>
            </a:r>
            <a:r>
              <a:rPr lang="en-US" dirty="0" smtClean="0">
                <a:latin typeface="Constantia" charset="0"/>
              </a:rPr>
              <a:t>Earth</a:t>
            </a:r>
            <a:r>
              <a:rPr lang="en-CA" dirty="0" smtClean="0">
                <a:latin typeface="Constantia" charset="0"/>
              </a:rPr>
              <a:t>’</a:t>
            </a:r>
            <a:r>
              <a:rPr lang="en-US" altLang="ja-JP" dirty="0" smtClean="0">
                <a:latin typeface="Constantia" charset="0"/>
              </a:rPr>
              <a:t>s </a:t>
            </a:r>
            <a:r>
              <a:rPr lang="en-US" altLang="ja-JP" dirty="0">
                <a:latin typeface="Constantia" charset="0"/>
              </a:rPr>
              <a:t>interior.</a:t>
            </a:r>
          </a:p>
          <a:p>
            <a:pPr lvl="2" eaLnBrk="1" hangingPunct="1">
              <a:lnSpc>
                <a:spcPct val="90000"/>
              </a:lnSpc>
            </a:pPr>
            <a:endParaRPr lang="en-US" dirty="0">
              <a:latin typeface="Constantia" charset="0"/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b="1" i="1" dirty="0">
                <a:solidFill>
                  <a:srgbClr val="FF6600"/>
                </a:solidFill>
                <a:latin typeface="Constantia" charset="0"/>
              </a:rPr>
              <a:t>What could scientists learn about the Earth by looking at the 3 types of waves during an earthquake?</a:t>
            </a:r>
          </a:p>
          <a:p>
            <a:pPr eaLnBrk="1" hangingPunct="1">
              <a:lnSpc>
                <a:spcPct val="90000"/>
              </a:lnSpc>
            </a:pPr>
            <a:endParaRPr lang="en-US" dirty="0">
              <a:solidFill>
                <a:srgbClr val="92D050"/>
              </a:solidFill>
              <a:latin typeface="Constantia" charset="0"/>
            </a:endParaRPr>
          </a:p>
        </p:txBody>
      </p:sp>
      <p:sp>
        <p:nvSpPr>
          <p:cNvPr id="60419" name="Text Box 4"/>
          <p:cNvSpPr txBox="1">
            <a:spLocks noChangeArrowheads="1"/>
          </p:cNvSpPr>
          <p:nvPr/>
        </p:nvSpPr>
        <p:spPr bwMode="auto">
          <a:xfrm>
            <a:off x="6858000" y="5143500"/>
            <a:ext cx="20574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400">
                <a:solidFill>
                  <a:srgbClr val="0D5613"/>
                </a:solidFill>
              </a:rPr>
              <a:t> See pages 530 - 531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60420" name="AutoShape 10" descr="data:image/jpg;base64,/9j/4AAQSkZJRgABAQAAAQABAAD/2wCEAAkGBhQSERQTExQVFBUWGRoYGRgYFxcbGBoYGBkaGBoWGBYYHyYfGhokHxoYHzAgIycpLC4sHB4xNTAqNSYrLCkBCQoKDgwOGg8PGiwkHyQpLCwpLCwpLCwpLCwsLCwpLCwsLCwsLCwsLCwpKSwsLCwsLCwsLCwsKSwsLCwsLCwsLP/AABEIAOEA4QMBIgACEQEDEQH/xAAcAAEAAwADAQEAAAAAAAAAAAAABAUGAgMHAQj/xABDEAACAQMDAgQEAwUECQMFAAABAhEAAyEEEjEFQQYiUWETMnGBQpGhI1KxwfAHFILRFTNicpKi0uHxFrLCFyRTVJP/xAAaAQEAAwEBAQAAAAAAAAAAAAAAAQIDBAUG/8QAJhEAAgIBBAICAgMBAAAAAAAAAAECEQMEEiExBUEyUROBImGxFf/aAAwDAQACEQMRAD8A9xpSlAKUpQClKUApSlAKUpQClfJqPqOpW0EvcRfqwp2CTSqW/wCMNMv4yfopNRh45tEwEc+52D/3MKvsl9EWaOlUCeMbZPyP/wAp/galf+pbXfeP8Bx9Y4psl9C0WtKhWetWX4uJPoTB/IwamBqq1XZJ9pSlQBSlKAUpSgFKUoBSlKAUpSgFKUoBSlKAUpSgFK4XLoUEkgAck8VQa/xCW8tryj988/YHA+p/KpSsFzq9elv52j0HJMegGTWe1fi5mJWwq4MFnPHbgYnnAJPtXVaFtZPmvXD8zNJGewnt9q6tRq14hQQOFAOyewIEA1qlFf2NrZwvdTvgMHm8T/hA9oEc1W3buoJKhbKiTHlBaPTAj9fvUl7sEGZ9B/Mn1r7c1hEbYX+vWp/JRp+IpL1kp/rLjH2iF+xJrss3f3iAB2wCfsBNc9cm6Zj6+n071mrj3LA3OWNomFONwPPp9R2q27cU+DNK3Mjep9Rg1Jta+7tILb/Rm5X1kgSPqcVU6LWC5GfKSADnEmIb3+tX7dNZSRyRIPGP1z2OKpuaLUpED/SILecMD7Ewffaxgj6Gpuh6mF/1T7cdmxg8bScH6yKgXmABAAzg4wYxBHFQtZo1BNy45RTklQsCIE7QCOPYcVdTTKODRtND4rfhtl0c+QgP7+U4P6VfaHq9u9hGBbupww+38xXkFvxXaRCLSHfkbmiCM5EZB7j9Zr7c6yLjhxNtucEAz6iOP0o8aZVM9rpXnfRP7QWtkJqPOvG8fMP94fiH0z9a32k1iXVD22DKeCOKwlFxLHdSlKqBSlKAUpSgFKUoBSlKAUpSgFR9brVtLuY47epPoBX3WatbaFm4H5k+grG63Xtefe0wPlHb7f51aMbJSsdX6s91o4Azt5A/zb+sVDTSlhuJb2EiB9RXI3OwIk/kPrXVb6gtoEA7j69vt6Vdv6NVSJd1HiN20xHlqv2lAQTJJ7/51X6nxSY4g+np96p9T11m9qpTG9I1I1ahY5J5M1H1OvU4B/8ANUHTfiXiVtjPLMTge7HtVjdOnsfMfjv7/ID7L3+9c2XLDCrkymTVRguTqfWOxIRWb02gn+Aru0tm/u81mEMBgdokAg+sgj1/zqHqPE91sLCD0AqC/U7p5c158vKpfGJ509db4RbaToL2rh2km04IZTtLLOQ65hsxzB+tc9V1e5bUh7V64Bx2H2ILQB9Ko/7/AHP32/Ouy31W4PxH71H/AF23zEzWta9HTqPEmodWCLsH70Ekd/mOO3MVTXtVceNzlvSWn/wcmtLc6mLi7bqyDVfq+nqFm2oZe4iWz3B9q9HTeRw5HT4ZtHUxn7I+msRbmRuMACc5k4HriBNNZontngkESDGSOx9Yrpu3UAgKycSc8d47c/X7VyfVuUABMDgZMzAO7dkD2Ht9a9WzY7dNrSSFP0q+6H4ivaS5uQkqT5kPysP8/cZrL2ZmTgg5Hp7/AErZ9C/a2ggiRmHn1P5CIyP5GoZKPT+g9ftau3vtnI+ZT8yn0P8AnVnXjzam5pLwuWgEccrna691jgj/AM16f0HrtvV2Rctn2Ze6t3B/zrmnCuV0aJllSlKzJFKUoBSlKAUpSgFcXcAEnAFcqy3i/rwtxaU55b+Q/n+XrVoxcnSBH6x1dXaWPkHyr3x3P1rP9S6xAmfsO3tVVrNeWwsknEx/AVH0uga6zAnyoCWaRAj34n09a6NiQ3fRzv8AWCeBVfq9Y0wea0C6W1atC4SArYVjEmMyFOcckmO1SdL0ZbKG44tn4nDOASN0QF3YnvjIxJqGkRbMy3R7zJ8QjB9xj6jt/wB67NJ4Y+JgvtIycY296ut/95ubEI7b2JkckLMcjPbmfSo/U7xsW/hyC7E7iuBAJAic++fU1y6rOsGNy9+jHLkUI2RuodTW2vwbHlQcnux7knuapSaE0r5DJklklukePKbk7YpUDXdWW3jLMeFGSa7rPSdddXeLdu2sT53XdEkTtEmJEVri0mXKrii8MM58pEmvlR7/AEXqFsO3ww6IAWZQ0CQD6Z+YcVG0fVt0B1Kn9D9D3q2TRZsatrgmeCcOWiyrklyK4A19rkMDo1A8wyQv8D61xuOIkAMwgHmRBmRnM57V230lSK0vTPCNm5p11NnUi2YkhwSyMMEShDQCDmOM19R4zVvJDZN8r/D09Nkc1tfoyuptlIu7Sqv2InPsQBgjNWXQeuPZYQA6enMfQjg/963vTtML9gae9Z2+jebaQTPlLAEGcwQMHFY7xB4VSy9z4Nz5QDDeVh9+HXBEjiCD616+4669ln1fULfAZR+EnvgjMMe0+vrFQvDXXW0d0XVJa2xi4vqp7/UVVLqbw2BtwHIU8N35HzfeaircYMyticgRA9cegqatURZ+hNNqFuKrqZVgCCO4Peu2vPP7MPEE7tK54lrf/wAl/UEfevQ65GqdGiFKUqCRSlKAUpSgI+v1gtW3uNwoJ+vt9+K8e1+re9cYmWZiSQM/0K3/AI2vl/h6ZIlzuaTACrxuPYcn7Cshd1dvTq9uwxZ3AFy6QPIP3UXmT/WRjqxKo37ZRlfu/u5M5uxwDhM9zmT7D867NP057g3FYUwWefKo/ecTtHE5j0qh114gkcmT/PvXK9qCbgUsSrxhSdpPIG2TJ+taMrZrfD3g8X7LX94baWUKRO7bBJ3diTgRIj3Nc+p6N7+4G4oa2D8VRC7SUkAMwwokKec+lVej8aXNPpzY+GBbkqpaQZOY+gmeK09rxdp3U23C3WczKhdoMgAMSJBBIAMGZrF2W4KHoWoNm5dAK4QJ5UMN7zBWckyYnt6VR9X1G64fbFanxH1YpaPwkbZujaq/OSd04AyMAc95jFeePrNSxJGkvHP7jV4nkseTLJRgji1UZSaUUTah9S1RRMAljhQOSTgAe80H97IJ/uV+BJP7NsRz2r70+zdbU2Lmo0t5bKPuPkYSQCVUEdyY4zXm4dFkc1vjwc2PTz3LcuDW+F/C1vROHutZuahkJYt+0Cs20gbPRTKwJPJ9K1tpt6qCkAI5AXeo3NAgq2VGQxB4BFV/RrjS+LSXCWd2feXwQdoeZUqvr3rv1usVUW5aUoSSPxAMMGVJPLBQCx9BX1EY0qR66VLgx/XP7y1v4V+6yhHIUl4BQJhgByDAye5GM1L8ODTu9rS/3f4tq+NhcjzKVGfMDKwwLAxMTmrfrXQxqrIvbLZ3AlyJLggx+z4iT2AI3FuNxqjteG7lu22xwVlWwzW2LBgR2I3Lxniea0q40QyB1jobaS89ljuCwVb1U5B+vb7VCq56m+9WuEAHcVgMzgbTAAZjJxGapq+N1eNY8sor7PFzR2zaR8NUty8EdhO0yCCJn7EYq7qotaYXL9wFtgG3JiOTgk8T611+Kb/P+jXS/M3vhfx98O0PiQoA27QrFnIx9z39K6PEPUrTtbuEtcJAXyhAN0/KSAxJ5jgiayT6ZbRiSZEeb5QpWckDBEjiuWpTbtuLthjKCXkt3AEEE8eaRiK+qo9SzV9ZRryxp5Crl0ByGmSTjBWJP6SSaqTbXYbdzd8RQWQiDEZKyDkEGfy9ameEusXtt204ASCfQrPJBGSSSOfb0rs1vh8ud0jOVhjG4fhB4zn7CpBU6LWNba3eT5kYH7qePuI/OveOma9b9pLqfK6hh9+x9xxXgmwrKMNpnKn94Tx9R/WK9D/sm6qSl3Tsfkh0zna2GgegMH/FWeRXyTFnoVKUrAuKUpQCvlfa6tVe2IzH8IJ/ITQHn/iPVK168TJYgqgHooK8d5gn2knNZSypZ/hrcTznauCxJxgKO5OBPocip+qS7dYMI3lzAJAzzMngCPtXPqPimHOn02nt3gF2yiMQziJZQMlQfXJ+nPf8VRkUXWrNq3aCbbjXTIZmkIGUwVtRhx2LZGMc1A0Vq4zWgqs4mVhR25YgEkRnJxV7rtDr71z4l8QCkTAhEmCgCn9nOZ/WBkdZtau3dVLYEInzW0kbIlmIjzMZGe/APNUsHDr+qW7cNrzOVMGM8nK4weAMRxVMW2MkSoJDeYSpUEmWUZj+U+1ahepLpdA6zaF64WnbDXN0srK545AXGPmmqPoBBFtG2sXfc8kjYqkF1IwXZto8sxgetQ3wSbbV9KfUW1feqeVWjGd8bUycGcZAnHeoV2wGuFVXFiZ+Hc3YO7zE5iCcjMAV96n4htX9MU84f4gYMVXcNjYkoBJMnk9+TUXS6h3S48bdyH5cbjvkk+5n7z2rFMvRb6K407doDNcLg5K7WTaB9OMjHPHNaHqWjRgg2k7FhACF3sYBIKcD379vfIdIa8rA22LIsQZI2+qZHOSuO4963VnqVt4dxlIxIJXIALSB5ueO01D+0SU2l6O1q1dFyIcNvjI2mSR5QeCR5jM5iIrMX9e3lFxjtQSAFAJAUAEKJCmBkes1Z+MfEY2lbeFBAhSIKzyDGOwjOTmsbqOpeWJJYiWbsAfw+5/r3FolWc/EPWJCKjMp3M6+YggEDJiMllVgPUH1q10/W7+rZQrt2F8RFpVBlLikfK8Aj1Mcc1ndD0N9U/l8qr8ztwBzPu3t9Ku9XrbdlPg6cQPxNiXPEkiuTVaqGnj/AGc+XMoI6+t6pZFu38q/qSZJPvNVVCaV8nkm8knJ+zyZScnbOFx4BPpWX07FzcYHDHiYmO38as+uasmLSfM+OYgepPauOp6UNPbsuQG+IGIgkkFTGYgQZ7TweK93xOBq8j/R3aWFLcz5ZcqF3GcEgExB7EHMiBx9atLmpN3ypbl1DFguBwSGEHEDMYzPqap2u8kDA+aOPrjkf9qn2+olFVkGy4Gbaw+b5RmRnBnmZBivfZ2lkoW3ZDq5a55RPnA8wllOOxwIkd+9WfQtcxe2GM5EATGCZ9oiDwO/rWW1Rv3gGfc20YMZVdxg+sST+tX3hjqK2r4FzJBIyIgkDJBEzigstfFPS91wXEwRg/4SCD9RJFRfBXUvha+y3O4/DMelzygx/vR+tWWv6lbYMu7mRmZ+n+ZrJai2bTwDMGQVM/LnEGqyVol8H6KFfa6dHqRctpcX5XUMPowkcV3VzGgpSlAKqfFV8ppLpGDEfmQKtqz/AI6P/wBm3uyj9avBXJEPo8pW+xc95wSMGDEjccR2rUdIKpqLeyBxvMR5SGPeOCBjkADtIrNapTbSYj0M8z7D2rs6f4gCxc2DcsyQeB5ACwJwvMmefrFd01ZmjXeJeuWre5XQtsOXtE/EErIggiI3ZJM5GM4891/i+4fiJYBtWnmV3MZmASXJntEcZ4qy6o4fWFRcDJf2EXCfKWYCexBEiAD6CrzVXOm6RCi21uOJDBRN3dBO5i2NuR2j0rCqJPM7u9goiY4gfwFWuj6ZdtsL22VQgywYFpJgwfy7VZ2er23uhLVu2gaBN1lEDAIBkCI7Ezjmt3Y1lgh5upbVYWCDBgRlmEH6DsBVmEZUA222hOVBgiJDZBM8Rx24rv0+uAxbBEepn05wPc49fap2s6no2fZZfe7eWAfKAufKpHJwIHPtVT/dmW4yHBXmQR2wYInPv3rkn/F8HRD+RbdPvICxJ2uTODtzHO4flB+xzVP1LqcF1IaS0k7p5jyg8/nPPapj6XE8DEnPlnufaa+6zwTe3ElrTjsN4UscyF5EiPWqqTYkkjM2E+I8Ftq+rGIjP51J0PTDeu7QNqrlmM4X1P8AtdqiOY27cho3DuWBg/Yngfer3XXBp7QtJhmy59/SfbistRqFghu9nJmyKEbHWOsyPhW8IuPr71R0mlfKZMkskt0jxpScnbFV3VerC0IGWPArh1fq4tjauXPAqn06yCzILlwt8xZoAjAAwOe9ehotDLM90ujowYN/L6OfT9TBcMYe55WJ42yG2+2VB+wq5FllRFP7S0zeQz+gbG1gQRnPOIqvSxYMC7bu2Z4ZCHE8SbbAGPZWrtt6z4f+rZL4kYZWzGcoc+019VGKgtqR6aVHRctAMyNKOm4HOGO849IjHvUksxtK5EAMVnjJQHmPapvX+lXLDuHtwhVWQnBKnIhu8cHvM10aTTfEtWwIIdjMzKsokKOxEHdMcfSrWCP8d9uWMHABmfb7Yqw1W4i2xB+IwzxkKSF49oiKqddZ2OfP8Se8du33jMdqlWtIHK7fKWC4nMEQSPaQTHaY96kglnqHxWA7gADJ80Zkn1jH2qbpri7HXBIyD6eoH8/pUbqfSUssqo83ABuE5k9o7c+prqt3D8wEGNpH+0PxfejB7v4KvbtBpjzFtV+6+U/qDV3WZ/s4uT06x/j/APe1aauR9mqFKUqCRVD42WdG/wBV/jV9VZ4lsb9LeH+yT/ww38qvB1JEPo8P1jM3JkD34H9fxr7oOnI5G+5tkYnMsAfKD2WSJJ4z6VO1XR3InaxHfaMhTMn3iK+r0V0mVEFA59IgboPEZIz713yMiv6t05A4Fr4otsRsDR5pA3MGIC5IEH6TFRNX066kiOIkwRj0I7R35FW2o1KWrpJBdHSCCZbYfKCWnaG5zV94dtWdSSlwn4jEsoedzKBAGxvK2MRg9xNZN0WPPdV0W6oLfDJUHJQh14mNyyOCOaiAMAeY7jP6ivaOq+BtM224tx7eArHfchjKqJzCkGMEfb0ob/gm1cIAvgsd2WDGMxO3sZHp6RVFJMUYHQalRcQjeIIMgjdjI2+/2r1TS9WtaldwAZ4CMWARo9wTDAxHP1rzrV9Cspce22pVSokbrVzzH92I3TkGYq40Gg0oUEalFdYEnCMIyGtuAY9HEniRxVZKy0XRo9R08lVuWJcKR8W2DJA5YifmGCM9/UVzvXd6/DQqlsqzKtwT8MocBC36wfaBxV9otG9va5t74UMHtFSewmDAdSoiefvmpF3TpqEB0rWmgyyugaO3BhlOPXsKwSo1lKzzfp+itjUXDBHwjIBgiYzP+LI+magazUF3LHvWk650t9IpRypYifICBBZux9cn71la+d8lk3Zdq9Hi6qVzoVC6rrvhIT34A96m1X2+nvqdZbtIFbb5oZtoJ4AkZ5Pb0rl0uL8uVRMcMN80iitaG6xJIO48k4x3yYgD1rs0+kcztdBt5G9VP1APNSOq6dlvuvLSZEyBnsdxnn1rha6UxAJRtpJUMqhpYcgQfevtIxUFSPYSo6VL7Sd4KgxG4HPPy859QK+27+IZQVPtDD/dPbngyKsP9D3Y8lssP3ogkEEiUkzgE9+K4t0ov8myeQBcGe0qWMR7TNWsGn0/iNbqafTawB7YMW78DKiVC3ATgjIOZBj61w1tt9BdAnfpr0AOolSsD5d2JExiPTtWW0moADJcXcD8w4yPxKR8rjOcg4mtF0Pq6qo0V8m7pb3lRhh7TE+VlB4hslffvUEkHq3RotC8CGG6J9VI8rQBgdoqBpbwQOu2W8uTwoUgyPf7V3df01/S3TpHaRaaU9DuyGHsR2+tdOnkHUT8+04EbSJG7n24irFTuv63417dsA3YgcTECJqQ4/djaBtBA5A4Oc81A0DLKqwwCSx7xt454BM1Z6RRt4MH+c0YPZP7NCf9HWvrcj/+jfzmtVWe8AabZ07TjmVL/wDGxf8AnFaGuR9mq6FKUqCRXXftBlZTwwIP3EV2V8oDzDW3za1C2wpLbWVRwu9YySOR5Zg+tWGv0wv2LTAlRcEZ+oPwzAx383+yPWpPivSolzc6tBZW3KASDyD6gSSMVZ29IqW1gzbPmmPw8k+0/wAK63LhMzo8ebSb9S8DyAtBLAAKCYj1bB4qXp/DjXQLwu3LbAbiWh2Bxt2spDDEAE4+griNL8S+9xjbUee9LAsF3OIhQPMYHFWWj8Uaq0dlrTI4IkFVYuRgbmt9lPqVWQcQMVMmCz8P+KLy3G014kXgSBdCzvAypa2YJ/iMYJrp63rWuhi2whQzAqDHlAKjZJ5Y4+hqNr9deZANVo71nHlvqrSg4himdveD7cAY6tboP7xaZLTpvP8Aq7gIVLoAKm0JPlZVgbWJZYUyQxIonRJmeo6l2xcgDiT2IBzxJPuaaDQIxLMSUH/49gPvhz/R+lUjWG3my52vuC+ckBSDBDen/ath4et/s7u8KjWWCuxIAG4x5vYAHtkkDvU2Qjt0PV7tl9umbUG1x8NmzEZgKCAZE4ERWp6V47G8G+pRhKyrQT3BZM7fzHIMGoOji4QbOxwGA/aKZPeAgBEwJyRA9K6+udFLvvKyRl22cLmBAkzwJMDiJ7VaRJJ8e64XLpIII2p/CayG4VFvaQXr6W3uXURpiOdqk5EziATie/pW40f9itlj5r+pAgNu3J34WNvMd68DP46eTI5X7OGemlOTlZkdwq1/s98MDWXNY3xGRkCICODu3EhhyR5eK03/ANC9N/8As6r/AIk/6at+geGrHSbd1LV247XSGO8pIKgjGAO85rTR6KWHJus0w6d45W2ZDrfg97a3BcRtoWJQwGIBIJifKvmbMekGsJo+nXLZBYbVIkNuUA8/iny/fNeg9Z6gGtsNRdRVksFDHaZ5kgZJBOB71jLdq3fdl+JatoxiRbdioJnygwF/MmvcOkl6AWWJYzcwoXaxEN385ncIx2mu61ZKXdy2gEBggDzMv7hnysDABkZkjEiLrp/R10zIttheWFO4AAsrkqPVSQQWB5IniKtLd0LfBdRc+HkoU4JXZuZ+FOwgQT2+kwDBeJeifAu/EW2Et3CWROQFb5YkzmSueCI+tTd0xa38QNxG5e4zE8AYP5TW18U68XtPbtlQHEgAZwCMAkHgDB5wc1RdL0x2axGDABbbCexnbmOSVY57xUohlv1Kw2v0en1U/tbBNm8YmVgQ/vg/qayQuhLzEs2wkqSvJQypIH2GK9A/s9tbUvK5EHarLwJAMH7qRkelY7q3Sdp2iCfPEHBVWJB+sSIPpVkGR9No97jGwElSBP4VAb+vc1Ztp4KIgJL7VUYmW8oE+uaq9G8MDJiCZOOct9c4rV+BtJ/eNfpgRItzdPMDYBt/5gOaSdII9r0emFu2iDIRQo/wiP5V3V8Ffa5DUUpSgFKUoDM+O7Tiwt1JBR1JjmJ/gDEjuJrh4a6sNTacMQSCQQJgg+kgH1rSanTi4jI2QwIP0NYnw9oG02pvWzMHOeGIMAz6wR9o5reDuNfRV9mM6v4ZNuWusVQF2fjs3lCA4kyIJ4gnsZnDrbC0lvSfskUEuyztJ7/tDDXDzLNyTAAir7x3ZFxU3lhaDeYr9e/8veoXWtNasi2BKoQdogRzuiVHGRWnZUj6DxZqbQgbHMkxtIByIUFSDOe/r37XyJY6lbbYosXxOYUqWIghwDDSCQe8TBqlWxtQkzuyPbI4YHlcj2Bj6VWfGa2HW18ywxuDldpnn5SeOZ9piqONk2dPi3wDduuWtqBeA/aKWPmAURdVjgg5B4grxmsyS4tMoUs967v2qGO4W9wILdgPmIPseOPaunaw6jT2NQwi7bJV49xtePqIasrpunkarU2bbG2boLB4EKjiHwcZO0D3FF0Gjh4T6BfsmVKfEYeZfNBJUsrAn8IkoTHf2ra6VLWptC0wDBcXbbRIcD5XAke8cGKrdNqltqgTdJhV7tAGAT2IOD9Kn6Nbau7li7uRuk8YgCBHA9ZNVkmSjv0vg/S2rpvLbAbEdlXbhdqjAjP5mpmo61aTBb8hNZDxP4oNoFFJOTGf59xWD1HU7jmSx/OvG1PkFjltjycmXVKDpHrWu8WWwp2HzQYlTz2E8D6nFZrU9ZS8UXUi6jhp2hCVf2LAcZHpz35rDprnHcn619GouOwRD52wvGcgkEkSeOJjmr6TyKySUJKm/ZGPVb3TJnjPpFhb2cSNxiFAhgsEQZaN3dfWOZpNFp8wJ5O1Y9YMZJkyYz/OrLqGgKQdzMxEHcAZJI27Avl2xuMgkwfNkTXRY1Rt23Kjz27fxFyCp3MtvzbRypbdiAYAjufXOoutfqri2LRg27nmCnJLI3mhQvEwDj0aIJrW+HtAptWzbIjaLhE8swMz3kABQecV5xotRKi2St24QxDHfCwshdh8pMjHbjFa7pPWLelSyiswLLIBQ7SplgZ9uPWpSJOWv8N6nUuwPw7FvjfClwpnd8MKe4gAtBFfP/TI06XLaHepG5y0F4AhRuxMw36/WoHX/Frs91LTncjLtjzKysJLGMxM5yBGas/CvUt9lC7bneSSDJkcq3oecVZA6+j6cLbkchjPv6T64iKq+vaCXDYhQzRHJEHPrif0rVap0VWx7/lWR1fiJcKwgkx7Z/oVJBkbYj4qEARLKDkjM+U/SvUf7H+iFbdzVMP9ZFtMZ2KZY/Qtj/BWB1GhN7UpbtCXuwgjPJ5+gAJPsK956R01dPZt2UELbUKPeOSfcmSfc1lkl6JiuSZSlKxLilKUApSlAKpev6SB8ZRlRDR3X1gen8Jq6r4RUp07IfJgupalRZIZS2T6GR6/Tg1V+PSTp7TzhXUkAdmXn7Z/MelWnifw+9osbctbbzKsmFYZK+4PYVU9G8QLqLLWLyyVXYYOWU449Yxic11rlWihbaTSW9ZpVKzuAHfIONwI78frVFc0QBVbyMSx29wSwysn3wPrVr4d0q2wvwLsxhVMAOByGI4uRPYccCpXX2W9ZfJyMRG5SIJn0K8/QVX2SX/SGt/BXZHAkAAZ7mBxmqfVEDVMzKSFUBSAMev1qh8OeLfht+0jc8q8GcpChx7t3E8j3rRNrLd6TuPnUqGEhSD69wc1CVMkquqC6lr41iGPfdAieGUn8QJmDyZqP4d8Ruytau2WtahFl9ywH7G4p75iR2kVZ67SXdvw2RLtswDmCfqvc+9cOi9OvgBSd1scM5m6F/cZs7wAcA54oyDC9W1BZ59qhVL69o20+oa04juh7FDxn1HB96hzXw2WMozal2eHNNPk+1D12q+G1t5I2upkc4I4qWzRmunoPSrmv1a/CIS3YIZrhXcu4GVUD8TH0ro0WKWTKqNMEHKaLoaF7ygI87twKjcZAYAkttgW1IORliYHtMtWtNbYred9pRl+GUG4EjzZiDPlME++Tk37uukGxJvXnEktG4x5fwiAo/QdzVfqZJW78F1uwTncVggHgGe3AAHEmvsKPYM9f6b8IfEURaclVB5O0gyQPUgTMAmO1V13XrMOXIGQSC204DBQYxOIq+1epe7sNxWlV+VVBEkgzk4qv0nhE3bpZ2cg9pM98biRirbSDJGWuSisTPBzg8ARwfvWm6Raaw8ncMQez2/TJw6zifccc1pdN4esWxCquOTJP1yBFR+q6UKpCAyDgCYjvA95qaIInWOqEW/mnIk7cx6RkCex9jWZF4uQW9s+ntUu/YMwMc4xH0H1JmO32q88H+Ff73eCGfhpm4w/RQfXt+ZqH1Y7NV/Zj4a51lwZI22v938Tx7nA+h9a9FrhathQFAAAEADgAcACudczdmqFKUqAKUpQClKUApSlAdeosB1KtkH+pHvXnfiDwfbW9vkoxMgwCjxyDkQY5E/SvSK6dVpVuKVcSD/QI9D71eE3Ehqzyi50nUW2NyxeW5w0P80jsH/EO2c+vrV6LPxwt+2NpZQXRgRuBGGjsw9amdS6M9lpALW5ww5X2YdvrwfauekfaAO3rwB/sxXTafKKdGWbwyj6gXMhiYZMLJEEOpA5BAMYB9RxV5ovDL20hHHLEqyqQA+SVkeVp7AwZ7VejafQ1yP1I9u1VbJOrRJsELECJ5GfYHg/SpFvVLBgjme8k/So16SDJMe0VwsJKDYu0HmcN+RzzVaJIHXfCNnWibhYEcFTBU8e9YvV/wBlOsQ/sdVaZe3xAysB77QwP9Yr1DTsxHmXbPuPtRLTA5YR7TP0rDLgx5PmikscZdo8v0f9kd+4Z1eqUJ+5ZB3H/E4AX8jW20XR1sW1s6RVtIgngk7j+In8R7kmrptKhkMC05ySe/A9B7V2tcAqceKGNVFCMFHooX6S6IxDAOcu8ZgZwZ9Y9O9ZlOiPcuC78e47T5iDieykAQonMf8Amt/cb1qp6howxFxYS4AVDZJAPMCdu73IrdMkqdVYRmQ/DksSxjswwDj6113l2iAmONsH8z7VYWVCHucRJif0rq1F4/8An+JrQFNqJB7gTPv7V06nU4966L/VGcmFwPxNKgznA5r70vo17WPstgACNz/hX79z7UbrkHTpOmPqbwt2gC55J4Ve7E9hXrfROipprS20HGWPdm7sa6ugeHrWkt7LYycs5+Zj6k+ntwKta5pz3F0qFKUrMkUpSgFKUoBSlKAUpSgFKUoD4yyINZ/rHhncpNrB52n5ZHoe39cVoaVZSceiKPN9N1e4jfD1CG3cHrIDDsQeP1q4s6mcyfpNanV6FLq7XUMPfsfUHkH3FVGo8Nxm2/2b/qH8xW6yRfZWmRGuYkHI/X2rn0+4AkL2x7/Q1E1Onu2/mRo9Y3D8xx96h2tXDE/w/wAqtVog0I1FcTqaqhra4/6QHrUbSbLR9VXT/eqrn14qO+r+1TtIss7mpzmot/UTxVdd6gAOZrotXrl0xaRn+gJ/M8D71aqBMe8BkmqzWdR/CMk4xzPoPWr7ReDb7/61xbHoPM36YH61pOleG7Gnyiy377Zb8+32qjyJdE0Y/pHgi7fIe+TbTnbPnP8A0D9a3mh0CWUCW1CKOw/ifU+9SKVzym5dlkqFKUqpIpSlAKUpQClKUApSlAKUpQClKUApSlAKUpQCo1/p1t/mRW+oE/nUmlOgVF3wvYPAZf8AdY/zmo58IW+z3B9SD/Kr+lX3y+yKRnv/AEcne4//AC/5VzTwZYmSbjfVv8gKvqU/JL7FIrtP4e06ZFpZ9T5j+bTU9UAEAQPauVKq232SKUpUAUpSgFKUoBSlKAUpSgFKUoBSlKAUpSgFKUoBSlKAUpSgFKUoBSlKAUpSgFKUoBSlKAUpSgFKUoBSlKAUpSgFKUoD/9k="/>
          <p:cNvSpPr>
            <a:spLocks noChangeAspect="1" noChangeArrowheads="1"/>
          </p:cNvSpPr>
          <p:nvPr/>
        </p:nvSpPr>
        <p:spPr bwMode="auto">
          <a:xfrm>
            <a:off x="176213" y="-152136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60421" name="AutoShape 12" descr="data:image/jpg;base64,/9j/4AAQSkZJRgABAQAAAQABAAD/2wCEAAkGBhQSERQTExQVFBUWGRoYGRgYFxcbGBoYGBkaGBoWGBYYHyYfGhokHxoYHzAgIycpLC4sHB4xNTAqNSYrLCkBCQoKDgwOGg8PGiwkHyQpLCwpLCwpLCwpLCwsLCwpLCwsLCwsLCwsLCwpKSwsLCwsLCwsLCwsKSwsLCwsLCwsLP/AABEIAOEA4QMBIgACEQEDEQH/xAAcAAEAAwADAQEAAAAAAAAAAAAABAUGAgMHAQj/xABDEAACAQMDAgQEAwUECQMFAAABAhEAAyEEEjEFQQYiUWETMnGBQpGhI1KxwfAHFILRFTNicpKi0uHxFrLCFyRTVJP/xAAaAQEAAwEBAQAAAAAAAAAAAAAAAQIDBAUG/8QAJhEAAgIBBAICAgMBAAAAAAAAAAECEQMEEiExBUEyUROBImGxFf/aAAwDAQACEQMRAD8A9xpSlAKUpQClKUApSlAKUpQClfJqPqOpW0EvcRfqwp2CTSqW/wCMNMv4yfopNRh45tEwEc+52D/3MKvsl9EWaOlUCeMbZPyP/wAp/galf+pbXfeP8Bx9Y4psl9C0WtKhWetWX4uJPoTB/IwamBqq1XZJ9pSlQBSlKAUpSgFKUoBSlKAUpSgFKUoBSlKAUpSgFK4XLoUEkgAck8VQa/xCW8tryj988/YHA+p/KpSsFzq9elv52j0HJMegGTWe1fi5mJWwq4MFnPHbgYnnAJPtXVaFtZPmvXD8zNJGewnt9q6tRq14hQQOFAOyewIEA1qlFf2NrZwvdTvgMHm8T/hA9oEc1W3buoJKhbKiTHlBaPTAj9fvUl7sEGZ9B/Mn1r7c1hEbYX+vWp/JRp+IpL1kp/rLjH2iF+xJrss3f3iAB2wCfsBNc9cm6Zj6+n071mrj3LA3OWNomFONwPPp9R2q27cU+DNK3Mjep9Rg1Jta+7tILb/Rm5X1kgSPqcVU6LWC5GfKSADnEmIb3+tX7dNZSRyRIPGP1z2OKpuaLUpED/SILecMD7Ewffaxgj6Gpuh6mF/1T7cdmxg8bScH6yKgXmABAAzg4wYxBHFQtZo1BNy45RTklQsCIE7QCOPYcVdTTKODRtND4rfhtl0c+QgP7+U4P6VfaHq9u9hGBbupww+38xXkFvxXaRCLSHfkbmiCM5EZB7j9Zr7c6yLjhxNtucEAz6iOP0o8aZVM9rpXnfRP7QWtkJqPOvG8fMP94fiH0z9a32k1iXVD22DKeCOKwlFxLHdSlKqBSlKAUpSgFKUoBSlKAUpSgFR9brVtLuY47epPoBX3WatbaFm4H5k+grG63Xtefe0wPlHb7f51aMbJSsdX6s91o4Azt5A/zb+sVDTSlhuJb2EiB9RXI3OwIk/kPrXVb6gtoEA7j69vt6Vdv6NVSJd1HiN20xHlqv2lAQTJJ7/51X6nxSY4g+np96p9T11m9qpTG9I1I1ahY5J5M1H1OvU4B/8ANUHTfiXiVtjPLMTge7HtVjdOnsfMfjv7/ID7L3+9c2XLDCrkymTVRguTqfWOxIRWb02gn+Aru0tm/u81mEMBgdokAg+sgj1/zqHqPE91sLCD0AqC/U7p5c158vKpfGJ509db4RbaToL2rh2km04IZTtLLOQ65hsxzB+tc9V1e5bUh7V64Bx2H2ILQB9Ko/7/AHP32/Ouy31W4PxH71H/AF23zEzWta9HTqPEmodWCLsH70Ekd/mOO3MVTXtVceNzlvSWn/wcmtLc6mLi7bqyDVfq+nqFm2oZe4iWz3B9q9HTeRw5HT4ZtHUxn7I+msRbmRuMACc5k4HriBNNZontngkESDGSOx9Yrpu3UAgKycSc8d47c/X7VyfVuUABMDgZMzAO7dkD2Ht9a9WzY7dNrSSFP0q+6H4ivaS5uQkqT5kPysP8/cZrL2ZmTgg5Hp7/AErZ9C/a2ggiRmHn1P5CIyP5GoZKPT+g9ftau3vtnI+ZT8yn0P8AnVnXjzam5pLwuWgEccrna691jgj/AM16f0HrtvV2Rctn2Ze6t3B/zrmnCuV0aJllSlKzJFKUoBSlKAUpSgFcXcAEnAFcqy3i/rwtxaU55b+Q/n+XrVoxcnSBH6x1dXaWPkHyr3x3P1rP9S6xAmfsO3tVVrNeWwsknEx/AVH0uga6zAnyoCWaRAj34n09a6NiQ3fRzv8AWCeBVfq9Y0wea0C6W1atC4SArYVjEmMyFOcckmO1SdL0ZbKG44tn4nDOASN0QF3YnvjIxJqGkRbMy3R7zJ8QjB9xj6jt/wB67NJ4Y+JgvtIycY296ut/95ubEI7b2JkckLMcjPbmfSo/U7xsW/hyC7E7iuBAJAic++fU1y6rOsGNy9+jHLkUI2RuodTW2vwbHlQcnux7knuapSaE0r5DJklklukePKbk7YpUDXdWW3jLMeFGSa7rPSdddXeLdu2sT53XdEkTtEmJEVri0mXKrii8MM58pEmvlR7/AEXqFsO3ww6IAWZQ0CQD6Z+YcVG0fVt0B1Kn9D9D3q2TRZsatrgmeCcOWiyrklyK4A19rkMDo1A8wyQv8D61xuOIkAMwgHmRBmRnM57V230lSK0vTPCNm5p11NnUi2YkhwSyMMEShDQCDmOM19R4zVvJDZN8r/D09Nkc1tfoyuptlIu7Sqv2InPsQBgjNWXQeuPZYQA6enMfQjg/963vTtML9gae9Z2+jebaQTPlLAEGcwQMHFY7xB4VSy9z4Nz5QDDeVh9+HXBEjiCD616+4669ln1fULfAZR+EnvgjMMe0+vrFQvDXXW0d0XVJa2xi4vqp7/UVVLqbw2BtwHIU8N35HzfeaircYMyticgRA9cegqatURZ+hNNqFuKrqZVgCCO4Peu2vPP7MPEE7tK54lrf/wAl/UEfevQ65GqdGiFKUqCRSlKAUpSgI+v1gtW3uNwoJ+vt9+K8e1+re9cYmWZiSQM/0K3/AI2vl/h6ZIlzuaTACrxuPYcn7Cshd1dvTq9uwxZ3AFy6QPIP3UXmT/WRjqxKo37ZRlfu/u5M5uxwDhM9zmT7D867NP057g3FYUwWefKo/ecTtHE5j0qh114gkcmT/PvXK9qCbgUsSrxhSdpPIG2TJ+taMrZrfD3g8X7LX94baWUKRO7bBJ3diTgRIj3Nc+p6N7+4G4oa2D8VRC7SUkAMwwokKec+lVej8aXNPpzY+GBbkqpaQZOY+gmeK09rxdp3U23C3WczKhdoMgAMSJBBIAMGZrF2W4KHoWoNm5dAK4QJ5UMN7zBWckyYnt6VR9X1G64fbFanxH1YpaPwkbZujaq/OSd04AyMAc95jFeePrNSxJGkvHP7jV4nkseTLJRgji1UZSaUUTah9S1RRMAljhQOSTgAe80H97IJ/uV+BJP7NsRz2r70+zdbU2Lmo0t5bKPuPkYSQCVUEdyY4zXm4dFkc1vjwc2PTz3LcuDW+F/C1vROHutZuahkJYt+0Cs20gbPRTKwJPJ9K1tpt6qCkAI5AXeo3NAgq2VGQxB4BFV/RrjS+LSXCWd2feXwQdoeZUqvr3rv1usVUW5aUoSSPxAMMGVJPLBQCx9BX1EY0qR66VLgx/XP7y1v4V+6yhHIUl4BQJhgByDAye5GM1L8ODTu9rS/3f4tq+NhcjzKVGfMDKwwLAxMTmrfrXQxqrIvbLZ3AlyJLggx+z4iT2AI3FuNxqjteG7lu22xwVlWwzW2LBgR2I3Lxniea0q40QyB1jobaS89ljuCwVb1U5B+vb7VCq56m+9WuEAHcVgMzgbTAAZjJxGapq+N1eNY8sor7PFzR2zaR8NUty8EdhO0yCCJn7EYq7qotaYXL9wFtgG3JiOTgk8T611+Kb/P+jXS/M3vhfx98O0PiQoA27QrFnIx9z39K6PEPUrTtbuEtcJAXyhAN0/KSAxJ5jgiayT6ZbRiSZEeb5QpWckDBEjiuWpTbtuLthjKCXkt3AEEE8eaRiK+qo9SzV9ZRryxp5Crl0ByGmSTjBWJP6SSaqTbXYbdzd8RQWQiDEZKyDkEGfy9ameEusXtt204ASCfQrPJBGSSSOfb0rs1vh8ud0jOVhjG4fhB4zn7CpBU6LWNba3eT5kYH7qePuI/OveOma9b9pLqfK6hh9+x9xxXgmwrKMNpnKn94Tx9R/WK9D/sm6qSl3Tsfkh0zna2GgegMH/FWeRXyTFnoVKUrAuKUpQCvlfa6tVe2IzH8IJ/ITQHn/iPVK168TJYgqgHooK8d5gn2knNZSypZ/hrcTznauCxJxgKO5OBPocip+qS7dYMI3lzAJAzzMngCPtXPqPimHOn02nt3gF2yiMQziJZQMlQfXJ+nPf8VRkUXWrNq3aCbbjXTIZmkIGUwVtRhx2LZGMc1A0Vq4zWgqs4mVhR25YgEkRnJxV7rtDr71z4l8QCkTAhEmCgCn9nOZ/WBkdZtau3dVLYEInzW0kbIlmIjzMZGe/APNUsHDr+qW7cNrzOVMGM8nK4weAMRxVMW2MkSoJDeYSpUEmWUZj+U+1ahepLpdA6zaF64WnbDXN0srK545AXGPmmqPoBBFtG2sXfc8kjYqkF1IwXZto8sxgetQ3wSbbV9KfUW1feqeVWjGd8bUycGcZAnHeoV2wGuFVXFiZ+Hc3YO7zE5iCcjMAV96n4htX9MU84f4gYMVXcNjYkoBJMnk9+TUXS6h3S48bdyH5cbjvkk+5n7z2rFMvRb6K407doDNcLg5K7WTaB9OMjHPHNaHqWjRgg2k7FhACF3sYBIKcD379vfIdIa8rA22LIsQZI2+qZHOSuO4963VnqVt4dxlIxIJXIALSB5ueO01D+0SU2l6O1q1dFyIcNvjI2mSR5QeCR5jM5iIrMX9e3lFxjtQSAFAJAUAEKJCmBkes1Z+MfEY2lbeFBAhSIKzyDGOwjOTmsbqOpeWJJYiWbsAfw+5/r3FolWc/EPWJCKjMp3M6+YggEDJiMllVgPUH1q10/W7+rZQrt2F8RFpVBlLikfK8Aj1Mcc1ndD0N9U/l8qr8ztwBzPu3t9Ku9XrbdlPg6cQPxNiXPEkiuTVaqGnj/AGc+XMoI6+t6pZFu38q/qSZJPvNVVCaV8nkm8knJ+zyZScnbOFx4BPpWX07FzcYHDHiYmO38as+uasmLSfM+OYgepPauOp6UNPbsuQG+IGIgkkFTGYgQZ7TweK93xOBq8j/R3aWFLcz5ZcqF3GcEgExB7EHMiBx9atLmpN3ypbl1DFguBwSGEHEDMYzPqap2u8kDA+aOPrjkf9qn2+olFVkGy4Gbaw+b5RmRnBnmZBivfZ2lkoW3ZDq5a55RPnA8wllOOxwIkd+9WfQtcxe2GM5EATGCZ9oiDwO/rWW1Rv3gGfc20YMZVdxg+sST+tX3hjqK2r4FzJBIyIgkDJBEzigstfFPS91wXEwRg/4SCD9RJFRfBXUvha+y3O4/DMelzygx/vR+tWWv6lbYMu7mRmZ+n+ZrJai2bTwDMGQVM/LnEGqyVol8H6KFfa6dHqRctpcX5XUMPowkcV3VzGgpSlAKqfFV8ppLpGDEfmQKtqz/AI6P/wBm3uyj9avBXJEPo8pW+xc95wSMGDEjccR2rUdIKpqLeyBxvMR5SGPeOCBjkADtIrNapTbSYj0M8z7D2rs6f4gCxc2DcsyQeB5ACwJwvMmefrFd01ZmjXeJeuWre5XQtsOXtE/EErIggiI3ZJM5GM4891/i+4fiJYBtWnmV3MZmASXJntEcZ4qy6o4fWFRcDJf2EXCfKWYCexBEiAD6CrzVXOm6RCi21uOJDBRN3dBO5i2NuR2j0rCqJPM7u9goiY4gfwFWuj6ZdtsL22VQgywYFpJgwfy7VZ2er23uhLVu2gaBN1lEDAIBkCI7Ezjmt3Y1lgh5upbVYWCDBgRlmEH6DsBVmEZUA222hOVBgiJDZBM8Rx24rv0+uAxbBEepn05wPc49fap2s6no2fZZfe7eWAfKAufKpHJwIHPtVT/dmW4yHBXmQR2wYInPv3rkn/F8HRD+RbdPvICxJ2uTODtzHO4flB+xzVP1LqcF1IaS0k7p5jyg8/nPPapj6XE8DEnPlnufaa+6zwTe3ElrTjsN4UscyF5EiPWqqTYkkjM2E+I8Ftq+rGIjP51J0PTDeu7QNqrlmM4X1P8AtdqiOY27cho3DuWBg/Yngfer3XXBp7QtJhmy59/SfbistRqFghu9nJmyKEbHWOsyPhW8IuPr71R0mlfKZMkskt0jxpScnbFV3VerC0IGWPArh1fq4tjauXPAqn06yCzILlwt8xZoAjAAwOe9ehotDLM90ujowYN/L6OfT9TBcMYe55WJ42yG2+2VB+wq5FllRFP7S0zeQz+gbG1gQRnPOIqvSxYMC7bu2Z4ZCHE8SbbAGPZWrtt6z4f+rZL4kYZWzGcoc+019VGKgtqR6aVHRctAMyNKOm4HOGO849IjHvUksxtK5EAMVnjJQHmPapvX+lXLDuHtwhVWQnBKnIhu8cHvM10aTTfEtWwIIdjMzKsokKOxEHdMcfSrWCP8d9uWMHABmfb7Yqw1W4i2xB+IwzxkKSF49oiKqddZ2OfP8Se8du33jMdqlWtIHK7fKWC4nMEQSPaQTHaY96kglnqHxWA7gADJ80Zkn1jH2qbpri7HXBIyD6eoH8/pUbqfSUssqo83ABuE5k9o7c+prqt3D8wEGNpH+0PxfejB7v4KvbtBpjzFtV+6+U/qDV3WZ/s4uT06x/j/APe1aauR9mqFKUqCRVD42WdG/wBV/jV9VZ4lsb9LeH+yT/ww38qvB1JEPo8P1jM3JkD34H9fxr7oOnI5G+5tkYnMsAfKD2WSJJ4z6VO1XR3InaxHfaMhTMn3iK+r0V0mVEFA59IgboPEZIz713yMiv6t05A4Fr4otsRsDR5pA3MGIC5IEH6TFRNX066kiOIkwRj0I7R35FW2o1KWrpJBdHSCCZbYfKCWnaG5zV94dtWdSSlwn4jEsoedzKBAGxvK2MRg9xNZN0WPPdV0W6oLfDJUHJQh14mNyyOCOaiAMAeY7jP6ivaOq+BtM224tx7eArHfchjKqJzCkGMEfb0ob/gm1cIAvgsd2WDGMxO3sZHp6RVFJMUYHQalRcQjeIIMgjdjI2+/2r1TS9WtaldwAZ4CMWARo9wTDAxHP1rzrV9Cspce22pVSokbrVzzH92I3TkGYq40Gg0oUEalFdYEnCMIyGtuAY9HEniRxVZKy0XRo9R08lVuWJcKR8W2DJA5YifmGCM9/UVzvXd6/DQqlsqzKtwT8MocBC36wfaBxV9otG9va5t74UMHtFSewmDAdSoiefvmpF3TpqEB0rWmgyyugaO3BhlOPXsKwSo1lKzzfp+itjUXDBHwjIBgiYzP+LI+magazUF3LHvWk650t9IpRypYifICBBZux9cn71la+d8lk3Zdq9Hi6qVzoVC6rrvhIT34A96m1X2+nvqdZbtIFbb5oZtoJ4AkZ5Pb0rl0uL8uVRMcMN80iitaG6xJIO48k4x3yYgD1rs0+kcztdBt5G9VP1APNSOq6dlvuvLSZEyBnsdxnn1rha6UxAJRtpJUMqhpYcgQfevtIxUFSPYSo6VL7Sd4KgxG4HPPy859QK+27+IZQVPtDD/dPbngyKsP9D3Y8lssP3ogkEEiUkzgE9+K4t0ov8myeQBcGe0qWMR7TNWsGn0/iNbqafTawB7YMW78DKiVC3ATgjIOZBj61w1tt9BdAnfpr0AOolSsD5d2JExiPTtWW0moADJcXcD8w4yPxKR8rjOcg4mtF0Pq6qo0V8m7pb3lRhh7TE+VlB4hslffvUEkHq3RotC8CGG6J9VI8rQBgdoqBpbwQOu2W8uTwoUgyPf7V3df01/S3TpHaRaaU9DuyGHsR2+tdOnkHUT8+04EbSJG7n24irFTuv63417dsA3YgcTECJqQ4/djaBtBA5A4Oc81A0DLKqwwCSx7xt454BM1Z6RRt4MH+c0YPZP7NCf9HWvrcj/+jfzmtVWe8AabZ07TjmVL/wDGxf8AnFaGuR9mq6FKUqCRXXftBlZTwwIP3EV2V8oDzDW3za1C2wpLbWVRwu9YySOR5Zg+tWGv0wv2LTAlRcEZ+oPwzAx383+yPWpPivSolzc6tBZW3KASDyD6gSSMVZ29IqW1gzbPmmPw8k+0/wAK63LhMzo8ebSb9S8DyAtBLAAKCYj1bB4qXp/DjXQLwu3LbAbiWh2Bxt2spDDEAE4+griNL8S+9xjbUee9LAsF3OIhQPMYHFWWj8Uaq0dlrTI4IkFVYuRgbmt9lPqVWQcQMVMmCz8P+KLy3G014kXgSBdCzvAypa2YJ/iMYJrp63rWuhi2whQzAqDHlAKjZJ5Y4+hqNr9deZANVo71nHlvqrSg4himdveD7cAY6tboP7xaZLTpvP8Aq7gIVLoAKm0JPlZVgbWJZYUyQxIonRJmeo6l2xcgDiT2IBzxJPuaaDQIxLMSUH/49gPvhz/R+lUjWG3my52vuC+ckBSDBDen/ath4et/s7u8KjWWCuxIAG4x5vYAHtkkDvU2Qjt0PV7tl9umbUG1x8NmzEZgKCAZE4ERWp6V47G8G+pRhKyrQT3BZM7fzHIMGoOji4QbOxwGA/aKZPeAgBEwJyRA9K6+udFLvvKyRl22cLmBAkzwJMDiJ7VaRJJ8e64XLpIII2p/CayG4VFvaQXr6W3uXURpiOdqk5EziATie/pW40f9itlj5r+pAgNu3J34WNvMd68DP46eTI5X7OGemlOTlZkdwq1/s98MDWXNY3xGRkCICODu3EhhyR5eK03/ANC9N/8As6r/AIk/6at+geGrHSbd1LV247XSGO8pIKgjGAO85rTR6KWHJus0w6d45W2ZDrfg97a3BcRtoWJQwGIBIJifKvmbMekGsJo+nXLZBYbVIkNuUA8/iny/fNeg9Z6gGtsNRdRVksFDHaZ5kgZJBOB71jLdq3fdl+JatoxiRbdioJnygwF/MmvcOkl6AWWJYzcwoXaxEN385ncIx2mu61ZKXdy2gEBggDzMv7hnysDABkZkjEiLrp/R10zIttheWFO4AAsrkqPVSQQWB5IniKtLd0LfBdRc+HkoU4JXZuZ+FOwgQT2+kwDBeJeifAu/EW2Et3CWROQFb5YkzmSueCI+tTd0xa38QNxG5e4zE8AYP5TW18U68XtPbtlQHEgAZwCMAkHgDB5wc1RdL0x2axGDABbbCexnbmOSVY57xUohlv1Kw2v0en1U/tbBNm8YmVgQ/vg/qayQuhLzEs2wkqSvJQypIH2GK9A/s9tbUvK5EHarLwJAMH7qRkelY7q3Sdp2iCfPEHBVWJB+sSIPpVkGR9No97jGwElSBP4VAb+vc1Ztp4KIgJL7VUYmW8oE+uaq9G8MDJiCZOOct9c4rV+BtJ/eNfpgRItzdPMDYBt/5gOaSdII9r0emFu2iDIRQo/wiP5V3V8Ffa5DUUpSgFKUoDM+O7Tiwt1JBR1JjmJ/gDEjuJrh4a6sNTacMQSCQQJgg+kgH1rSanTi4jI2QwIP0NYnw9oG02pvWzMHOeGIMAz6wR9o5reDuNfRV9mM6v4ZNuWusVQF2fjs3lCA4kyIJ4gnsZnDrbC0lvSfskUEuyztJ7/tDDXDzLNyTAAir7x3ZFxU3lhaDeYr9e/8veoXWtNasi2BKoQdogRzuiVHGRWnZUj6DxZqbQgbHMkxtIByIUFSDOe/r37XyJY6lbbYosXxOYUqWIghwDDSCQe8TBqlWxtQkzuyPbI4YHlcj2Bj6VWfGa2HW18ywxuDldpnn5SeOZ9piqONk2dPi3wDduuWtqBeA/aKWPmAURdVjgg5B4grxmsyS4tMoUs967v2qGO4W9wILdgPmIPseOPaunaw6jT2NQwi7bJV49xtePqIasrpunkarU2bbG2boLB4EKjiHwcZO0D3FF0Gjh4T6BfsmVKfEYeZfNBJUsrAn8IkoTHf2ra6VLWptC0wDBcXbbRIcD5XAke8cGKrdNqltqgTdJhV7tAGAT2IOD9Kn6Nbau7li7uRuk8YgCBHA9ZNVkmSjv0vg/S2rpvLbAbEdlXbhdqjAjP5mpmo61aTBb8hNZDxP4oNoFFJOTGf59xWD1HU7jmSx/OvG1PkFjltjycmXVKDpHrWu8WWwp2HzQYlTz2E8D6nFZrU9ZS8UXUi6jhp2hCVf2LAcZHpz35rDprnHcn619GouOwRD52wvGcgkEkSeOJjmr6TyKySUJKm/ZGPVb3TJnjPpFhb2cSNxiFAhgsEQZaN3dfWOZpNFp8wJ5O1Y9YMZJkyYz/OrLqGgKQdzMxEHcAZJI27Avl2xuMgkwfNkTXRY1Rt23Kjz27fxFyCp3MtvzbRypbdiAYAjufXOoutfqri2LRg27nmCnJLI3mhQvEwDj0aIJrW+HtAptWzbIjaLhE8swMz3kABQecV5xotRKi2St24QxDHfCwshdh8pMjHbjFa7pPWLelSyiswLLIBQ7SplgZ9uPWpSJOWv8N6nUuwPw7FvjfClwpnd8MKe4gAtBFfP/TI06XLaHepG5y0F4AhRuxMw36/WoHX/Frs91LTncjLtjzKysJLGMxM5yBGas/CvUt9lC7bneSSDJkcq3oecVZA6+j6cLbkchjPv6T64iKq+vaCXDYhQzRHJEHPrif0rVap0VWx7/lWR1fiJcKwgkx7Z/oVJBkbYj4qEARLKDkjM+U/SvUf7H+iFbdzVMP9ZFtMZ2KZY/Qtj/BWB1GhN7UpbtCXuwgjPJ5+gAJPsK956R01dPZt2UELbUKPeOSfcmSfc1lkl6JiuSZSlKxLilKUApSlAKpev6SB8ZRlRDR3X1gen8Jq6r4RUp07IfJgupalRZIZS2T6GR6/Tg1V+PSTp7TzhXUkAdmXn7Z/MelWnifw+9osbctbbzKsmFYZK+4PYVU9G8QLqLLWLyyVXYYOWU449Yxic11rlWihbaTSW9ZpVKzuAHfIONwI78frVFc0QBVbyMSx29wSwysn3wPrVr4d0q2wvwLsxhVMAOByGI4uRPYccCpXX2W9ZfJyMRG5SIJn0K8/QVX2SX/SGt/BXZHAkAAZ7mBxmqfVEDVMzKSFUBSAMev1qh8OeLfht+0jc8q8GcpChx7t3E8j3rRNrLd6TuPnUqGEhSD69wc1CVMkquqC6lr41iGPfdAieGUn8QJmDyZqP4d8Ruytau2WtahFl9ywH7G4p75iR2kVZ67SXdvw2RLtswDmCfqvc+9cOi9OvgBSd1scM5m6F/cZs7wAcA54oyDC9W1BZ59qhVL69o20+oa04juh7FDxn1HB96hzXw2WMozal2eHNNPk+1D12q+G1t5I2upkc4I4qWzRmunoPSrmv1a/CIS3YIZrhXcu4GVUD8TH0ro0WKWTKqNMEHKaLoaF7ygI87twKjcZAYAkttgW1IORliYHtMtWtNbYred9pRl+GUG4EjzZiDPlME++Tk37uukGxJvXnEktG4x5fwiAo/QdzVfqZJW78F1uwTncVggHgGe3AAHEmvsKPYM9f6b8IfEURaclVB5O0gyQPUgTMAmO1V13XrMOXIGQSC204DBQYxOIq+1epe7sNxWlV+VVBEkgzk4qv0nhE3bpZ2cg9pM98biRirbSDJGWuSisTPBzg8ARwfvWm6Raaw8ncMQez2/TJw6zifccc1pdN4esWxCquOTJP1yBFR+q6UKpCAyDgCYjvA95qaIInWOqEW/mnIk7cx6RkCex9jWZF4uQW9s+ntUu/YMwMc4xH0H1JmO32q88H+Ff73eCGfhpm4w/RQfXt+ZqH1Y7NV/Zj4a51lwZI22v938Tx7nA+h9a9FrhathQFAAAEADgAcACudczdmqFKUqAKUpQClKUApSlAdeosB1KtkH+pHvXnfiDwfbW9vkoxMgwCjxyDkQY5E/SvSK6dVpVuKVcSD/QI9D71eE3Ehqzyi50nUW2NyxeW5w0P80jsH/EO2c+vrV6LPxwt+2NpZQXRgRuBGGjsw9amdS6M9lpALW5ww5X2YdvrwfauekfaAO3rwB/sxXTafKKdGWbwyj6gXMhiYZMLJEEOpA5BAMYB9RxV5ovDL20hHHLEqyqQA+SVkeVp7AwZ7VejafQ1yP1I9u1VbJOrRJsELECJ5GfYHg/SpFvVLBgjme8k/So16SDJMe0VwsJKDYu0HmcN+RzzVaJIHXfCNnWibhYEcFTBU8e9YvV/wBlOsQ/sdVaZe3xAysB77QwP9Yr1DTsxHmXbPuPtRLTA5YR7TP0rDLgx5PmikscZdo8v0f9kd+4Z1eqUJ+5ZB3H/E4AX8jW20XR1sW1s6RVtIgngk7j+In8R7kmrptKhkMC05ySe/A9B7V2tcAqceKGNVFCMFHooX6S6IxDAOcu8ZgZwZ9Y9O9ZlOiPcuC78e47T5iDieykAQonMf8Amt/cb1qp6howxFxYS4AVDZJAPMCdu73IrdMkqdVYRmQ/DksSxjswwDj6113l2iAmONsH8z7VYWVCHucRJif0rq1F4/8An+JrQFNqJB7gTPv7V06nU4966L/VGcmFwPxNKgznA5r70vo17WPstgACNz/hX79z7UbrkHTpOmPqbwt2gC55J4Ve7E9hXrfROipprS20HGWPdm7sa6ugeHrWkt7LYycs5+Zj6k+ntwKta5pz3F0qFKUrMkUpSgFKUoBSlKAUpSgFKUoD4yyINZ/rHhncpNrB52n5ZHoe39cVoaVZSceiKPN9N1e4jfD1CG3cHrIDDsQeP1q4s6mcyfpNanV6FLq7XUMPfsfUHkH3FVGo8Nxm2/2b/qH8xW6yRfZWmRGuYkHI/X2rn0+4AkL2x7/Q1E1Onu2/mRo9Y3D8xx96h2tXDE/w/wAqtVog0I1FcTqaqhra4/6QHrUbSbLR9VXT/eqrn14qO+r+1TtIss7mpzmot/UTxVdd6gAOZrotXrl0xaRn+gJ/M8D71aqBMe8BkmqzWdR/CMk4xzPoPWr7ReDb7/61xbHoPM36YH61pOleG7Gnyiy377Zb8+32qjyJdE0Y/pHgi7fIe+TbTnbPnP8A0D9a3mh0CWUCW1CKOw/ifU+9SKVzym5dlkqFKUqpIpSlAKUpQClKUApSlAKUpQClKUApSlAKUpQCo1/p1t/mRW+oE/nUmlOgVF3wvYPAZf8AdY/zmo58IW+z3B9SD/Kr+lX3y+yKRnv/AEcne4//AC/5VzTwZYmSbjfVv8gKvqU/JL7FIrtP4e06ZFpZ9T5j+bTU9UAEAQPauVKq232SKUpUAUpSgFKUoBSlKAUpSgFKUoBSlKAUpSgFKUoBSlKAUpSgFKUoBSlKAUpSgFKUoBSlKAUpSgFKUoBSlKAUpSgFKUoD/9k="/>
          <p:cNvSpPr>
            <a:spLocks noChangeAspect="1" noChangeArrowheads="1"/>
          </p:cNvSpPr>
          <p:nvPr/>
        </p:nvSpPr>
        <p:spPr bwMode="auto">
          <a:xfrm>
            <a:off x="176213" y="-152136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60422" name="AutoShape 14" descr="data:image/jpg;base64,/9j/4AAQSkZJRgABAQAAAQABAAD/2wCEAAkGBhQSERQTExQVFBUWGRoYGRgYFxcbGBoYGBkaGBoWGBYYHyYfGhokHxoYHzAgIycpLC4sHB4xNTAqNSYrLCkBCQoKDgwOGg8PGiwkHyQpLCwpLCwpLCwpLCwsLCwpLCwsLCwsLCwsLCwpKSwsLCwsLCwsLCwsKSwsLCwsLCwsLP/AABEIAOEA4QMBIgACEQEDEQH/xAAcAAEAAwADAQEAAAAAAAAAAAAABAUGAgMHAQj/xABDEAACAQMDAgQEAwUECQMFAAABAhEAAyEEEjEFQQYiUWETMnGBQpGhI1KxwfAHFILRFTNicpKi0uHxFrLCFyRTVJP/xAAaAQEAAwEBAQAAAAAAAAAAAAAAAQIDBAUG/8QAJhEAAgIBBAICAgMBAAAAAAAAAAECEQMEEiExBUEyUROBImGxFf/aAAwDAQACEQMRAD8A9xpSlAKUpQClKUApSlAKUpQClfJqPqOpW0EvcRfqwp2CTSqW/wCMNMv4yfopNRh45tEwEc+52D/3MKvsl9EWaOlUCeMbZPyP/wAp/galf+pbXfeP8Bx9Y4psl9C0WtKhWetWX4uJPoTB/IwamBqq1XZJ9pSlQBSlKAUpSgFKUoBSlKAUpSgFKUoBSlKAUpSgFK4XLoUEkgAck8VQa/xCW8tryj988/YHA+p/KpSsFzq9elv52j0HJMegGTWe1fi5mJWwq4MFnPHbgYnnAJPtXVaFtZPmvXD8zNJGewnt9q6tRq14hQQOFAOyewIEA1qlFf2NrZwvdTvgMHm8T/hA9oEc1W3buoJKhbKiTHlBaPTAj9fvUl7sEGZ9B/Mn1r7c1hEbYX+vWp/JRp+IpL1kp/rLjH2iF+xJrss3f3iAB2wCfsBNc9cm6Zj6+n071mrj3LA3OWNomFONwPPp9R2q27cU+DNK3Mjep9Rg1Jta+7tILb/Rm5X1kgSPqcVU6LWC5GfKSADnEmIb3+tX7dNZSRyRIPGP1z2OKpuaLUpED/SILecMD7Ewffaxgj6Gpuh6mF/1T7cdmxg8bScH6yKgXmABAAzg4wYxBHFQtZo1BNy45RTklQsCIE7QCOPYcVdTTKODRtND4rfhtl0c+QgP7+U4P6VfaHq9u9hGBbupww+38xXkFvxXaRCLSHfkbmiCM5EZB7j9Zr7c6yLjhxNtucEAz6iOP0o8aZVM9rpXnfRP7QWtkJqPOvG8fMP94fiH0z9a32k1iXVD22DKeCOKwlFxLHdSlKqBSlKAUpSgFKUoBSlKAUpSgFR9brVtLuY47epPoBX3WatbaFm4H5k+grG63Xtefe0wPlHb7f51aMbJSsdX6s91o4Azt5A/zb+sVDTSlhuJb2EiB9RXI3OwIk/kPrXVb6gtoEA7j69vt6Vdv6NVSJd1HiN20xHlqv2lAQTJJ7/51X6nxSY4g+np96p9T11m9qpTG9I1I1ahY5J5M1H1OvU4B/8ANUHTfiXiVtjPLMTge7HtVjdOnsfMfjv7/ID7L3+9c2XLDCrkymTVRguTqfWOxIRWb02gn+Aru0tm/u81mEMBgdokAg+sgj1/zqHqPE91sLCD0AqC/U7p5c158vKpfGJ509db4RbaToL2rh2km04IZTtLLOQ65hsxzB+tc9V1e5bUh7V64Bx2H2ILQB9Ko/7/AHP32/Ouy31W4PxH71H/AF23zEzWta9HTqPEmodWCLsH70Ekd/mOO3MVTXtVceNzlvSWn/wcmtLc6mLi7bqyDVfq+nqFm2oZe4iWz3B9q9HTeRw5HT4ZtHUxn7I+msRbmRuMACc5k4HriBNNZontngkESDGSOx9Yrpu3UAgKycSc8d47c/X7VyfVuUABMDgZMzAO7dkD2Ht9a9WzY7dNrSSFP0q+6H4ivaS5uQkqT5kPysP8/cZrL2ZmTgg5Hp7/AErZ9C/a2ggiRmHn1P5CIyP5GoZKPT+g9ftau3vtnI+ZT8yn0P8AnVnXjzam5pLwuWgEccrna691jgj/AM16f0HrtvV2Rctn2Ze6t3B/zrmnCuV0aJllSlKzJFKUoBSlKAUpSgFcXcAEnAFcqy3i/rwtxaU55b+Q/n+XrVoxcnSBH6x1dXaWPkHyr3x3P1rP9S6xAmfsO3tVVrNeWwsknEx/AVH0uga6zAnyoCWaRAj34n09a6NiQ3fRzv8AWCeBVfq9Y0wea0C6W1atC4SArYVjEmMyFOcckmO1SdL0ZbKG44tn4nDOASN0QF3YnvjIxJqGkRbMy3R7zJ8QjB9xj6jt/wB67NJ4Y+JgvtIycY296ut/95ubEI7b2JkckLMcjPbmfSo/U7xsW/hyC7E7iuBAJAic++fU1y6rOsGNy9+jHLkUI2RuodTW2vwbHlQcnux7knuapSaE0r5DJklklukePKbk7YpUDXdWW3jLMeFGSa7rPSdddXeLdu2sT53XdEkTtEmJEVri0mXKrii8MM58pEmvlR7/AEXqFsO3ww6IAWZQ0CQD6Z+YcVG0fVt0B1Kn9D9D3q2TRZsatrgmeCcOWiyrklyK4A19rkMDo1A8wyQv8D61xuOIkAMwgHmRBmRnM57V230lSK0vTPCNm5p11NnUi2YkhwSyMMEShDQCDmOM19R4zVvJDZN8r/D09Nkc1tfoyuptlIu7Sqv2InPsQBgjNWXQeuPZYQA6enMfQjg/963vTtML9gae9Z2+jebaQTPlLAEGcwQMHFY7xB4VSy9z4Nz5QDDeVh9+HXBEjiCD616+4669ln1fULfAZR+EnvgjMMe0+vrFQvDXXW0d0XVJa2xi4vqp7/UVVLqbw2BtwHIU8N35HzfeaircYMyticgRA9cegqatURZ+hNNqFuKrqZVgCCO4Peu2vPP7MPEE7tK54lrf/wAl/UEfevQ65GqdGiFKUqCRSlKAUpSgI+v1gtW3uNwoJ+vt9+K8e1+re9cYmWZiSQM/0K3/AI2vl/h6ZIlzuaTACrxuPYcn7Cshd1dvTq9uwxZ3AFy6QPIP3UXmT/WRjqxKo37ZRlfu/u5M5uxwDhM9zmT7D867NP057g3FYUwWefKo/ecTtHE5j0qh114gkcmT/PvXK9qCbgUsSrxhSdpPIG2TJ+taMrZrfD3g8X7LX94baWUKRO7bBJ3diTgRIj3Nc+p6N7+4G4oa2D8VRC7SUkAMwwokKec+lVej8aXNPpzY+GBbkqpaQZOY+gmeK09rxdp3U23C3WczKhdoMgAMSJBBIAMGZrF2W4KHoWoNm5dAK4QJ5UMN7zBWckyYnt6VR9X1G64fbFanxH1YpaPwkbZujaq/OSd04AyMAc95jFeePrNSxJGkvHP7jV4nkseTLJRgji1UZSaUUTah9S1RRMAljhQOSTgAe80H97IJ/uV+BJP7NsRz2r70+zdbU2Lmo0t5bKPuPkYSQCVUEdyY4zXm4dFkc1vjwc2PTz3LcuDW+F/C1vROHutZuahkJYt+0Cs20gbPRTKwJPJ9K1tpt6qCkAI5AXeo3NAgq2VGQxB4BFV/RrjS+LSXCWd2feXwQdoeZUqvr3rv1usVUW5aUoSSPxAMMGVJPLBQCx9BX1EY0qR66VLgx/XP7y1v4V+6yhHIUl4BQJhgByDAye5GM1L8ODTu9rS/3f4tq+NhcjzKVGfMDKwwLAxMTmrfrXQxqrIvbLZ3AlyJLggx+z4iT2AI3FuNxqjteG7lu22xwVlWwzW2LBgR2I3Lxniea0q40QyB1jobaS89ljuCwVb1U5B+vb7VCq56m+9WuEAHcVgMzgbTAAZjJxGapq+N1eNY8sor7PFzR2zaR8NUty8EdhO0yCCJn7EYq7qotaYXL9wFtgG3JiOTgk8T611+Kb/P+jXS/M3vhfx98O0PiQoA27QrFnIx9z39K6PEPUrTtbuEtcJAXyhAN0/KSAxJ5jgiayT6ZbRiSZEeb5QpWckDBEjiuWpTbtuLthjKCXkt3AEEE8eaRiK+qo9SzV9ZRryxp5Crl0ByGmSTjBWJP6SSaqTbXYbdzd8RQWQiDEZKyDkEGfy9ameEusXtt204ASCfQrPJBGSSSOfb0rs1vh8ud0jOVhjG4fhB4zn7CpBU6LWNba3eT5kYH7qePuI/OveOma9b9pLqfK6hh9+x9xxXgmwrKMNpnKn94Tx9R/WK9D/sm6qSl3Tsfkh0zna2GgegMH/FWeRXyTFnoVKUrAuKUpQCvlfa6tVe2IzH8IJ/ITQHn/iPVK168TJYgqgHooK8d5gn2knNZSypZ/hrcTznauCxJxgKO5OBPocip+qS7dYMI3lzAJAzzMngCPtXPqPimHOn02nt3gF2yiMQziJZQMlQfXJ+nPf8VRkUXWrNq3aCbbjXTIZmkIGUwVtRhx2LZGMc1A0Vq4zWgqs4mVhR25YgEkRnJxV7rtDr71z4l8QCkTAhEmCgCn9nOZ/WBkdZtau3dVLYEInzW0kbIlmIjzMZGe/APNUsHDr+qW7cNrzOVMGM8nK4weAMRxVMW2MkSoJDeYSpUEmWUZj+U+1ahepLpdA6zaF64WnbDXN0srK545AXGPmmqPoBBFtG2sXfc8kjYqkF1IwXZto8sxgetQ3wSbbV9KfUW1feqeVWjGd8bUycGcZAnHeoV2wGuFVXFiZ+Hc3YO7zE5iCcjMAV96n4htX9MU84f4gYMVXcNjYkoBJMnk9+TUXS6h3S48bdyH5cbjvkk+5n7z2rFMvRb6K407doDNcLg5K7WTaB9OMjHPHNaHqWjRgg2k7FhACF3sYBIKcD379vfIdIa8rA22LIsQZI2+qZHOSuO4963VnqVt4dxlIxIJXIALSB5ueO01D+0SU2l6O1q1dFyIcNvjI2mSR5QeCR5jM5iIrMX9e3lFxjtQSAFAJAUAEKJCmBkes1Z+MfEY2lbeFBAhSIKzyDGOwjOTmsbqOpeWJJYiWbsAfw+5/r3FolWc/EPWJCKjMp3M6+YggEDJiMllVgPUH1q10/W7+rZQrt2F8RFpVBlLikfK8Aj1Mcc1ndD0N9U/l8qr8ztwBzPu3t9Ku9XrbdlPg6cQPxNiXPEkiuTVaqGnj/AGc+XMoI6+t6pZFu38q/qSZJPvNVVCaV8nkm8knJ+zyZScnbOFx4BPpWX07FzcYHDHiYmO38as+uasmLSfM+OYgepPauOp6UNPbsuQG+IGIgkkFTGYgQZ7TweK93xOBq8j/R3aWFLcz5ZcqF3GcEgExB7EHMiBx9atLmpN3ypbl1DFguBwSGEHEDMYzPqap2u8kDA+aOPrjkf9qn2+olFVkGy4Gbaw+b5RmRnBnmZBivfZ2lkoW3ZDq5a55RPnA8wllOOxwIkd+9WfQtcxe2GM5EATGCZ9oiDwO/rWW1Rv3gGfc20YMZVdxg+sST+tX3hjqK2r4FzJBIyIgkDJBEzigstfFPS91wXEwRg/4SCD9RJFRfBXUvha+y3O4/DMelzygx/vR+tWWv6lbYMu7mRmZ+n+ZrJai2bTwDMGQVM/LnEGqyVol8H6KFfa6dHqRctpcX5XUMPowkcV3VzGgpSlAKqfFV8ppLpGDEfmQKtqz/AI6P/wBm3uyj9avBXJEPo8pW+xc95wSMGDEjccR2rUdIKpqLeyBxvMR5SGPeOCBjkADtIrNapTbSYj0M8z7D2rs6f4gCxc2DcsyQeB5ACwJwvMmefrFd01ZmjXeJeuWre5XQtsOXtE/EErIggiI3ZJM5GM4891/i+4fiJYBtWnmV3MZmASXJntEcZ4qy6o4fWFRcDJf2EXCfKWYCexBEiAD6CrzVXOm6RCi21uOJDBRN3dBO5i2NuR2j0rCqJPM7u9goiY4gfwFWuj6ZdtsL22VQgywYFpJgwfy7VZ2er23uhLVu2gaBN1lEDAIBkCI7Ezjmt3Y1lgh5upbVYWCDBgRlmEH6DsBVmEZUA222hOVBgiJDZBM8Rx24rv0+uAxbBEepn05wPc49fap2s6no2fZZfe7eWAfKAufKpHJwIHPtVT/dmW4yHBXmQR2wYInPv3rkn/F8HRD+RbdPvICxJ2uTODtzHO4flB+xzVP1LqcF1IaS0k7p5jyg8/nPPapj6XE8DEnPlnufaa+6zwTe3ElrTjsN4UscyF5EiPWqqTYkkjM2E+I8Ftq+rGIjP51J0PTDeu7QNqrlmM4X1P8AtdqiOY27cho3DuWBg/Yngfer3XXBp7QtJhmy59/SfbistRqFghu9nJmyKEbHWOsyPhW8IuPr71R0mlfKZMkskt0jxpScnbFV3VerC0IGWPArh1fq4tjauXPAqn06yCzILlwt8xZoAjAAwOe9ehotDLM90ujowYN/L6OfT9TBcMYe55WJ42yG2+2VB+wq5FllRFP7S0zeQz+gbG1gQRnPOIqvSxYMC7bu2Z4ZCHE8SbbAGPZWrtt6z4f+rZL4kYZWzGcoc+019VGKgtqR6aVHRctAMyNKOm4HOGO849IjHvUksxtK5EAMVnjJQHmPapvX+lXLDuHtwhVWQnBKnIhu8cHvM10aTTfEtWwIIdjMzKsokKOxEHdMcfSrWCP8d9uWMHABmfb7Yqw1W4i2xB+IwzxkKSF49oiKqddZ2OfP8Se8du33jMdqlWtIHK7fKWC4nMEQSPaQTHaY96kglnqHxWA7gADJ80Zkn1jH2qbpri7HXBIyD6eoH8/pUbqfSUssqo83ABuE5k9o7c+prqt3D8wEGNpH+0PxfejB7v4KvbtBpjzFtV+6+U/qDV3WZ/s4uT06x/j/APe1aauR9mqFKUqCRVD42WdG/wBV/jV9VZ4lsb9LeH+yT/ww38qvB1JEPo8P1jM3JkD34H9fxr7oOnI5G+5tkYnMsAfKD2WSJJ4z6VO1XR3InaxHfaMhTMn3iK+r0V0mVEFA59IgboPEZIz713yMiv6t05A4Fr4otsRsDR5pA3MGIC5IEH6TFRNX066kiOIkwRj0I7R35FW2o1KWrpJBdHSCCZbYfKCWnaG5zV94dtWdSSlwn4jEsoedzKBAGxvK2MRg9xNZN0WPPdV0W6oLfDJUHJQh14mNyyOCOaiAMAeY7jP6ivaOq+BtM224tx7eArHfchjKqJzCkGMEfb0ob/gm1cIAvgsd2WDGMxO3sZHp6RVFJMUYHQalRcQjeIIMgjdjI2+/2r1TS9WtaldwAZ4CMWARo9wTDAxHP1rzrV9Cspce22pVSokbrVzzH92I3TkGYq40Gg0oUEalFdYEnCMIyGtuAY9HEniRxVZKy0XRo9R08lVuWJcKR8W2DJA5YifmGCM9/UVzvXd6/DQqlsqzKtwT8MocBC36wfaBxV9otG9va5t74UMHtFSewmDAdSoiefvmpF3TpqEB0rWmgyyugaO3BhlOPXsKwSo1lKzzfp+itjUXDBHwjIBgiYzP+LI+magazUF3LHvWk650t9IpRypYifICBBZux9cn71la+d8lk3Zdq9Hi6qVzoVC6rrvhIT34A96m1X2+nvqdZbtIFbb5oZtoJ4AkZ5Pb0rl0uL8uVRMcMN80iitaG6xJIO48k4x3yYgD1rs0+kcztdBt5G9VP1APNSOq6dlvuvLSZEyBnsdxnn1rha6UxAJRtpJUMqhpYcgQfevtIxUFSPYSo6VL7Sd4KgxG4HPPy859QK+27+IZQVPtDD/dPbngyKsP9D3Y8lssP3ogkEEiUkzgE9+K4t0ov8myeQBcGe0qWMR7TNWsGn0/iNbqafTawB7YMW78DKiVC3ATgjIOZBj61w1tt9BdAnfpr0AOolSsD5d2JExiPTtWW0moADJcXcD8w4yPxKR8rjOcg4mtF0Pq6qo0V8m7pb3lRhh7TE+VlB4hslffvUEkHq3RotC8CGG6J9VI8rQBgdoqBpbwQOu2W8uTwoUgyPf7V3df01/S3TpHaRaaU9DuyGHsR2+tdOnkHUT8+04EbSJG7n24irFTuv63417dsA3YgcTECJqQ4/djaBtBA5A4Oc81A0DLKqwwCSx7xt454BM1Z6RRt4MH+c0YPZP7NCf9HWvrcj/+jfzmtVWe8AabZ07TjmVL/wDGxf8AnFaGuR9mq6FKUqCRXXftBlZTwwIP3EV2V8oDzDW3za1C2wpLbWVRwu9YySOR5Zg+tWGv0wv2LTAlRcEZ+oPwzAx383+yPWpPivSolzc6tBZW3KASDyD6gSSMVZ29IqW1gzbPmmPw8k+0/wAK63LhMzo8ebSb9S8DyAtBLAAKCYj1bB4qXp/DjXQLwu3LbAbiWh2Bxt2spDDEAE4+griNL8S+9xjbUee9LAsF3OIhQPMYHFWWj8Uaq0dlrTI4IkFVYuRgbmt9lPqVWQcQMVMmCz8P+KLy3G014kXgSBdCzvAypa2YJ/iMYJrp63rWuhi2whQzAqDHlAKjZJ5Y4+hqNr9deZANVo71nHlvqrSg4himdveD7cAY6tboP7xaZLTpvP8Aq7gIVLoAKm0JPlZVgbWJZYUyQxIonRJmeo6l2xcgDiT2IBzxJPuaaDQIxLMSUH/49gPvhz/R+lUjWG3my52vuC+ckBSDBDen/ath4et/s7u8KjWWCuxIAG4x5vYAHtkkDvU2Qjt0PV7tl9umbUG1x8NmzEZgKCAZE4ERWp6V47G8G+pRhKyrQT3BZM7fzHIMGoOji4QbOxwGA/aKZPeAgBEwJyRA9K6+udFLvvKyRl22cLmBAkzwJMDiJ7VaRJJ8e64XLpIII2p/CayG4VFvaQXr6W3uXURpiOdqk5EziATie/pW40f9itlj5r+pAgNu3J34WNvMd68DP46eTI5X7OGemlOTlZkdwq1/s98MDWXNY3xGRkCICODu3EhhyR5eK03/ANC9N/8As6r/AIk/6at+geGrHSbd1LV247XSGO8pIKgjGAO85rTR6KWHJus0w6d45W2ZDrfg97a3BcRtoWJQwGIBIJifKvmbMekGsJo+nXLZBYbVIkNuUA8/iny/fNeg9Z6gGtsNRdRVksFDHaZ5kgZJBOB71jLdq3fdl+JatoxiRbdioJnygwF/MmvcOkl6AWWJYzcwoXaxEN385ncIx2mu61ZKXdy2gEBggDzMv7hnysDABkZkjEiLrp/R10zIttheWFO4AAsrkqPVSQQWB5IniKtLd0LfBdRc+HkoU4JXZuZ+FOwgQT2+kwDBeJeifAu/EW2Et3CWROQFb5YkzmSueCI+tTd0xa38QNxG5e4zE8AYP5TW18U68XtPbtlQHEgAZwCMAkHgDB5wc1RdL0x2axGDABbbCexnbmOSVY57xUohlv1Kw2v0en1U/tbBNm8YmVgQ/vg/qayQuhLzEs2wkqSvJQypIH2GK9A/s9tbUvK5EHarLwJAMH7qRkelY7q3Sdp2iCfPEHBVWJB+sSIPpVkGR9No97jGwElSBP4VAb+vc1Ztp4KIgJL7VUYmW8oE+uaq9G8MDJiCZOOct9c4rV+BtJ/eNfpgRItzdPMDYBt/5gOaSdII9r0emFu2iDIRQo/wiP5V3V8Ffa5DUUpSgFKUoDM+O7Tiwt1JBR1JjmJ/gDEjuJrh4a6sNTacMQSCQQJgg+kgH1rSanTi4jI2QwIP0NYnw9oG02pvWzMHOeGIMAz6wR9o5reDuNfRV9mM6v4ZNuWusVQF2fjs3lCA4kyIJ4gnsZnDrbC0lvSfskUEuyztJ7/tDDXDzLNyTAAir7x3ZFxU3lhaDeYr9e/8veoXWtNasi2BKoQdogRzuiVHGRWnZUj6DxZqbQgbHMkxtIByIUFSDOe/r37XyJY6lbbYosXxOYUqWIghwDDSCQe8TBqlWxtQkzuyPbI4YHlcj2Bj6VWfGa2HW18ywxuDldpnn5SeOZ9piqONk2dPi3wDduuWtqBeA/aKWPmAURdVjgg5B4grxmsyS4tMoUs967v2qGO4W9wILdgPmIPseOPaunaw6jT2NQwi7bJV49xtePqIasrpunkarU2bbG2boLB4EKjiHwcZO0D3FF0Gjh4T6BfsmVKfEYeZfNBJUsrAn8IkoTHf2ra6VLWptC0wDBcXbbRIcD5XAke8cGKrdNqltqgTdJhV7tAGAT2IOD9Kn6Nbau7li7uRuk8YgCBHA9ZNVkmSjv0vg/S2rpvLbAbEdlXbhdqjAjP5mpmo61aTBb8hNZDxP4oNoFFJOTGf59xWD1HU7jmSx/OvG1PkFjltjycmXVKDpHrWu8WWwp2HzQYlTz2E8D6nFZrU9ZS8UXUi6jhp2hCVf2LAcZHpz35rDprnHcn619GouOwRD52wvGcgkEkSeOJjmr6TyKySUJKm/ZGPVb3TJnjPpFhb2cSNxiFAhgsEQZaN3dfWOZpNFp8wJ5O1Y9YMZJkyYz/OrLqGgKQdzMxEHcAZJI27Avl2xuMgkwfNkTXRY1Rt23Kjz27fxFyCp3MtvzbRypbdiAYAjufXOoutfqri2LRg27nmCnJLI3mhQvEwDj0aIJrW+HtAptWzbIjaLhE8swMz3kABQecV5xotRKi2St24QxDHfCwshdh8pMjHbjFa7pPWLelSyiswLLIBQ7SplgZ9uPWpSJOWv8N6nUuwPw7FvjfClwpnd8MKe4gAtBFfP/TI06XLaHepG5y0F4AhRuxMw36/WoHX/Frs91LTncjLtjzKysJLGMxM5yBGas/CvUt9lC7bneSSDJkcq3oecVZA6+j6cLbkchjPv6T64iKq+vaCXDYhQzRHJEHPrif0rVap0VWx7/lWR1fiJcKwgkx7Z/oVJBkbYj4qEARLKDkjM+U/SvUf7H+iFbdzVMP9ZFtMZ2KZY/Qtj/BWB1GhN7UpbtCXuwgjPJ5+gAJPsK956R01dPZt2UELbUKPeOSfcmSfc1lkl6JiuSZSlKxLilKUApSlAKpev6SB8ZRlRDR3X1gen8Jq6r4RUp07IfJgupalRZIZS2T6GR6/Tg1V+PSTp7TzhXUkAdmXn7Z/MelWnifw+9osbctbbzKsmFYZK+4PYVU9G8QLqLLWLyyVXYYOWU449Yxic11rlWihbaTSW9ZpVKzuAHfIONwI78frVFc0QBVbyMSx29wSwysn3wPrVr4d0q2wvwLsxhVMAOByGI4uRPYccCpXX2W9ZfJyMRG5SIJn0K8/QVX2SX/SGt/BXZHAkAAZ7mBxmqfVEDVMzKSFUBSAMev1qh8OeLfht+0jc8q8GcpChx7t3E8j3rRNrLd6TuPnUqGEhSD69wc1CVMkquqC6lr41iGPfdAieGUn8QJmDyZqP4d8Ruytau2WtahFl9ywH7G4p75iR2kVZ67SXdvw2RLtswDmCfqvc+9cOi9OvgBSd1scM5m6F/cZs7wAcA54oyDC9W1BZ59qhVL69o20+oa04juh7FDxn1HB96hzXw2WMozal2eHNNPk+1D12q+G1t5I2upkc4I4qWzRmunoPSrmv1a/CIS3YIZrhXcu4GVUD8TH0ro0WKWTKqNMEHKaLoaF7ygI87twKjcZAYAkttgW1IORliYHtMtWtNbYred9pRl+GUG4EjzZiDPlME++Tk37uukGxJvXnEktG4x5fwiAo/QdzVfqZJW78F1uwTncVggHgGe3AAHEmvsKPYM9f6b8IfEURaclVB5O0gyQPUgTMAmO1V13XrMOXIGQSC204DBQYxOIq+1epe7sNxWlV+VVBEkgzk4qv0nhE3bpZ2cg9pM98biRirbSDJGWuSisTPBzg8ARwfvWm6Raaw8ncMQez2/TJw6zifccc1pdN4esWxCquOTJP1yBFR+q6UKpCAyDgCYjvA95qaIInWOqEW/mnIk7cx6RkCex9jWZF4uQW9s+ntUu/YMwMc4xH0H1JmO32q88H+Ff73eCGfhpm4w/RQfXt+ZqH1Y7NV/Zj4a51lwZI22v938Tx7nA+h9a9FrhathQFAAAEADgAcACudczdmqFKUqAKUpQClKUApSlAdeosB1KtkH+pHvXnfiDwfbW9vkoxMgwCjxyDkQY5E/SvSK6dVpVuKVcSD/QI9D71eE3Ehqzyi50nUW2NyxeW5w0P80jsH/EO2c+vrV6LPxwt+2NpZQXRgRuBGGjsw9amdS6M9lpALW5ww5X2YdvrwfauekfaAO3rwB/sxXTafKKdGWbwyj6gXMhiYZMLJEEOpA5BAMYB9RxV5ovDL20hHHLEqyqQA+SVkeVp7AwZ7VejafQ1yP1I9u1VbJOrRJsELECJ5GfYHg/SpFvVLBgjme8k/So16SDJMe0VwsJKDYu0HmcN+RzzVaJIHXfCNnWibhYEcFTBU8e9YvV/wBlOsQ/sdVaZe3xAysB77QwP9Yr1DTsxHmXbPuPtRLTA5YR7TP0rDLgx5PmikscZdo8v0f9kd+4Z1eqUJ+5ZB3H/E4AX8jW20XR1sW1s6RVtIgngk7j+In8R7kmrptKhkMC05ySe/A9B7V2tcAqceKGNVFCMFHooX6S6IxDAOcu8ZgZwZ9Y9O9ZlOiPcuC78e47T5iDieykAQonMf8Amt/cb1qp6howxFxYS4AVDZJAPMCdu73IrdMkqdVYRmQ/DksSxjswwDj6113l2iAmONsH8z7VYWVCHucRJif0rq1F4/8An+JrQFNqJB7gTPv7V06nU4966L/VGcmFwPxNKgznA5r70vo17WPstgACNz/hX79z7UbrkHTpOmPqbwt2gC55J4Ve7E9hXrfROipprS20HGWPdm7sa6ugeHrWkt7LYycs5+Zj6k+ntwKta5pz3F0qFKUrMkUpSgFKUoBSlKAUpSgFKUoD4yyINZ/rHhncpNrB52n5ZHoe39cVoaVZSceiKPN9N1e4jfD1CG3cHrIDDsQeP1q4s6mcyfpNanV6FLq7XUMPfsfUHkH3FVGo8Nxm2/2b/qH8xW6yRfZWmRGuYkHI/X2rn0+4AkL2x7/Q1E1Onu2/mRo9Y3D8xx96h2tXDE/w/wAqtVog0I1FcTqaqhra4/6QHrUbSbLR9VXT/eqrn14qO+r+1TtIss7mpzmot/UTxVdd6gAOZrotXrl0xaRn+gJ/M8D71aqBMe8BkmqzWdR/CMk4xzPoPWr7ReDb7/61xbHoPM36YH61pOleG7Gnyiy377Zb8+32qjyJdE0Y/pHgi7fIe+TbTnbPnP8A0D9a3mh0CWUCW1CKOw/ifU+9SKVzym5dlkqFKUqpIpSlAKUpQClKUApSlAKUpQClKUApSlAKUpQCo1/p1t/mRW+oE/nUmlOgVF3wvYPAZf8AdY/zmo58IW+z3B9SD/Kr+lX3y+yKRnv/AEcne4//AC/5VzTwZYmSbjfVv8gKvqU/JL7FIrtP4e06ZFpZ9T5j+bTU9UAEAQPauVKq232SKUpUAUpSgFKUoBSlKAUpSgFKUoBSlKAUpSgFKUoBSlKAUpSgFKUoBSlKAUpSgFKUoBSlKAUpSgFKUoBSlKAUpSgFKUoD/9k="/>
          <p:cNvSpPr>
            <a:spLocks noChangeAspect="1" noChangeArrowheads="1"/>
          </p:cNvSpPr>
          <p:nvPr/>
        </p:nvSpPr>
        <p:spPr bwMode="auto">
          <a:xfrm>
            <a:off x="176213" y="-152136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pic>
        <p:nvPicPr>
          <p:cNvPr id="60423" name="Picture 16" descr="http://static.guim.co.uk/sys-images/Books/Pix/pictures/2009/3/5/1236251472322/Planet-Earth-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17032"/>
            <a:ext cx="9144000" cy="2797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05155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1879</TotalTime>
  <Words>501</Words>
  <Application>Microsoft Macintosh PowerPoint</Application>
  <PresentationFormat>On-screen Show (16:10)</PresentationFormat>
  <Paragraphs>94</Paragraphs>
  <Slides>15</Slides>
  <Notes>11</Notes>
  <HiddenSlides>0</HiddenSlides>
  <MMClips>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Austin</vt:lpstr>
      <vt:lpstr>1_Austin</vt:lpstr>
      <vt:lpstr>Describing Earthquakes</vt:lpstr>
      <vt:lpstr>Describing Earthquakes</vt:lpstr>
      <vt:lpstr>Describing Earthquakes</vt:lpstr>
      <vt:lpstr>Describing Earthquakes</vt:lpstr>
      <vt:lpstr>Types of Earthquake Waves</vt:lpstr>
      <vt:lpstr>P-waves</vt:lpstr>
      <vt:lpstr>S - waves</vt:lpstr>
      <vt:lpstr>L-Waves Surface waves</vt:lpstr>
      <vt:lpstr>Seismic Waves</vt:lpstr>
      <vt:lpstr>Inside the Earth</vt:lpstr>
      <vt:lpstr>Seismometers</vt:lpstr>
      <vt:lpstr>Describing Earthquakes</vt:lpstr>
      <vt:lpstr>Calculating Epicentre</vt:lpstr>
      <vt:lpstr>Earthquake Mini Lab</vt:lpstr>
      <vt:lpstr>Earthquake Mini-Lab</vt:lpstr>
    </vt:vector>
  </TitlesOfParts>
  <Company>UBC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Describing Earthquakes</dc:title>
  <dc:creator>Scott Lawson</dc:creator>
  <cp:lastModifiedBy>User</cp:lastModifiedBy>
  <cp:revision>22</cp:revision>
  <dcterms:created xsi:type="dcterms:W3CDTF">2012-03-25T03:52:53Z</dcterms:created>
  <dcterms:modified xsi:type="dcterms:W3CDTF">2014-01-31T16:26:13Z</dcterms:modified>
</cp:coreProperties>
</file>