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80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9" r:id="rId22"/>
  </p:sldIdLst>
  <p:sldSz cx="9144000" cy="6858000" type="screen4x3"/>
  <p:notesSz cx="6858000" cy="9180513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5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4A991-3C7F-498E-BA52-7A2C3EE8B1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544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 alt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5DB52-14A1-4082-91BC-12C52AE40C2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r>
              <a:rPr lang="en-US"/>
              <a:t>1</a:t>
            </a:r>
            <a:endParaRPr lang="en-CA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" Target="slide14.xml"/><Relationship Id="rId12" Type="http://schemas.openxmlformats.org/officeDocument/2006/relationships/slide" Target="slide15.xml"/><Relationship Id="rId13" Type="http://schemas.openxmlformats.org/officeDocument/2006/relationships/slide" Target="slide16.xml"/><Relationship Id="rId14" Type="http://schemas.openxmlformats.org/officeDocument/2006/relationships/slide" Target="slide17.xml"/><Relationship Id="rId15" Type="http://schemas.openxmlformats.org/officeDocument/2006/relationships/slide" Target="slide18.xml"/><Relationship Id="rId16" Type="http://schemas.openxmlformats.org/officeDocument/2006/relationships/slide" Target="slide19.xml"/><Relationship Id="rId17" Type="http://schemas.openxmlformats.org/officeDocument/2006/relationships/slide" Target="slide20.xml"/><Relationship Id="rId18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Relationship Id="rId3" Type="http://schemas.openxmlformats.org/officeDocument/2006/relationships/slide" Target="slide6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11.xml"/><Relationship Id="rId9" Type="http://schemas.openxmlformats.org/officeDocument/2006/relationships/slide" Target="slide12.xml"/><Relationship Id="rId10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57200" y="38100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you ready?</a:t>
            </a:r>
            <a:endParaRPr lang="en-CA" alt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481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474788" y="1185863"/>
            <a:ext cx="6264275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Magnesium Sulfide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251602" y="4230688"/>
            <a:ext cx="2823359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What is </a:t>
            </a:r>
            <a:r>
              <a:rPr lang="en-US" sz="2800" dirty="0" err="1">
                <a:latin typeface="Arial Black" pitchFamily="34" charset="0"/>
              </a:rPr>
              <a:t>MgS</a:t>
            </a:r>
            <a:r>
              <a:rPr lang="en-US" sz="2800" dirty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483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utoUpdateAnimBg="0"/>
      <p:bldP spid="348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584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487488" y="1173163"/>
            <a:ext cx="6242050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Ammonium Phosphide.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942297" y="4230688"/>
            <a:ext cx="3441976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What is </a:t>
            </a:r>
            <a:r>
              <a:rPr lang="en-US" sz="2800" smtClean="0">
                <a:latin typeface="Arial Black" pitchFamily="34" charset="0"/>
              </a:rPr>
              <a:t>(NH</a:t>
            </a:r>
            <a:r>
              <a:rPr lang="en-US" sz="2800" baseline="-25000" smtClean="0">
                <a:latin typeface="Arial Black" pitchFamily="34" charset="0"/>
              </a:rPr>
              <a:t>4</a:t>
            </a:r>
            <a:r>
              <a:rPr lang="en-US" sz="2800" smtClean="0">
                <a:latin typeface="Arial Black" pitchFamily="34" charset="0"/>
              </a:rPr>
              <a:t>)</a:t>
            </a:r>
            <a:r>
              <a:rPr lang="en-US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P?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585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utoUpdateAnimBg="0"/>
      <p:bldP spid="358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686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752600" y="1173163"/>
            <a:ext cx="5791200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Lead (IV) Phosphate.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762613" y="4230688"/>
            <a:ext cx="3801340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What is </a:t>
            </a:r>
            <a:r>
              <a:rPr lang="en-US" sz="2800" dirty="0" smtClean="0">
                <a:latin typeface="Arial Black" pitchFamily="34" charset="0"/>
              </a:rPr>
              <a:t>Pb</a:t>
            </a:r>
            <a:r>
              <a:rPr lang="en-US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(PO</a:t>
            </a:r>
            <a:r>
              <a:rPr lang="en-US" sz="2800" baseline="-25000" dirty="0" smtClean="0">
                <a:latin typeface="Arial Black" pitchFamily="34" charset="0"/>
              </a:rPr>
              <a:t>4</a:t>
            </a:r>
            <a:r>
              <a:rPr lang="en-US" sz="2800" dirty="0" smtClean="0">
                <a:latin typeface="Arial Black" pitchFamily="34" charset="0"/>
              </a:rPr>
              <a:t>)</a:t>
            </a:r>
            <a:r>
              <a:rPr lang="en-US" sz="2800" baseline="-25000" dirty="0" smtClean="0">
                <a:latin typeface="Arial Black" pitchFamily="34" charset="0"/>
              </a:rPr>
              <a:t>4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688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 autoUpdateAnimBg="0"/>
      <p:bldP spid="368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487488" y="1185863"/>
            <a:ext cx="6269037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H</a:t>
            </a:r>
            <a:r>
              <a:rPr lang="en-US" sz="4000" baseline="-25000" dirty="0" smtClean="0">
                <a:latin typeface="Arial Black" pitchFamily="34" charset="0"/>
              </a:rPr>
              <a:t>2</a:t>
            </a:r>
            <a:r>
              <a:rPr lang="en-US" sz="4000" dirty="0" smtClean="0">
                <a:latin typeface="Arial Black" pitchFamily="34" charset="0"/>
              </a:rPr>
              <a:t>O.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562054" y="4230688"/>
            <a:ext cx="6202464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</a:t>
            </a:r>
            <a:r>
              <a:rPr lang="en-US" sz="2800" dirty="0" err="1" smtClean="0">
                <a:latin typeface="Arial Black" pitchFamily="34" charset="0"/>
              </a:rPr>
              <a:t>Dihydrogen</a:t>
            </a:r>
            <a:r>
              <a:rPr lang="en-US" sz="2800" smtClean="0">
                <a:latin typeface="Arial Black" pitchFamily="34" charset="0"/>
              </a:rPr>
              <a:t> Monoxide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790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 autoUpdateAnimBg="0"/>
      <p:bldP spid="3790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462088" y="1185863"/>
            <a:ext cx="626745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SiH</a:t>
            </a:r>
            <a:r>
              <a:rPr lang="en-US" sz="4000" baseline="-25000" dirty="0" smtClean="0">
                <a:latin typeface="Arial Black" pitchFamily="34" charset="0"/>
              </a:rPr>
              <a:t>4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696444" y="4230688"/>
            <a:ext cx="5933686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Silicon </a:t>
            </a:r>
            <a:r>
              <a:rPr lang="en-US" sz="2800" dirty="0" err="1" smtClean="0">
                <a:latin typeface="Arial Black" pitchFamily="34" charset="0"/>
              </a:rPr>
              <a:t>Tetrahydride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8930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utoUpdateAnimBg="0"/>
      <p:bldP spid="389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993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474788" y="1160463"/>
            <a:ext cx="6269037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SeF</a:t>
            </a:r>
            <a:r>
              <a:rPr lang="en-US" sz="4000" baseline="-25000" dirty="0">
                <a:latin typeface="Arial Black" pitchFamily="34" charset="0"/>
              </a:rPr>
              <a:t>6</a:t>
            </a:r>
            <a:r>
              <a:rPr lang="en-US" sz="4000" dirty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570295" y="4230688"/>
            <a:ext cx="6185983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Selenium </a:t>
            </a:r>
            <a:r>
              <a:rPr lang="en-US" sz="2800" dirty="0" err="1" smtClean="0">
                <a:latin typeface="Arial Black" pitchFamily="34" charset="0"/>
              </a:rPr>
              <a:t>Hexafloride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995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autoUpdateAnimBg="0"/>
      <p:bldP spid="399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4096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462088" y="1198563"/>
            <a:ext cx="628015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C</a:t>
            </a:r>
            <a:r>
              <a:rPr lang="en-US" sz="4000" baseline="-25000" dirty="0" smtClean="0">
                <a:latin typeface="Arial Black" pitchFamily="34" charset="0"/>
              </a:rPr>
              <a:t>4</a:t>
            </a:r>
            <a:r>
              <a:rPr lang="en-US" sz="4000" dirty="0" smtClean="0">
                <a:latin typeface="Arial Black" pitchFamily="34" charset="0"/>
              </a:rPr>
              <a:t>H</a:t>
            </a:r>
            <a:r>
              <a:rPr lang="en-US" sz="4000" baseline="-25000" dirty="0" smtClean="0">
                <a:latin typeface="Arial Black" pitchFamily="34" charset="0"/>
              </a:rPr>
              <a:t>10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187378" y="4230688"/>
            <a:ext cx="695181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</a:t>
            </a:r>
            <a:r>
              <a:rPr lang="en-US" sz="2800" dirty="0" err="1" smtClean="0">
                <a:latin typeface="Arial Black" pitchFamily="34" charset="0"/>
              </a:rPr>
              <a:t>Tetracarbon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Decahydride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097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utoUpdateAnimBg="0"/>
      <p:bldP spid="409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4198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501775" y="1160463"/>
            <a:ext cx="6215063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Antimony </a:t>
            </a:r>
            <a:r>
              <a:rPr lang="en-US" sz="4000" dirty="0" err="1" smtClean="0">
                <a:latin typeface="Arial Black" pitchFamily="34" charset="0"/>
              </a:rPr>
              <a:t>Tribromide</a:t>
            </a:r>
            <a:r>
              <a:rPr lang="en-US" sz="4000" dirty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121889" y="4230688"/>
            <a:ext cx="3082786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SbBr</a:t>
            </a:r>
            <a:r>
              <a:rPr lang="en-US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200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utoUpdateAnimBg="0"/>
      <p:bldP spid="419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4301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487488" y="1173163"/>
            <a:ext cx="6256337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err="1" smtClean="0">
                <a:latin typeface="Arial Black" pitchFamily="34" charset="0"/>
              </a:rPr>
              <a:t>Dinitrogen</a:t>
            </a:r>
            <a:r>
              <a:rPr lang="en-US" sz="4000" dirty="0" smtClean="0">
                <a:latin typeface="Arial Black" pitchFamily="34" charset="0"/>
              </a:rPr>
              <a:t> Trioxide</a:t>
            </a:r>
            <a:r>
              <a:rPr lang="en-US" sz="4000" dirty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211686" y="4230688"/>
            <a:ext cx="2903191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N</a:t>
            </a:r>
            <a:r>
              <a:rPr lang="en-US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O</a:t>
            </a:r>
            <a:r>
              <a:rPr lang="en-US" sz="2800" baseline="-25000" dirty="0" smtClean="0">
                <a:latin typeface="Arial Black" pitchFamily="34" charset="0"/>
              </a:rPr>
              <a:t>3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302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2" grpId="0" autoUpdateAnimBg="0"/>
      <p:bldP spid="430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4403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500188" y="1160463"/>
            <a:ext cx="6216650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err="1" smtClean="0">
                <a:latin typeface="Arial Black" pitchFamily="34" charset="0"/>
              </a:rPr>
              <a:t>Diphosphorus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Pentoxide</a:t>
            </a:r>
            <a:r>
              <a:rPr lang="en-US" sz="4000" dirty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231585" y="4230688"/>
            <a:ext cx="286339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P</a:t>
            </a:r>
            <a:r>
              <a:rPr lang="en-US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O</a:t>
            </a:r>
            <a:r>
              <a:rPr lang="en-US" sz="2800" baseline="-25000" dirty="0" smtClean="0">
                <a:latin typeface="Arial Black" pitchFamily="34" charset="0"/>
              </a:rPr>
              <a:t>5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4051" name="Picture 19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  <p:bldP spid="440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to</a:t>
            </a:r>
            <a:endParaRPr lang="en-CA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914400"/>
          </a:xfrm>
        </p:spPr>
        <p:txBody>
          <a:bodyPr/>
          <a:lstStyle/>
          <a:p>
            <a:r>
              <a:rPr lang="en-US" u="sng" dirty="0" smtClean="0"/>
              <a:t>Inorganic Nomenclature</a:t>
            </a:r>
            <a:r>
              <a:rPr lang="en-US" dirty="0" smtClean="0"/>
              <a:t>: Naming and Formula’s</a:t>
            </a:r>
            <a:endParaRPr lang="en-CA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47800" y="43434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47800" y="4267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524000" y="4114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Vagabond" pitchFamily="2" charset="0"/>
              </a:rPr>
              <a:t>JEOPARDY</a:t>
            </a:r>
            <a:r>
              <a:rPr lang="en-US" sz="8000"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!</a:t>
            </a:r>
            <a:endParaRPr lang="en-CA" altLang="en-US" sz="8000"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75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25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75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5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25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75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25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75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utoUpdateAnimBg="0"/>
      <p:bldP spid="26646" grpId="0" autoUpdateAnimBg="0"/>
      <p:bldP spid="26647" grpId="0" autoUpdateAnimBg="0"/>
      <p:bldP spid="2664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45059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474788" y="1173163"/>
            <a:ext cx="6240462" cy="16773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err="1">
                <a:latin typeface="Arial Black" pitchFamily="34" charset="0"/>
              </a:rPr>
              <a:t>Dichlorine</a:t>
            </a:r>
            <a:r>
              <a:rPr lang="en-US" sz="4000" dirty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Heptaoxide</a:t>
            </a:r>
            <a:r>
              <a:rPr lang="en-US" sz="4000" dirty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633467" y="4230688"/>
            <a:ext cx="2059628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Cl</a:t>
            </a:r>
            <a:r>
              <a:rPr lang="en-US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O</a:t>
            </a:r>
            <a:r>
              <a:rPr lang="en-US" sz="2800" baseline="-25000" dirty="0" smtClean="0">
                <a:latin typeface="Arial Black" pitchFamily="34" charset="0"/>
              </a:rPr>
              <a:t>7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45074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0" grpId="0" autoUpdateAnimBg="0"/>
      <p:bldP spid="4507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 for Playing!</a:t>
            </a:r>
            <a:endParaRPr lang="en-CA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reminders about the game:</a:t>
            </a:r>
            <a:endParaRPr lang="en-CA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41475"/>
            <a:ext cx="8280920" cy="4454525"/>
          </a:xfrm>
        </p:spPr>
        <p:txBody>
          <a:bodyPr/>
          <a:lstStyle/>
          <a:p>
            <a:r>
              <a:rPr lang="en-US" sz="3000" dirty="0"/>
              <a:t>When called upon, pick a category and a dollar value.</a:t>
            </a:r>
          </a:p>
          <a:p>
            <a:r>
              <a:rPr lang="en-US" sz="3000" dirty="0"/>
              <a:t>Once the answer is read, </a:t>
            </a:r>
            <a:r>
              <a:rPr lang="en-US" sz="3000" dirty="0" smtClean="0"/>
              <a:t>write your answer down on your whiteboard as quickly as possible.</a:t>
            </a:r>
            <a:endParaRPr lang="en-US" sz="3000" dirty="0"/>
          </a:p>
          <a:p>
            <a:r>
              <a:rPr lang="en-US" sz="3000" dirty="0" smtClean="0"/>
              <a:t>Flip the card over as fast as possible onto your designated pile! First right answer receives the dollar value! </a:t>
            </a:r>
            <a:r>
              <a:rPr lang="en-US" sz="3000" i="1" dirty="0" smtClean="0">
                <a:solidFill>
                  <a:srgbClr val="FF0000"/>
                </a:solidFill>
              </a:rPr>
              <a:t>Make sure to keep score!</a:t>
            </a:r>
            <a:endParaRPr lang="en-CA" altLang="en-US" sz="30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CA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5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01613" y="76200"/>
            <a:ext cx="1663700" cy="762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2200" dirty="0" smtClean="0">
                <a:latin typeface="Arial Narrow" pitchFamily="34" charset="0"/>
              </a:rPr>
              <a:t>Naming Ionic</a:t>
            </a:r>
          </a:p>
          <a:p>
            <a:pPr algn="ctr">
              <a:lnSpc>
                <a:spcPct val="85000"/>
              </a:lnSpc>
            </a:pPr>
            <a:r>
              <a:rPr lang="en-CA" altLang="en-US" sz="2200" dirty="0" smtClean="0">
                <a:latin typeface="Arial Narrow" pitchFamily="34" charset="0"/>
              </a:rPr>
              <a:t>Compounds</a:t>
            </a:r>
            <a:endParaRPr lang="en-CA" altLang="en-US" sz="2200" dirty="0">
              <a:latin typeface="Arial Narrow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973263" y="76200"/>
            <a:ext cx="1663700" cy="762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2200" dirty="0" smtClean="0">
                <a:latin typeface="Arial Narrow" pitchFamily="34" charset="0"/>
              </a:rPr>
              <a:t>Formula’s Ionic</a:t>
            </a:r>
          </a:p>
          <a:p>
            <a:pPr algn="ctr">
              <a:lnSpc>
                <a:spcPct val="85000"/>
              </a:lnSpc>
            </a:pPr>
            <a:r>
              <a:rPr lang="en-CA" altLang="en-US" sz="2200" dirty="0" smtClean="0">
                <a:latin typeface="Arial Narrow" pitchFamily="34" charset="0"/>
              </a:rPr>
              <a:t>Compounds</a:t>
            </a:r>
            <a:endParaRPr lang="en-CA" altLang="en-US" sz="2200" dirty="0">
              <a:latin typeface="Arial Narrow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744913" y="76200"/>
            <a:ext cx="1663700" cy="762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2000" dirty="0">
                <a:latin typeface="Arial Narrow" pitchFamily="34" charset="0"/>
              </a:rPr>
              <a:t>Naming </a:t>
            </a:r>
            <a:r>
              <a:rPr lang="en-CA" altLang="en-US" sz="2000" dirty="0" smtClean="0">
                <a:latin typeface="Arial Narrow" pitchFamily="34" charset="0"/>
              </a:rPr>
              <a:t>Covalent</a:t>
            </a:r>
            <a:endParaRPr lang="en-CA" altLang="en-US" sz="2000" dirty="0">
              <a:latin typeface="Arial Narrow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CA" altLang="en-US" sz="2000" dirty="0">
                <a:latin typeface="Arial Narrow" pitchFamily="34" charset="0"/>
              </a:rPr>
              <a:t>Compounds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516563" y="76200"/>
            <a:ext cx="1663700" cy="762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1800" dirty="0">
                <a:latin typeface="Arial Narrow" pitchFamily="34" charset="0"/>
              </a:rPr>
              <a:t>Formula’s </a:t>
            </a:r>
            <a:r>
              <a:rPr lang="en-CA" altLang="en-US" sz="1800" dirty="0" smtClean="0">
                <a:latin typeface="Arial Narrow" pitchFamily="34" charset="0"/>
              </a:rPr>
              <a:t>Covalent</a:t>
            </a:r>
            <a:endParaRPr lang="en-CA" altLang="en-US" sz="1800" dirty="0">
              <a:latin typeface="Arial Narrow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CA" altLang="en-US" sz="1800" dirty="0">
                <a:latin typeface="Arial Narrow" pitchFamily="34" charset="0"/>
              </a:rPr>
              <a:t>Compounds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288213" y="76200"/>
            <a:ext cx="1663700" cy="762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CA" altLang="en-US" sz="2000" dirty="0" smtClean="0">
                <a:latin typeface="Arial Narrow" pitchFamily="34" charset="0"/>
              </a:rPr>
              <a:t>Random Lawson</a:t>
            </a:r>
          </a:p>
          <a:p>
            <a:pPr algn="ctr">
              <a:lnSpc>
                <a:spcPct val="85000"/>
              </a:lnSpc>
            </a:pPr>
            <a:r>
              <a:rPr lang="en-CA" altLang="en-US" sz="2000" dirty="0" smtClean="0">
                <a:latin typeface="Arial Narrow" pitchFamily="34" charset="0"/>
              </a:rPr>
              <a:t>Facts</a:t>
            </a:r>
            <a:endParaRPr lang="en-CA" altLang="en-US" sz="2000" dirty="0">
              <a:latin typeface="Arial Narrow" pitchFamily="34" charset="0"/>
            </a:endParaRP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215900" y="985838"/>
            <a:ext cx="1689100" cy="1293812"/>
            <a:chOff x="1665" y="1084"/>
            <a:chExt cx="2415" cy="1892"/>
          </a:xfrm>
        </p:grpSpPr>
        <p:sp>
          <p:nvSpPr>
            <p:cNvPr id="27681" name="Freeform 3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61963" y="1281113"/>
            <a:ext cx="121108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Arial Black" pitchFamily="34" charset="0"/>
                <a:hlinkClick r:id="rId2" action="ppaction://hlinksldjump"/>
              </a:rPr>
              <a:t>100</a:t>
            </a:r>
            <a:endParaRPr lang="en-CA" altLang="en-US" sz="4000" dirty="0">
              <a:latin typeface="Arial Black" pitchFamily="34" charset="0"/>
            </a:endParaRPr>
          </a:p>
        </p:txBody>
      </p: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215900" y="2416175"/>
            <a:ext cx="1689100" cy="1293813"/>
            <a:chOff x="1665" y="1084"/>
            <a:chExt cx="2415" cy="1892"/>
          </a:xfrm>
        </p:grpSpPr>
        <p:sp>
          <p:nvSpPr>
            <p:cNvPr id="27696" name="Freeform 48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Freeform 49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Freeform 50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Freeform 51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Freeform 52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53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Freeform 54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Freeform 55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Freeform 56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Freeform 57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Freeform 58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461963" y="2711450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3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09" name="Group 61"/>
          <p:cNvGrpSpPr>
            <a:grpSpLocks/>
          </p:cNvGrpSpPr>
          <p:nvPr/>
        </p:nvGrpSpPr>
        <p:grpSpPr bwMode="auto">
          <a:xfrm>
            <a:off x="215900" y="3846513"/>
            <a:ext cx="1689100" cy="1293812"/>
            <a:chOff x="1665" y="1084"/>
            <a:chExt cx="2415" cy="1892"/>
          </a:xfrm>
        </p:grpSpPr>
        <p:sp>
          <p:nvSpPr>
            <p:cNvPr id="27710" name="Freeform 62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Freeform 63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Freeform 64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Freeform 65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Freeform 66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Freeform 67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Freeform 68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Freeform 69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Freeform 70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Freeform 71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Freeform 72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461963" y="4141788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4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6" name="Group 318"/>
          <p:cNvGrpSpPr>
            <a:grpSpLocks/>
          </p:cNvGrpSpPr>
          <p:nvPr/>
        </p:nvGrpSpPr>
        <p:grpSpPr bwMode="auto">
          <a:xfrm>
            <a:off x="215900" y="5276850"/>
            <a:ext cx="1689100" cy="1293813"/>
            <a:chOff x="136" y="3324"/>
            <a:chExt cx="1064" cy="815"/>
          </a:xfrm>
        </p:grpSpPr>
        <p:sp>
          <p:nvSpPr>
            <p:cNvPr id="27724" name="Freeform 76"/>
            <p:cNvSpPr>
              <a:spLocks/>
            </p:cNvSpPr>
            <p:nvPr/>
          </p:nvSpPr>
          <p:spPr bwMode="auto">
            <a:xfrm>
              <a:off x="169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7"/>
            <p:cNvSpPr>
              <a:spLocks/>
            </p:cNvSpPr>
            <p:nvPr/>
          </p:nvSpPr>
          <p:spPr bwMode="auto">
            <a:xfrm>
              <a:off x="863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Freeform 78"/>
            <p:cNvSpPr>
              <a:spLocks/>
            </p:cNvSpPr>
            <p:nvPr/>
          </p:nvSpPr>
          <p:spPr bwMode="auto">
            <a:xfrm>
              <a:off x="1022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Freeform 79"/>
            <p:cNvSpPr>
              <a:spLocks/>
            </p:cNvSpPr>
            <p:nvPr/>
          </p:nvSpPr>
          <p:spPr bwMode="auto">
            <a:xfrm>
              <a:off x="257" y="3425"/>
              <a:ext cx="802" cy="601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Freeform 80"/>
            <p:cNvSpPr>
              <a:spLocks/>
            </p:cNvSpPr>
            <p:nvPr/>
          </p:nvSpPr>
          <p:spPr bwMode="auto">
            <a:xfrm>
              <a:off x="232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Freeform 81"/>
            <p:cNvSpPr>
              <a:spLocks/>
            </p:cNvSpPr>
            <p:nvPr/>
          </p:nvSpPr>
          <p:spPr bwMode="auto">
            <a:xfrm>
              <a:off x="1031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Freeform 82"/>
            <p:cNvSpPr>
              <a:spLocks/>
            </p:cNvSpPr>
            <p:nvPr/>
          </p:nvSpPr>
          <p:spPr bwMode="auto">
            <a:xfrm>
              <a:off x="232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Freeform 83"/>
            <p:cNvSpPr>
              <a:spLocks/>
            </p:cNvSpPr>
            <p:nvPr/>
          </p:nvSpPr>
          <p:spPr bwMode="auto">
            <a:xfrm>
              <a:off x="232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Freeform 84"/>
            <p:cNvSpPr>
              <a:spLocks/>
            </p:cNvSpPr>
            <p:nvPr/>
          </p:nvSpPr>
          <p:spPr bwMode="auto">
            <a:xfrm>
              <a:off x="136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Freeform 85"/>
            <p:cNvSpPr>
              <a:spLocks/>
            </p:cNvSpPr>
            <p:nvPr/>
          </p:nvSpPr>
          <p:spPr bwMode="auto">
            <a:xfrm>
              <a:off x="136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6"/>
            <p:cNvSpPr>
              <a:spLocks/>
            </p:cNvSpPr>
            <p:nvPr/>
          </p:nvSpPr>
          <p:spPr bwMode="auto">
            <a:xfrm>
              <a:off x="165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461963" y="5572125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5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39" name="Group 91"/>
          <p:cNvGrpSpPr>
            <a:grpSpLocks/>
          </p:cNvGrpSpPr>
          <p:nvPr/>
        </p:nvGrpSpPr>
        <p:grpSpPr bwMode="auto">
          <a:xfrm>
            <a:off x="1981200" y="985838"/>
            <a:ext cx="1689100" cy="1293812"/>
            <a:chOff x="1665" y="1084"/>
            <a:chExt cx="2415" cy="1892"/>
          </a:xfrm>
        </p:grpSpPr>
        <p:sp>
          <p:nvSpPr>
            <p:cNvPr id="27740" name="Freeform 92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Freeform 93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Freeform 95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Freeform 96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Freeform 97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Freeform 98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7" name="Freeform 99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8" name="Freeform 100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9" name="Freeform 101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0" name="Freeform 102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2227263" y="1281113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latin typeface="Arial Black" pitchFamily="34" charset="0"/>
                <a:hlinkClick r:id="rId6" action="ppaction://hlinksldjump"/>
              </a:rPr>
              <a:t>100</a:t>
            </a:r>
            <a:endParaRPr lang="en-CA" altLang="en-US" sz="4000" dirty="0">
              <a:latin typeface="Arial Black" pitchFamily="34" charset="0"/>
            </a:endParaRPr>
          </a:p>
        </p:txBody>
      </p:sp>
      <p:grpSp>
        <p:nvGrpSpPr>
          <p:cNvPr id="27753" name="Group 105"/>
          <p:cNvGrpSpPr>
            <a:grpSpLocks/>
          </p:cNvGrpSpPr>
          <p:nvPr/>
        </p:nvGrpSpPr>
        <p:grpSpPr bwMode="auto">
          <a:xfrm>
            <a:off x="1981200" y="2416175"/>
            <a:ext cx="1689100" cy="1293813"/>
            <a:chOff x="1665" y="1084"/>
            <a:chExt cx="2415" cy="1892"/>
          </a:xfrm>
        </p:grpSpPr>
        <p:sp>
          <p:nvSpPr>
            <p:cNvPr id="27754" name="Freeform 106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5" name="Freeform 107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6" name="Freeform 108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Freeform 109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8" name="Freeform 110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Freeform 111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Freeform 112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Freeform 113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2" name="Freeform 114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3" name="Freeform 115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4" name="Freeform 116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65" name="Text Box 117"/>
          <p:cNvSpPr txBox="1">
            <a:spLocks noChangeArrowheads="1"/>
          </p:cNvSpPr>
          <p:nvPr/>
        </p:nvSpPr>
        <p:spPr bwMode="auto">
          <a:xfrm>
            <a:off x="2227263" y="2711450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7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67" name="Group 119"/>
          <p:cNvGrpSpPr>
            <a:grpSpLocks/>
          </p:cNvGrpSpPr>
          <p:nvPr/>
        </p:nvGrpSpPr>
        <p:grpSpPr bwMode="auto">
          <a:xfrm>
            <a:off x="1981200" y="3846513"/>
            <a:ext cx="1689100" cy="1293812"/>
            <a:chOff x="1665" y="1084"/>
            <a:chExt cx="2415" cy="1892"/>
          </a:xfrm>
        </p:grpSpPr>
        <p:sp>
          <p:nvSpPr>
            <p:cNvPr id="27768" name="Freeform 120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Freeform 121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0" name="Freeform 122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Freeform 123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2" name="Freeform 124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3" name="Freeform 125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4" name="Freeform 126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5" name="Freeform 127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6" name="Freeform 128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7" name="Freeform 129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Freeform 130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79" name="Text Box 131"/>
          <p:cNvSpPr txBox="1">
            <a:spLocks noChangeArrowheads="1"/>
          </p:cNvSpPr>
          <p:nvPr/>
        </p:nvSpPr>
        <p:spPr bwMode="auto">
          <a:xfrm>
            <a:off x="2227263" y="4141788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8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7" name="Group 319"/>
          <p:cNvGrpSpPr>
            <a:grpSpLocks/>
          </p:cNvGrpSpPr>
          <p:nvPr/>
        </p:nvGrpSpPr>
        <p:grpSpPr bwMode="auto">
          <a:xfrm>
            <a:off x="1981200" y="5276850"/>
            <a:ext cx="1689100" cy="1293813"/>
            <a:chOff x="1248" y="3324"/>
            <a:chExt cx="1064" cy="815"/>
          </a:xfrm>
        </p:grpSpPr>
        <p:sp>
          <p:nvSpPr>
            <p:cNvPr id="27782" name="Freeform 134"/>
            <p:cNvSpPr>
              <a:spLocks/>
            </p:cNvSpPr>
            <p:nvPr/>
          </p:nvSpPr>
          <p:spPr bwMode="auto">
            <a:xfrm>
              <a:off x="1281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3" name="Freeform 135"/>
            <p:cNvSpPr>
              <a:spLocks/>
            </p:cNvSpPr>
            <p:nvPr/>
          </p:nvSpPr>
          <p:spPr bwMode="auto">
            <a:xfrm>
              <a:off x="1975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4" name="Freeform 136"/>
            <p:cNvSpPr>
              <a:spLocks/>
            </p:cNvSpPr>
            <p:nvPr/>
          </p:nvSpPr>
          <p:spPr bwMode="auto">
            <a:xfrm>
              <a:off x="2134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5" name="Freeform 137"/>
            <p:cNvSpPr>
              <a:spLocks/>
            </p:cNvSpPr>
            <p:nvPr/>
          </p:nvSpPr>
          <p:spPr bwMode="auto">
            <a:xfrm>
              <a:off x="1369" y="3425"/>
              <a:ext cx="802" cy="595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6" name="Freeform 138"/>
            <p:cNvSpPr>
              <a:spLocks/>
            </p:cNvSpPr>
            <p:nvPr/>
          </p:nvSpPr>
          <p:spPr bwMode="auto">
            <a:xfrm>
              <a:off x="1344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Freeform 139"/>
            <p:cNvSpPr>
              <a:spLocks/>
            </p:cNvSpPr>
            <p:nvPr/>
          </p:nvSpPr>
          <p:spPr bwMode="auto">
            <a:xfrm>
              <a:off x="2143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8" name="Freeform 140"/>
            <p:cNvSpPr>
              <a:spLocks/>
            </p:cNvSpPr>
            <p:nvPr/>
          </p:nvSpPr>
          <p:spPr bwMode="auto">
            <a:xfrm>
              <a:off x="1344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41"/>
            <p:cNvSpPr>
              <a:spLocks/>
            </p:cNvSpPr>
            <p:nvPr/>
          </p:nvSpPr>
          <p:spPr bwMode="auto">
            <a:xfrm>
              <a:off x="1344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2"/>
            <p:cNvSpPr>
              <a:spLocks/>
            </p:cNvSpPr>
            <p:nvPr/>
          </p:nvSpPr>
          <p:spPr bwMode="auto">
            <a:xfrm>
              <a:off x="1248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1" name="Freeform 143"/>
            <p:cNvSpPr>
              <a:spLocks/>
            </p:cNvSpPr>
            <p:nvPr/>
          </p:nvSpPr>
          <p:spPr bwMode="auto">
            <a:xfrm>
              <a:off x="1248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2" name="Freeform 144"/>
            <p:cNvSpPr>
              <a:spLocks/>
            </p:cNvSpPr>
            <p:nvPr/>
          </p:nvSpPr>
          <p:spPr bwMode="auto">
            <a:xfrm>
              <a:off x="1277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93" name="Text Box 145"/>
          <p:cNvSpPr txBox="1">
            <a:spLocks noChangeArrowheads="1"/>
          </p:cNvSpPr>
          <p:nvPr/>
        </p:nvSpPr>
        <p:spPr bwMode="auto">
          <a:xfrm>
            <a:off x="2227263" y="5572125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9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796" name="Group 148"/>
          <p:cNvGrpSpPr>
            <a:grpSpLocks/>
          </p:cNvGrpSpPr>
          <p:nvPr/>
        </p:nvGrpSpPr>
        <p:grpSpPr bwMode="auto">
          <a:xfrm>
            <a:off x="3746500" y="985838"/>
            <a:ext cx="1689100" cy="1293812"/>
            <a:chOff x="1665" y="1084"/>
            <a:chExt cx="2415" cy="1892"/>
          </a:xfrm>
        </p:grpSpPr>
        <p:sp>
          <p:nvSpPr>
            <p:cNvPr id="27797" name="Freeform 149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8" name="Freeform 150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9" name="Freeform 151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0" name="Freeform 152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1" name="Freeform 153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2" name="Freeform 154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3" name="Freeform 155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4" name="Freeform 156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5" name="Freeform 157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6" name="Freeform 158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7" name="Freeform 159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08" name="Text Box 160"/>
          <p:cNvSpPr txBox="1">
            <a:spLocks noChangeArrowheads="1"/>
          </p:cNvSpPr>
          <p:nvPr/>
        </p:nvSpPr>
        <p:spPr bwMode="auto">
          <a:xfrm>
            <a:off x="3992563" y="1281113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0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10" name="Group 162"/>
          <p:cNvGrpSpPr>
            <a:grpSpLocks/>
          </p:cNvGrpSpPr>
          <p:nvPr/>
        </p:nvGrpSpPr>
        <p:grpSpPr bwMode="auto">
          <a:xfrm>
            <a:off x="3746500" y="2416175"/>
            <a:ext cx="1689100" cy="1293813"/>
            <a:chOff x="1665" y="1084"/>
            <a:chExt cx="2415" cy="1892"/>
          </a:xfrm>
        </p:grpSpPr>
        <p:sp>
          <p:nvSpPr>
            <p:cNvPr id="27811" name="Freeform 16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2" name="Freeform 16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Freeform 16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4" name="Freeform 16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5" name="Freeform 16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6" name="Freeform 16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7" name="Freeform 16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8" name="Freeform 17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9" name="Freeform 17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0" name="Freeform 17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1" name="Freeform 17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22" name="Text Box 174"/>
          <p:cNvSpPr txBox="1">
            <a:spLocks noChangeArrowheads="1"/>
          </p:cNvSpPr>
          <p:nvPr/>
        </p:nvSpPr>
        <p:spPr bwMode="auto">
          <a:xfrm>
            <a:off x="3992563" y="2711450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1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24" name="Group 176"/>
          <p:cNvGrpSpPr>
            <a:grpSpLocks/>
          </p:cNvGrpSpPr>
          <p:nvPr/>
        </p:nvGrpSpPr>
        <p:grpSpPr bwMode="auto">
          <a:xfrm>
            <a:off x="3746500" y="3846513"/>
            <a:ext cx="1689100" cy="1293812"/>
            <a:chOff x="1665" y="1084"/>
            <a:chExt cx="2415" cy="1892"/>
          </a:xfrm>
        </p:grpSpPr>
        <p:sp>
          <p:nvSpPr>
            <p:cNvPr id="27825" name="Freeform 177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6" name="Freeform 178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7" name="Freeform 179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8" name="Freeform 180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9" name="Freeform 181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0" name="Freeform 182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1" name="Freeform 183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2" name="Freeform 184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3" name="Freeform 185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4" name="Freeform 186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5" name="Freeform 187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36" name="Text Box 188"/>
          <p:cNvSpPr txBox="1">
            <a:spLocks noChangeArrowheads="1"/>
          </p:cNvSpPr>
          <p:nvPr/>
        </p:nvSpPr>
        <p:spPr bwMode="auto">
          <a:xfrm>
            <a:off x="3992563" y="4141788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2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8" name="Group 320"/>
          <p:cNvGrpSpPr>
            <a:grpSpLocks/>
          </p:cNvGrpSpPr>
          <p:nvPr/>
        </p:nvGrpSpPr>
        <p:grpSpPr bwMode="auto">
          <a:xfrm>
            <a:off x="3746500" y="5276850"/>
            <a:ext cx="1689100" cy="1293813"/>
            <a:chOff x="2360" y="3324"/>
            <a:chExt cx="1064" cy="815"/>
          </a:xfrm>
        </p:grpSpPr>
        <p:sp>
          <p:nvSpPr>
            <p:cNvPr id="27839" name="Freeform 191"/>
            <p:cNvSpPr>
              <a:spLocks/>
            </p:cNvSpPr>
            <p:nvPr/>
          </p:nvSpPr>
          <p:spPr bwMode="auto">
            <a:xfrm>
              <a:off x="2393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0" name="Freeform 192"/>
            <p:cNvSpPr>
              <a:spLocks/>
            </p:cNvSpPr>
            <p:nvPr/>
          </p:nvSpPr>
          <p:spPr bwMode="auto">
            <a:xfrm>
              <a:off x="3087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1" name="Freeform 193"/>
            <p:cNvSpPr>
              <a:spLocks/>
            </p:cNvSpPr>
            <p:nvPr/>
          </p:nvSpPr>
          <p:spPr bwMode="auto">
            <a:xfrm>
              <a:off x="3246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2" name="Freeform 194"/>
            <p:cNvSpPr>
              <a:spLocks/>
            </p:cNvSpPr>
            <p:nvPr/>
          </p:nvSpPr>
          <p:spPr bwMode="auto">
            <a:xfrm>
              <a:off x="2481" y="3425"/>
              <a:ext cx="802" cy="597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3" name="Freeform 195"/>
            <p:cNvSpPr>
              <a:spLocks/>
            </p:cNvSpPr>
            <p:nvPr/>
          </p:nvSpPr>
          <p:spPr bwMode="auto">
            <a:xfrm>
              <a:off x="2456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4" name="Freeform 196"/>
            <p:cNvSpPr>
              <a:spLocks/>
            </p:cNvSpPr>
            <p:nvPr/>
          </p:nvSpPr>
          <p:spPr bwMode="auto">
            <a:xfrm>
              <a:off x="3255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5" name="Freeform 197"/>
            <p:cNvSpPr>
              <a:spLocks/>
            </p:cNvSpPr>
            <p:nvPr/>
          </p:nvSpPr>
          <p:spPr bwMode="auto">
            <a:xfrm>
              <a:off x="2456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6" name="Freeform 198"/>
            <p:cNvSpPr>
              <a:spLocks/>
            </p:cNvSpPr>
            <p:nvPr/>
          </p:nvSpPr>
          <p:spPr bwMode="auto">
            <a:xfrm>
              <a:off x="2456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7" name="Freeform 199"/>
            <p:cNvSpPr>
              <a:spLocks/>
            </p:cNvSpPr>
            <p:nvPr/>
          </p:nvSpPr>
          <p:spPr bwMode="auto">
            <a:xfrm>
              <a:off x="2360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8" name="Freeform 200"/>
            <p:cNvSpPr>
              <a:spLocks/>
            </p:cNvSpPr>
            <p:nvPr/>
          </p:nvSpPr>
          <p:spPr bwMode="auto">
            <a:xfrm>
              <a:off x="2360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9" name="Freeform 201"/>
            <p:cNvSpPr>
              <a:spLocks/>
            </p:cNvSpPr>
            <p:nvPr/>
          </p:nvSpPr>
          <p:spPr bwMode="auto">
            <a:xfrm>
              <a:off x="2389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0" name="Text Box 202"/>
          <p:cNvSpPr txBox="1">
            <a:spLocks noChangeArrowheads="1"/>
          </p:cNvSpPr>
          <p:nvPr/>
        </p:nvSpPr>
        <p:spPr bwMode="auto">
          <a:xfrm>
            <a:off x="3992563" y="5572125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3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53" name="Group 205"/>
          <p:cNvGrpSpPr>
            <a:grpSpLocks/>
          </p:cNvGrpSpPr>
          <p:nvPr/>
        </p:nvGrpSpPr>
        <p:grpSpPr bwMode="auto">
          <a:xfrm>
            <a:off x="5511800" y="985838"/>
            <a:ext cx="1689100" cy="1293812"/>
            <a:chOff x="1665" y="1084"/>
            <a:chExt cx="2415" cy="1892"/>
          </a:xfrm>
        </p:grpSpPr>
        <p:sp>
          <p:nvSpPr>
            <p:cNvPr id="27854" name="Freeform 206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5" name="Freeform 207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6" name="Freeform 208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7" name="Freeform 209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8" name="Freeform 210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9" name="Freeform 211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0" name="Freeform 212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1" name="Freeform 213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2" name="Freeform 214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3" name="Freeform 215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4" name="Freeform 216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65" name="Text Box 217"/>
          <p:cNvSpPr txBox="1">
            <a:spLocks noChangeArrowheads="1"/>
          </p:cNvSpPr>
          <p:nvPr/>
        </p:nvSpPr>
        <p:spPr bwMode="auto">
          <a:xfrm>
            <a:off x="5757863" y="1281113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4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67" name="Group 219"/>
          <p:cNvGrpSpPr>
            <a:grpSpLocks/>
          </p:cNvGrpSpPr>
          <p:nvPr/>
        </p:nvGrpSpPr>
        <p:grpSpPr bwMode="auto">
          <a:xfrm>
            <a:off x="5511800" y="2416175"/>
            <a:ext cx="1689100" cy="1293813"/>
            <a:chOff x="1665" y="1084"/>
            <a:chExt cx="2415" cy="1892"/>
          </a:xfrm>
        </p:grpSpPr>
        <p:sp>
          <p:nvSpPr>
            <p:cNvPr id="27868" name="Freeform 220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69" name="Freeform 221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0" name="Freeform 222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1" name="Freeform 223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2" name="Freeform 224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3" name="Freeform 225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4" name="Freeform 226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5" name="Freeform 227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6" name="Freeform 228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7" name="Freeform 229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78" name="Freeform 230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79" name="Text Box 231"/>
          <p:cNvSpPr txBox="1">
            <a:spLocks noChangeArrowheads="1"/>
          </p:cNvSpPr>
          <p:nvPr/>
        </p:nvSpPr>
        <p:spPr bwMode="auto">
          <a:xfrm>
            <a:off x="5757863" y="2711450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5" action="ppaction://hlinksldjump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881" name="Group 233"/>
          <p:cNvGrpSpPr>
            <a:grpSpLocks/>
          </p:cNvGrpSpPr>
          <p:nvPr/>
        </p:nvGrpSpPr>
        <p:grpSpPr bwMode="auto">
          <a:xfrm>
            <a:off x="5511800" y="3846513"/>
            <a:ext cx="1689100" cy="1293812"/>
            <a:chOff x="1665" y="1084"/>
            <a:chExt cx="2415" cy="1892"/>
          </a:xfrm>
        </p:grpSpPr>
        <p:sp>
          <p:nvSpPr>
            <p:cNvPr id="27882" name="Freeform 234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3" name="Freeform 235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4" name="Freeform 236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5" name="Freeform 237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6" name="Freeform 238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7" name="Freeform 239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8" name="Freeform 240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89" name="Freeform 241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0" name="Freeform 242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1" name="Freeform 243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2" name="Freeform 244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93" name="Text Box 245"/>
          <p:cNvSpPr txBox="1">
            <a:spLocks noChangeArrowheads="1"/>
          </p:cNvSpPr>
          <p:nvPr/>
        </p:nvSpPr>
        <p:spPr bwMode="auto">
          <a:xfrm>
            <a:off x="5757863" y="4141788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6" action="ppaction://hlinksldjump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69" name="Group 321"/>
          <p:cNvGrpSpPr>
            <a:grpSpLocks/>
          </p:cNvGrpSpPr>
          <p:nvPr/>
        </p:nvGrpSpPr>
        <p:grpSpPr bwMode="auto">
          <a:xfrm>
            <a:off x="5511800" y="5276850"/>
            <a:ext cx="1689100" cy="1293813"/>
            <a:chOff x="3472" y="3324"/>
            <a:chExt cx="1064" cy="815"/>
          </a:xfrm>
        </p:grpSpPr>
        <p:sp>
          <p:nvSpPr>
            <p:cNvPr id="27896" name="Freeform 248"/>
            <p:cNvSpPr>
              <a:spLocks/>
            </p:cNvSpPr>
            <p:nvPr/>
          </p:nvSpPr>
          <p:spPr bwMode="auto">
            <a:xfrm>
              <a:off x="3505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7" name="Freeform 249"/>
            <p:cNvSpPr>
              <a:spLocks/>
            </p:cNvSpPr>
            <p:nvPr/>
          </p:nvSpPr>
          <p:spPr bwMode="auto">
            <a:xfrm>
              <a:off x="4199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8" name="Freeform 250"/>
            <p:cNvSpPr>
              <a:spLocks/>
            </p:cNvSpPr>
            <p:nvPr/>
          </p:nvSpPr>
          <p:spPr bwMode="auto">
            <a:xfrm>
              <a:off x="4358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99" name="Freeform 251"/>
            <p:cNvSpPr>
              <a:spLocks/>
            </p:cNvSpPr>
            <p:nvPr/>
          </p:nvSpPr>
          <p:spPr bwMode="auto">
            <a:xfrm>
              <a:off x="3593" y="3425"/>
              <a:ext cx="802" cy="595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0" name="Freeform 252"/>
            <p:cNvSpPr>
              <a:spLocks/>
            </p:cNvSpPr>
            <p:nvPr/>
          </p:nvSpPr>
          <p:spPr bwMode="auto">
            <a:xfrm>
              <a:off x="3568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1" name="Freeform 253"/>
            <p:cNvSpPr>
              <a:spLocks/>
            </p:cNvSpPr>
            <p:nvPr/>
          </p:nvSpPr>
          <p:spPr bwMode="auto">
            <a:xfrm>
              <a:off x="4367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2" name="Freeform 254"/>
            <p:cNvSpPr>
              <a:spLocks/>
            </p:cNvSpPr>
            <p:nvPr/>
          </p:nvSpPr>
          <p:spPr bwMode="auto">
            <a:xfrm>
              <a:off x="3568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3" name="Freeform 255"/>
            <p:cNvSpPr>
              <a:spLocks/>
            </p:cNvSpPr>
            <p:nvPr/>
          </p:nvSpPr>
          <p:spPr bwMode="auto">
            <a:xfrm>
              <a:off x="3568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4" name="Freeform 256"/>
            <p:cNvSpPr>
              <a:spLocks/>
            </p:cNvSpPr>
            <p:nvPr/>
          </p:nvSpPr>
          <p:spPr bwMode="auto">
            <a:xfrm>
              <a:off x="3472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5" name="Freeform 257"/>
            <p:cNvSpPr>
              <a:spLocks/>
            </p:cNvSpPr>
            <p:nvPr/>
          </p:nvSpPr>
          <p:spPr bwMode="auto">
            <a:xfrm>
              <a:off x="3472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06" name="Freeform 258"/>
            <p:cNvSpPr>
              <a:spLocks/>
            </p:cNvSpPr>
            <p:nvPr/>
          </p:nvSpPr>
          <p:spPr bwMode="auto">
            <a:xfrm>
              <a:off x="3501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07" name="Text Box 259"/>
          <p:cNvSpPr txBox="1">
            <a:spLocks noChangeArrowheads="1"/>
          </p:cNvSpPr>
          <p:nvPr/>
        </p:nvSpPr>
        <p:spPr bwMode="auto">
          <a:xfrm>
            <a:off x="5757863" y="5572125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7" action="ppaction://hlinksldjump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10" name="Group 262"/>
          <p:cNvGrpSpPr>
            <a:grpSpLocks/>
          </p:cNvGrpSpPr>
          <p:nvPr/>
        </p:nvGrpSpPr>
        <p:grpSpPr bwMode="auto">
          <a:xfrm>
            <a:off x="7277100" y="985838"/>
            <a:ext cx="1689100" cy="1293812"/>
            <a:chOff x="1665" y="1084"/>
            <a:chExt cx="2415" cy="1892"/>
          </a:xfrm>
        </p:grpSpPr>
        <p:sp>
          <p:nvSpPr>
            <p:cNvPr id="27911" name="Freeform 263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2" name="Freeform 264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3" name="Freeform 265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4" name="Freeform 266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5" name="Freeform 267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6" name="Freeform 268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7" name="Freeform 269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8" name="Freeform 270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19" name="Freeform 271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0" name="Freeform 272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1" name="Freeform 273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22" name="Text Box 274"/>
          <p:cNvSpPr txBox="1">
            <a:spLocks noChangeArrowheads="1"/>
          </p:cNvSpPr>
          <p:nvPr/>
        </p:nvSpPr>
        <p:spPr bwMode="auto">
          <a:xfrm>
            <a:off x="7523163" y="1281113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rId18" action="ppaction://hlinksldjump"/>
              </a:rPr>
              <a:t>100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24" name="Group 276"/>
          <p:cNvGrpSpPr>
            <a:grpSpLocks/>
          </p:cNvGrpSpPr>
          <p:nvPr/>
        </p:nvGrpSpPr>
        <p:grpSpPr bwMode="auto">
          <a:xfrm>
            <a:off x="7277100" y="2416175"/>
            <a:ext cx="1689100" cy="1293813"/>
            <a:chOff x="1665" y="1084"/>
            <a:chExt cx="2415" cy="1892"/>
          </a:xfrm>
        </p:grpSpPr>
        <p:sp>
          <p:nvSpPr>
            <p:cNvPr id="27925" name="Freeform 277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6" name="Freeform 278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7" name="Freeform 279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8" name="Freeform 280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29" name="Freeform 281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0" name="Freeform 282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1" name="Freeform 283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2" name="Freeform 284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3" name="Freeform 285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4" name="Freeform 286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35" name="Freeform 287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36" name="Text Box 288"/>
          <p:cNvSpPr txBox="1">
            <a:spLocks noChangeArrowheads="1"/>
          </p:cNvSpPr>
          <p:nvPr/>
        </p:nvSpPr>
        <p:spPr bwMode="auto">
          <a:xfrm>
            <a:off x="7523163" y="2711450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" action="ppaction://noaction"/>
              </a:rPr>
              <a:t>200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38" name="Group 290"/>
          <p:cNvGrpSpPr>
            <a:grpSpLocks/>
          </p:cNvGrpSpPr>
          <p:nvPr/>
        </p:nvGrpSpPr>
        <p:grpSpPr bwMode="auto">
          <a:xfrm>
            <a:off x="7277100" y="3846513"/>
            <a:ext cx="1689100" cy="1293812"/>
            <a:chOff x="1665" y="1084"/>
            <a:chExt cx="2415" cy="1892"/>
          </a:xfrm>
        </p:grpSpPr>
        <p:sp>
          <p:nvSpPr>
            <p:cNvPr id="27939" name="Freeform 291"/>
            <p:cNvSpPr>
              <a:spLocks/>
            </p:cNvSpPr>
            <p:nvPr/>
          </p:nvSpPr>
          <p:spPr bwMode="auto">
            <a:xfrm>
              <a:off x="1739" y="1133"/>
              <a:ext cx="2271" cy="1843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0" name="Freeform 292"/>
            <p:cNvSpPr>
              <a:spLocks/>
            </p:cNvSpPr>
            <p:nvPr/>
          </p:nvSpPr>
          <p:spPr bwMode="auto">
            <a:xfrm>
              <a:off x="3314" y="2284"/>
              <a:ext cx="690" cy="651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1" name="Freeform 293"/>
            <p:cNvSpPr>
              <a:spLocks/>
            </p:cNvSpPr>
            <p:nvPr/>
          </p:nvSpPr>
          <p:spPr bwMode="auto">
            <a:xfrm>
              <a:off x="3677" y="2615"/>
              <a:ext cx="327" cy="328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2" name="Freeform 294"/>
            <p:cNvSpPr>
              <a:spLocks/>
            </p:cNvSpPr>
            <p:nvPr/>
          </p:nvSpPr>
          <p:spPr bwMode="auto">
            <a:xfrm>
              <a:off x="1939" y="1318"/>
              <a:ext cx="1821" cy="1339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3" name="Freeform 295"/>
            <p:cNvSpPr>
              <a:spLocks/>
            </p:cNvSpPr>
            <p:nvPr/>
          </p:nvSpPr>
          <p:spPr bwMode="auto">
            <a:xfrm>
              <a:off x="1883" y="1263"/>
              <a:ext cx="181" cy="1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4" name="Freeform 296"/>
            <p:cNvSpPr>
              <a:spLocks/>
            </p:cNvSpPr>
            <p:nvPr/>
          </p:nvSpPr>
          <p:spPr bwMode="auto">
            <a:xfrm>
              <a:off x="3696" y="1263"/>
              <a:ext cx="167" cy="1495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5" name="Freeform 297"/>
            <p:cNvSpPr>
              <a:spLocks/>
            </p:cNvSpPr>
            <p:nvPr/>
          </p:nvSpPr>
          <p:spPr bwMode="auto">
            <a:xfrm>
              <a:off x="1883" y="1263"/>
              <a:ext cx="1980" cy="129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6" name="Freeform 298"/>
            <p:cNvSpPr>
              <a:spLocks/>
            </p:cNvSpPr>
            <p:nvPr/>
          </p:nvSpPr>
          <p:spPr bwMode="auto">
            <a:xfrm>
              <a:off x="1883" y="2599"/>
              <a:ext cx="1980" cy="161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7" name="Freeform 299"/>
            <p:cNvSpPr>
              <a:spLocks/>
            </p:cNvSpPr>
            <p:nvPr/>
          </p:nvSpPr>
          <p:spPr bwMode="auto">
            <a:xfrm>
              <a:off x="1666" y="1084"/>
              <a:ext cx="2410" cy="1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8" name="Freeform 300"/>
            <p:cNvSpPr>
              <a:spLocks/>
            </p:cNvSpPr>
            <p:nvPr/>
          </p:nvSpPr>
          <p:spPr bwMode="auto">
            <a:xfrm>
              <a:off x="1665" y="1084"/>
              <a:ext cx="2415" cy="1892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49" name="Freeform 301"/>
            <p:cNvSpPr>
              <a:spLocks/>
            </p:cNvSpPr>
            <p:nvPr/>
          </p:nvSpPr>
          <p:spPr bwMode="auto">
            <a:xfrm>
              <a:off x="1731" y="2835"/>
              <a:ext cx="2279" cy="13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50" name="Text Box 302"/>
          <p:cNvSpPr txBox="1">
            <a:spLocks noChangeArrowheads="1"/>
          </p:cNvSpPr>
          <p:nvPr/>
        </p:nvSpPr>
        <p:spPr bwMode="auto">
          <a:xfrm>
            <a:off x="7523163" y="4141788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" action="ppaction://noaction"/>
              </a:rPr>
              <a:t>300</a:t>
            </a:r>
            <a:endParaRPr lang="en-CA" altLang="en-US" sz="4000">
              <a:latin typeface="Arial Black" pitchFamily="34" charset="0"/>
            </a:endParaRPr>
          </a:p>
        </p:txBody>
      </p:sp>
      <p:grpSp>
        <p:nvGrpSpPr>
          <p:cNvPr id="27970" name="Group 322"/>
          <p:cNvGrpSpPr>
            <a:grpSpLocks/>
          </p:cNvGrpSpPr>
          <p:nvPr/>
        </p:nvGrpSpPr>
        <p:grpSpPr bwMode="auto">
          <a:xfrm>
            <a:off x="7277100" y="5276850"/>
            <a:ext cx="1689100" cy="1293813"/>
            <a:chOff x="4584" y="3324"/>
            <a:chExt cx="1064" cy="815"/>
          </a:xfrm>
        </p:grpSpPr>
        <p:sp>
          <p:nvSpPr>
            <p:cNvPr id="27953" name="Freeform 305"/>
            <p:cNvSpPr>
              <a:spLocks/>
            </p:cNvSpPr>
            <p:nvPr/>
          </p:nvSpPr>
          <p:spPr bwMode="auto">
            <a:xfrm>
              <a:off x="4617" y="3345"/>
              <a:ext cx="1000" cy="794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4" name="Freeform 306"/>
            <p:cNvSpPr>
              <a:spLocks/>
            </p:cNvSpPr>
            <p:nvPr/>
          </p:nvSpPr>
          <p:spPr bwMode="auto">
            <a:xfrm>
              <a:off x="5311" y="3841"/>
              <a:ext cx="304" cy="280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5" name="Freeform 307"/>
            <p:cNvSpPr>
              <a:spLocks/>
            </p:cNvSpPr>
            <p:nvPr/>
          </p:nvSpPr>
          <p:spPr bwMode="auto">
            <a:xfrm>
              <a:off x="5470" y="3983"/>
              <a:ext cx="145" cy="142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6" name="Freeform 308"/>
            <p:cNvSpPr>
              <a:spLocks/>
            </p:cNvSpPr>
            <p:nvPr/>
          </p:nvSpPr>
          <p:spPr bwMode="auto">
            <a:xfrm>
              <a:off x="4705" y="3425"/>
              <a:ext cx="802" cy="598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7" name="Freeform 309"/>
            <p:cNvSpPr>
              <a:spLocks/>
            </p:cNvSpPr>
            <p:nvPr/>
          </p:nvSpPr>
          <p:spPr bwMode="auto">
            <a:xfrm>
              <a:off x="4680" y="3401"/>
              <a:ext cx="80" cy="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8" name="Freeform 310"/>
            <p:cNvSpPr>
              <a:spLocks/>
            </p:cNvSpPr>
            <p:nvPr/>
          </p:nvSpPr>
          <p:spPr bwMode="auto">
            <a:xfrm>
              <a:off x="5479" y="3401"/>
              <a:ext cx="73" cy="644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59" name="Freeform 311"/>
            <p:cNvSpPr>
              <a:spLocks/>
            </p:cNvSpPr>
            <p:nvPr/>
          </p:nvSpPr>
          <p:spPr bwMode="auto">
            <a:xfrm>
              <a:off x="4680" y="3401"/>
              <a:ext cx="872" cy="56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0" name="Freeform 312"/>
            <p:cNvSpPr>
              <a:spLocks/>
            </p:cNvSpPr>
            <p:nvPr/>
          </p:nvSpPr>
          <p:spPr bwMode="auto">
            <a:xfrm>
              <a:off x="4680" y="3977"/>
              <a:ext cx="872" cy="69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1" name="Freeform 313"/>
            <p:cNvSpPr>
              <a:spLocks/>
            </p:cNvSpPr>
            <p:nvPr/>
          </p:nvSpPr>
          <p:spPr bwMode="auto">
            <a:xfrm>
              <a:off x="4584" y="3324"/>
              <a:ext cx="1062" cy="8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2" name="Freeform 314"/>
            <p:cNvSpPr>
              <a:spLocks/>
            </p:cNvSpPr>
            <p:nvPr/>
          </p:nvSpPr>
          <p:spPr bwMode="auto">
            <a:xfrm>
              <a:off x="4584" y="3324"/>
              <a:ext cx="1064" cy="815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63" name="Freeform 315"/>
            <p:cNvSpPr>
              <a:spLocks/>
            </p:cNvSpPr>
            <p:nvPr/>
          </p:nvSpPr>
          <p:spPr bwMode="auto">
            <a:xfrm>
              <a:off x="4613" y="4078"/>
              <a:ext cx="1004" cy="56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964" name="Text Box 316"/>
          <p:cNvSpPr txBox="1">
            <a:spLocks noChangeArrowheads="1"/>
          </p:cNvSpPr>
          <p:nvPr/>
        </p:nvSpPr>
        <p:spPr bwMode="auto">
          <a:xfrm>
            <a:off x="7523163" y="5572125"/>
            <a:ext cx="11985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  <a:hlinkClick r:id="" action="ppaction://noaction"/>
              </a:rPr>
              <a:t>400</a:t>
            </a:r>
            <a:endParaRPr lang="en-CA" altLang="en-US" sz="4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8" name="Group 1040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28676" name="Freeform 1028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1029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1030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1031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1032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1033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34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035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036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037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038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7" name="Text Box 1039"/>
          <p:cNvSpPr txBox="1">
            <a:spLocks noChangeArrowheads="1"/>
          </p:cNvSpPr>
          <p:nvPr/>
        </p:nvSpPr>
        <p:spPr bwMode="auto">
          <a:xfrm>
            <a:off x="1447800" y="1160463"/>
            <a:ext cx="632460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</a:t>
            </a:r>
            <a:r>
              <a:rPr lang="en-US" sz="4000" dirty="0" smtClean="0">
                <a:latin typeface="Arial Black" pitchFamily="34" charset="0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n-US" sz="4000" dirty="0" err="1" smtClean="0">
                <a:latin typeface="Arial Black" pitchFamily="34" charset="0"/>
              </a:rPr>
              <a:t>KCl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28689" name="Text Box 1041"/>
          <p:cNvSpPr txBox="1">
            <a:spLocks noChangeArrowheads="1"/>
          </p:cNvSpPr>
          <p:nvPr/>
        </p:nvSpPr>
        <p:spPr bwMode="auto">
          <a:xfrm>
            <a:off x="1770085" y="4230688"/>
            <a:ext cx="5786410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Potassium Chloride?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28691" name="Picture 1043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utoUpdateAnimBg="0"/>
      <p:bldP spid="286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0723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447800" y="1173163"/>
            <a:ext cx="624840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Al</a:t>
            </a:r>
            <a:r>
              <a:rPr lang="en-US" sz="4000" baseline="-25000" dirty="0" smtClean="0">
                <a:latin typeface="Arial Black" pitchFamily="34" charset="0"/>
              </a:rPr>
              <a:t>2</a:t>
            </a:r>
            <a:r>
              <a:rPr lang="en-US" sz="4000" dirty="0" smtClean="0">
                <a:latin typeface="Arial Black" pitchFamily="34" charset="0"/>
              </a:rPr>
              <a:t>O</a:t>
            </a:r>
            <a:r>
              <a:rPr lang="en-US" sz="4000" baseline="-25000" dirty="0" smtClean="0">
                <a:latin typeface="Arial Black" pitchFamily="34" charset="0"/>
              </a:rPr>
              <a:t>3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064456" y="4230688"/>
            <a:ext cx="5197657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Aluminum Oxide?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0738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 autoUpdateAnimBg="0"/>
      <p:bldP spid="307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524000" y="1173163"/>
            <a:ext cx="624840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err="1" smtClean="0">
                <a:latin typeface="Arial Black" pitchFamily="34" charset="0"/>
              </a:rPr>
              <a:t>CuO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011096" y="4221088"/>
            <a:ext cx="531793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Copper (II) Oxide?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1762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utoUpdateAnimBg="0"/>
      <p:bldP spid="317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524000" y="1173163"/>
            <a:ext cx="6172200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Fe</a:t>
            </a:r>
            <a:r>
              <a:rPr lang="en-US" sz="4000" baseline="-25000" dirty="0">
                <a:latin typeface="Arial Black" pitchFamily="34" charset="0"/>
              </a:rPr>
              <a:t>2</a:t>
            </a:r>
            <a:r>
              <a:rPr lang="en-US" sz="4000" dirty="0" smtClean="0">
                <a:latin typeface="Arial Black" pitchFamily="34" charset="0"/>
              </a:rPr>
              <a:t>(C</a:t>
            </a:r>
            <a:r>
              <a:rPr lang="en-US" sz="4000" baseline="-25000" dirty="0" smtClean="0">
                <a:latin typeface="Arial Black" pitchFamily="34" charset="0"/>
              </a:rPr>
              <a:t>2</a:t>
            </a:r>
            <a:r>
              <a:rPr lang="en-US" sz="4000" dirty="0" smtClean="0">
                <a:latin typeface="Arial Black" pitchFamily="34" charset="0"/>
              </a:rPr>
              <a:t>O</a:t>
            </a:r>
            <a:r>
              <a:rPr lang="en-US" sz="4000" baseline="-25000" dirty="0" smtClean="0">
                <a:latin typeface="Arial Black" pitchFamily="34" charset="0"/>
              </a:rPr>
              <a:t>4</a:t>
            </a:r>
            <a:r>
              <a:rPr lang="en-US" sz="4000" dirty="0" smtClean="0">
                <a:latin typeface="Arial Black" pitchFamily="34" charset="0"/>
              </a:rPr>
              <a:t>)</a:t>
            </a:r>
            <a:r>
              <a:rPr lang="en-US" sz="4000" baseline="-25000" dirty="0" smtClean="0">
                <a:latin typeface="Arial Black" pitchFamily="34" charset="0"/>
              </a:rPr>
              <a:t>3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2044471" y="4230688"/>
            <a:ext cx="5237632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</a:t>
            </a:r>
            <a:r>
              <a:rPr lang="en-US" sz="2800" dirty="0" smtClean="0">
                <a:latin typeface="Arial Black" pitchFamily="34" charset="0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Iron (III) Oxalate?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2786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19075" y="100013"/>
            <a:ext cx="8743950" cy="6567487"/>
            <a:chOff x="280" y="142"/>
            <a:chExt cx="5184" cy="3971"/>
          </a:xfrm>
        </p:grpSpPr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439" y="245"/>
              <a:ext cx="4875" cy="3868"/>
            </a:xfrm>
            <a:custGeom>
              <a:avLst/>
              <a:gdLst/>
              <a:ahLst/>
              <a:cxnLst>
                <a:cxn ang="0">
                  <a:pos x="0" y="4072"/>
                </a:cxn>
                <a:cxn ang="0">
                  <a:pos x="0" y="0"/>
                </a:cxn>
                <a:cxn ang="0">
                  <a:pos x="4543" y="0"/>
                </a:cxn>
                <a:cxn ang="0">
                  <a:pos x="4543" y="4072"/>
                </a:cxn>
                <a:cxn ang="0">
                  <a:pos x="0" y="4072"/>
                </a:cxn>
                <a:cxn ang="0">
                  <a:pos x="0" y="4072"/>
                </a:cxn>
              </a:cxnLst>
              <a:rect l="0" t="0" r="r" b="b"/>
              <a:pathLst>
                <a:path w="4543" h="4072">
                  <a:moveTo>
                    <a:pt x="0" y="4072"/>
                  </a:moveTo>
                  <a:lnTo>
                    <a:pt x="0" y="0"/>
                  </a:lnTo>
                  <a:lnTo>
                    <a:pt x="4543" y="0"/>
                  </a:lnTo>
                  <a:lnTo>
                    <a:pt x="4543" y="4072"/>
                  </a:lnTo>
                  <a:lnTo>
                    <a:pt x="0" y="4072"/>
                  </a:lnTo>
                  <a:lnTo>
                    <a:pt x="0" y="4072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auto">
            <a:xfrm>
              <a:off x="3820" y="2661"/>
              <a:ext cx="1481" cy="1366"/>
            </a:xfrm>
            <a:custGeom>
              <a:avLst/>
              <a:gdLst/>
              <a:ahLst/>
              <a:cxnLst>
                <a:cxn ang="0">
                  <a:pos x="213" y="651"/>
                </a:cxn>
                <a:cxn ang="0">
                  <a:pos x="690" y="218"/>
                </a:cxn>
                <a:cxn ang="0">
                  <a:pos x="690" y="0"/>
                </a:cxn>
                <a:cxn ang="0">
                  <a:pos x="0" y="651"/>
                </a:cxn>
                <a:cxn ang="0">
                  <a:pos x="110" y="651"/>
                </a:cxn>
                <a:cxn ang="0">
                  <a:pos x="213" y="651"/>
                </a:cxn>
              </a:cxnLst>
              <a:rect l="0" t="0" r="r" b="b"/>
              <a:pathLst>
                <a:path w="690" h="651">
                  <a:moveTo>
                    <a:pt x="213" y="651"/>
                  </a:moveTo>
                  <a:lnTo>
                    <a:pt x="690" y="218"/>
                  </a:lnTo>
                  <a:lnTo>
                    <a:pt x="690" y="0"/>
                  </a:lnTo>
                  <a:lnTo>
                    <a:pt x="0" y="651"/>
                  </a:lnTo>
                  <a:lnTo>
                    <a:pt x="110" y="651"/>
                  </a:lnTo>
                  <a:lnTo>
                    <a:pt x="213" y="6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auto">
            <a:xfrm>
              <a:off x="4599" y="3355"/>
              <a:ext cx="702" cy="689"/>
            </a:xfrm>
            <a:custGeom>
              <a:avLst/>
              <a:gdLst/>
              <a:ahLst/>
              <a:cxnLst>
                <a:cxn ang="0">
                  <a:pos x="327" y="163"/>
                </a:cxn>
                <a:cxn ang="0">
                  <a:pos x="158" y="320"/>
                </a:cxn>
                <a:cxn ang="0">
                  <a:pos x="0" y="328"/>
                </a:cxn>
                <a:cxn ang="0">
                  <a:pos x="327" y="0"/>
                </a:cxn>
                <a:cxn ang="0">
                  <a:pos x="327" y="163"/>
                </a:cxn>
                <a:cxn ang="0">
                  <a:pos x="327" y="163"/>
                </a:cxn>
              </a:cxnLst>
              <a:rect l="0" t="0" r="r" b="b"/>
              <a:pathLst>
                <a:path w="327" h="328">
                  <a:moveTo>
                    <a:pt x="327" y="163"/>
                  </a:moveTo>
                  <a:lnTo>
                    <a:pt x="158" y="320"/>
                  </a:lnTo>
                  <a:lnTo>
                    <a:pt x="0" y="328"/>
                  </a:lnTo>
                  <a:lnTo>
                    <a:pt x="327" y="0"/>
                  </a:lnTo>
                  <a:lnTo>
                    <a:pt x="327" y="163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auto">
            <a:xfrm>
              <a:off x="868" y="633"/>
              <a:ext cx="3909" cy="2810"/>
            </a:xfrm>
            <a:custGeom>
              <a:avLst/>
              <a:gdLst/>
              <a:ahLst/>
              <a:cxnLst>
                <a:cxn ang="0">
                  <a:pos x="0" y="2530"/>
                </a:cxn>
                <a:cxn ang="0">
                  <a:pos x="0" y="0"/>
                </a:cxn>
                <a:cxn ang="0">
                  <a:pos x="3524" y="0"/>
                </a:cxn>
                <a:cxn ang="0">
                  <a:pos x="3524" y="2530"/>
                </a:cxn>
                <a:cxn ang="0">
                  <a:pos x="0" y="2530"/>
                </a:cxn>
                <a:cxn ang="0">
                  <a:pos x="0" y="2530"/>
                </a:cxn>
              </a:cxnLst>
              <a:rect l="0" t="0" r="r" b="b"/>
              <a:pathLst>
                <a:path w="3524" h="2530">
                  <a:moveTo>
                    <a:pt x="0" y="2530"/>
                  </a:moveTo>
                  <a:lnTo>
                    <a:pt x="0" y="0"/>
                  </a:lnTo>
                  <a:lnTo>
                    <a:pt x="3524" y="0"/>
                  </a:lnTo>
                  <a:lnTo>
                    <a:pt x="3524" y="2530"/>
                  </a:lnTo>
                  <a:lnTo>
                    <a:pt x="0" y="2530"/>
                  </a:lnTo>
                  <a:lnTo>
                    <a:pt x="0" y="253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748" y="518"/>
              <a:ext cx="388" cy="3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5" y="211"/>
                </a:cxn>
                <a:cxn ang="0">
                  <a:pos x="386" y="413"/>
                </a:cxn>
                <a:cxn ang="0">
                  <a:pos x="342" y="616"/>
                </a:cxn>
                <a:cxn ang="0">
                  <a:pos x="314" y="823"/>
                </a:cxn>
                <a:cxn ang="0">
                  <a:pos x="289" y="1032"/>
                </a:cxn>
                <a:cxn ang="0">
                  <a:pos x="279" y="1240"/>
                </a:cxn>
                <a:cxn ang="0">
                  <a:pos x="279" y="1449"/>
                </a:cxn>
                <a:cxn ang="0">
                  <a:pos x="289" y="1658"/>
                </a:cxn>
                <a:cxn ang="0">
                  <a:pos x="310" y="1861"/>
                </a:cxn>
                <a:cxn ang="0">
                  <a:pos x="338" y="2066"/>
                </a:cxn>
                <a:cxn ang="0">
                  <a:pos x="382" y="2274"/>
                </a:cxn>
                <a:cxn ang="0">
                  <a:pos x="431" y="2473"/>
                </a:cxn>
                <a:cxn ang="0">
                  <a:pos x="435" y="2494"/>
                </a:cxn>
                <a:cxn ang="0">
                  <a:pos x="0" y="268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5" h="2686">
                  <a:moveTo>
                    <a:pt x="0" y="0"/>
                  </a:moveTo>
                  <a:lnTo>
                    <a:pt x="435" y="211"/>
                  </a:lnTo>
                  <a:lnTo>
                    <a:pt x="386" y="413"/>
                  </a:lnTo>
                  <a:lnTo>
                    <a:pt x="342" y="616"/>
                  </a:lnTo>
                  <a:lnTo>
                    <a:pt x="314" y="823"/>
                  </a:lnTo>
                  <a:lnTo>
                    <a:pt x="289" y="1032"/>
                  </a:lnTo>
                  <a:lnTo>
                    <a:pt x="279" y="1240"/>
                  </a:lnTo>
                  <a:lnTo>
                    <a:pt x="279" y="1449"/>
                  </a:lnTo>
                  <a:lnTo>
                    <a:pt x="289" y="1658"/>
                  </a:lnTo>
                  <a:lnTo>
                    <a:pt x="310" y="1861"/>
                  </a:lnTo>
                  <a:lnTo>
                    <a:pt x="338" y="2066"/>
                  </a:lnTo>
                  <a:lnTo>
                    <a:pt x="382" y="2274"/>
                  </a:lnTo>
                  <a:lnTo>
                    <a:pt x="431" y="2473"/>
                  </a:lnTo>
                  <a:lnTo>
                    <a:pt x="435" y="2494"/>
                  </a:lnTo>
                  <a:lnTo>
                    <a:pt x="0" y="26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4640" y="518"/>
              <a:ext cx="358" cy="3137"/>
            </a:xfrm>
            <a:custGeom>
              <a:avLst/>
              <a:gdLst/>
              <a:ahLst/>
              <a:cxnLst>
                <a:cxn ang="0">
                  <a:pos x="433" y="0"/>
                </a:cxn>
                <a:cxn ang="0">
                  <a:pos x="0" y="211"/>
                </a:cxn>
                <a:cxn ang="0">
                  <a:pos x="51" y="413"/>
                </a:cxn>
                <a:cxn ang="0">
                  <a:pos x="95" y="616"/>
                </a:cxn>
                <a:cxn ang="0">
                  <a:pos x="125" y="823"/>
                </a:cxn>
                <a:cxn ang="0">
                  <a:pos x="148" y="1032"/>
                </a:cxn>
                <a:cxn ang="0">
                  <a:pos x="159" y="1240"/>
                </a:cxn>
                <a:cxn ang="0">
                  <a:pos x="159" y="1449"/>
                </a:cxn>
                <a:cxn ang="0">
                  <a:pos x="148" y="1658"/>
                </a:cxn>
                <a:cxn ang="0">
                  <a:pos x="129" y="1861"/>
                </a:cxn>
                <a:cxn ang="0">
                  <a:pos x="99" y="2066"/>
                </a:cxn>
                <a:cxn ang="0">
                  <a:pos x="55" y="2274"/>
                </a:cxn>
                <a:cxn ang="0">
                  <a:pos x="2" y="2473"/>
                </a:cxn>
                <a:cxn ang="0">
                  <a:pos x="0" y="2494"/>
                </a:cxn>
                <a:cxn ang="0">
                  <a:pos x="433" y="2686"/>
                </a:cxn>
                <a:cxn ang="0">
                  <a:pos x="433" y="0"/>
                </a:cxn>
                <a:cxn ang="0">
                  <a:pos x="433" y="0"/>
                </a:cxn>
              </a:cxnLst>
              <a:rect l="0" t="0" r="r" b="b"/>
              <a:pathLst>
                <a:path w="433" h="2686">
                  <a:moveTo>
                    <a:pt x="433" y="0"/>
                  </a:moveTo>
                  <a:lnTo>
                    <a:pt x="0" y="211"/>
                  </a:lnTo>
                  <a:lnTo>
                    <a:pt x="51" y="413"/>
                  </a:lnTo>
                  <a:lnTo>
                    <a:pt x="95" y="616"/>
                  </a:lnTo>
                  <a:lnTo>
                    <a:pt x="125" y="823"/>
                  </a:lnTo>
                  <a:lnTo>
                    <a:pt x="148" y="1032"/>
                  </a:lnTo>
                  <a:lnTo>
                    <a:pt x="159" y="1240"/>
                  </a:lnTo>
                  <a:lnTo>
                    <a:pt x="159" y="1449"/>
                  </a:lnTo>
                  <a:lnTo>
                    <a:pt x="148" y="1658"/>
                  </a:lnTo>
                  <a:lnTo>
                    <a:pt x="129" y="1861"/>
                  </a:lnTo>
                  <a:lnTo>
                    <a:pt x="99" y="2066"/>
                  </a:lnTo>
                  <a:lnTo>
                    <a:pt x="55" y="2274"/>
                  </a:lnTo>
                  <a:lnTo>
                    <a:pt x="2" y="2473"/>
                  </a:lnTo>
                  <a:lnTo>
                    <a:pt x="0" y="2494"/>
                  </a:lnTo>
                  <a:lnTo>
                    <a:pt x="433" y="2686"/>
                  </a:lnTo>
                  <a:lnTo>
                    <a:pt x="433" y="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748" y="518"/>
              <a:ext cx="4250" cy="270"/>
            </a:xfrm>
            <a:custGeom>
              <a:avLst/>
              <a:gdLst/>
              <a:ahLst/>
              <a:cxnLst>
                <a:cxn ang="0">
                  <a:pos x="3748" y="0"/>
                </a:cxn>
                <a:cxn ang="0">
                  <a:pos x="3476" y="354"/>
                </a:cxn>
                <a:cxn ang="0">
                  <a:pos x="3214" y="314"/>
                </a:cxn>
                <a:cxn ang="0">
                  <a:pos x="2952" y="280"/>
                </a:cxn>
                <a:cxn ang="0">
                  <a:pos x="2689" y="257"/>
                </a:cxn>
                <a:cxn ang="0">
                  <a:pos x="2425" y="240"/>
                </a:cxn>
                <a:cxn ang="0">
                  <a:pos x="2159" y="226"/>
                </a:cxn>
                <a:cxn ang="0">
                  <a:pos x="1893" y="223"/>
                </a:cxn>
                <a:cxn ang="0">
                  <a:pos x="1623" y="226"/>
                </a:cxn>
                <a:cxn ang="0">
                  <a:pos x="1359" y="238"/>
                </a:cxn>
                <a:cxn ang="0">
                  <a:pos x="1093" y="253"/>
                </a:cxn>
                <a:cxn ang="0">
                  <a:pos x="831" y="280"/>
                </a:cxn>
                <a:cxn ang="0">
                  <a:pos x="564" y="310"/>
                </a:cxn>
                <a:cxn ang="0">
                  <a:pos x="306" y="346"/>
                </a:cxn>
                <a:cxn ang="0">
                  <a:pos x="276" y="354"/>
                </a:cxn>
                <a:cxn ang="0">
                  <a:pos x="0" y="0"/>
                </a:cxn>
                <a:cxn ang="0">
                  <a:pos x="3748" y="0"/>
                </a:cxn>
                <a:cxn ang="0">
                  <a:pos x="3748" y="0"/>
                </a:cxn>
              </a:cxnLst>
              <a:rect l="0" t="0" r="r" b="b"/>
              <a:pathLst>
                <a:path w="3748" h="354">
                  <a:moveTo>
                    <a:pt x="3748" y="0"/>
                  </a:moveTo>
                  <a:lnTo>
                    <a:pt x="3476" y="354"/>
                  </a:lnTo>
                  <a:lnTo>
                    <a:pt x="3214" y="314"/>
                  </a:lnTo>
                  <a:lnTo>
                    <a:pt x="2952" y="280"/>
                  </a:lnTo>
                  <a:lnTo>
                    <a:pt x="2689" y="257"/>
                  </a:lnTo>
                  <a:lnTo>
                    <a:pt x="2425" y="240"/>
                  </a:lnTo>
                  <a:lnTo>
                    <a:pt x="2159" y="226"/>
                  </a:lnTo>
                  <a:lnTo>
                    <a:pt x="1893" y="223"/>
                  </a:lnTo>
                  <a:lnTo>
                    <a:pt x="1623" y="226"/>
                  </a:lnTo>
                  <a:lnTo>
                    <a:pt x="1359" y="238"/>
                  </a:lnTo>
                  <a:lnTo>
                    <a:pt x="1093" y="253"/>
                  </a:lnTo>
                  <a:lnTo>
                    <a:pt x="831" y="280"/>
                  </a:lnTo>
                  <a:lnTo>
                    <a:pt x="564" y="310"/>
                  </a:lnTo>
                  <a:lnTo>
                    <a:pt x="306" y="346"/>
                  </a:lnTo>
                  <a:lnTo>
                    <a:pt x="276" y="354"/>
                  </a:lnTo>
                  <a:lnTo>
                    <a:pt x="0" y="0"/>
                  </a:lnTo>
                  <a:lnTo>
                    <a:pt x="3748" y="0"/>
                  </a:lnTo>
                  <a:lnTo>
                    <a:pt x="37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auto">
            <a:xfrm>
              <a:off x="748" y="3277"/>
              <a:ext cx="4250" cy="383"/>
            </a:xfrm>
            <a:custGeom>
              <a:avLst/>
              <a:gdLst/>
              <a:ahLst/>
              <a:cxnLst>
                <a:cxn ang="0">
                  <a:pos x="3748" y="354"/>
                </a:cxn>
                <a:cxn ang="0">
                  <a:pos x="3476" y="0"/>
                </a:cxn>
                <a:cxn ang="0">
                  <a:pos x="3214" y="40"/>
                </a:cxn>
                <a:cxn ang="0">
                  <a:pos x="2952" y="74"/>
                </a:cxn>
                <a:cxn ang="0">
                  <a:pos x="2689" y="97"/>
                </a:cxn>
                <a:cxn ang="0">
                  <a:pos x="2425" y="114"/>
                </a:cxn>
                <a:cxn ang="0">
                  <a:pos x="2159" y="128"/>
                </a:cxn>
                <a:cxn ang="0">
                  <a:pos x="1893" y="132"/>
                </a:cxn>
                <a:cxn ang="0">
                  <a:pos x="1623" y="128"/>
                </a:cxn>
                <a:cxn ang="0">
                  <a:pos x="1359" y="118"/>
                </a:cxn>
                <a:cxn ang="0">
                  <a:pos x="1093" y="101"/>
                </a:cxn>
                <a:cxn ang="0">
                  <a:pos x="831" y="74"/>
                </a:cxn>
                <a:cxn ang="0">
                  <a:pos x="564" y="44"/>
                </a:cxn>
                <a:cxn ang="0">
                  <a:pos x="306" y="8"/>
                </a:cxn>
                <a:cxn ang="0">
                  <a:pos x="276" y="0"/>
                </a:cxn>
                <a:cxn ang="0">
                  <a:pos x="0" y="354"/>
                </a:cxn>
                <a:cxn ang="0">
                  <a:pos x="3748" y="354"/>
                </a:cxn>
                <a:cxn ang="0">
                  <a:pos x="3748" y="354"/>
                </a:cxn>
              </a:cxnLst>
              <a:rect l="0" t="0" r="r" b="b"/>
              <a:pathLst>
                <a:path w="3748" h="354">
                  <a:moveTo>
                    <a:pt x="3748" y="354"/>
                  </a:moveTo>
                  <a:lnTo>
                    <a:pt x="3476" y="0"/>
                  </a:lnTo>
                  <a:lnTo>
                    <a:pt x="3214" y="40"/>
                  </a:lnTo>
                  <a:lnTo>
                    <a:pt x="2952" y="74"/>
                  </a:lnTo>
                  <a:lnTo>
                    <a:pt x="2689" y="97"/>
                  </a:lnTo>
                  <a:lnTo>
                    <a:pt x="2425" y="114"/>
                  </a:lnTo>
                  <a:lnTo>
                    <a:pt x="2159" y="128"/>
                  </a:lnTo>
                  <a:lnTo>
                    <a:pt x="1893" y="132"/>
                  </a:lnTo>
                  <a:lnTo>
                    <a:pt x="1623" y="128"/>
                  </a:lnTo>
                  <a:lnTo>
                    <a:pt x="1359" y="118"/>
                  </a:lnTo>
                  <a:lnTo>
                    <a:pt x="1093" y="101"/>
                  </a:lnTo>
                  <a:lnTo>
                    <a:pt x="831" y="74"/>
                  </a:lnTo>
                  <a:lnTo>
                    <a:pt x="564" y="44"/>
                  </a:lnTo>
                  <a:lnTo>
                    <a:pt x="306" y="8"/>
                  </a:lnTo>
                  <a:lnTo>
                    <a:pt x="276" y="0"/>
                  </a:lnTo>
                  <a:lnTo>
                    <a:pt x="0" y="354"/>
                  </a:lnTo>
                  <a:lnTo>
                    <a:pt x="3748" y="354"/>
                  </a:lnTo>
                  <a:lnTo>
                    <a:pt x="3748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auto">
            <a:xfrm>
              <a:off x="282" y="142"/>
              <a:ext cx="5173" cy="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8"/>
                </a:cxn>
                <a:cxn ang="0">
                  <a:pos x="4820" y="4298"/>
                </a:cxn>
                <a:cxn ang="0">
                  <a:pos x="4658" y="4038"/>
                </a:cxn>
                <a:cxn ang="0">
                  <a:pos x="275" y="4038"/>
                </a:cxn>
                <a:cxn ang="0">
                  <a:pos x="275" y="1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20" h="4298">
                  <a:moveTo>
                    <a:pt x="0" y="0"/>
                  </a:moveTo>
                  <a:lnTo>
                    <a:pt x="0" y="4298"/>
                  </a:lnTo>
                  <a:lnTo>
                    <a:pt x="4820" y="4298"/>
                  </a:lnTo>
                  <a:lnTo>
                    <a:pt x="4658" y="4038"/>
                  </a:lnTo>
                  <a:lnTo>
                    <a:pt x="275" y="4038"/>
                  </a:lnTo>
                  <a:lnTo>
                    <a:pt x="275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280" y="142"/>
              <a:ext cx="5184" cy="3971"/>
            </a:xfrm>
            <a:custGeom>
              <a:avLst/>
              <a:gdLst/>
              <a:ahLst/>
              <a:cxnLst>
                <a:cxn ang="0">
                  <a:pos x="2406" y="1783"/>
                </a:cxn>
                <a:cxn ang="0">
                  <a:pos x="2415" y="0"/>
                </a:cxn>
                <a:cxn ang="0">
                  <a:pos x="0" y="0"/>
                </a:cxn>
                <a:cxn ang="0">
                  <a:pos x="81" y="118"/>
                </a:cxn>
                <a:cxn ang="0">
                  <a:pos x="2277" y="118"/>
                </a:cxn>
                <a:cxn ang="0">
                  <a:pos x="2277" y="1892"/>
                </a:cxn>
                <a:cxn ang="0">
                  <a:pos x="2406" y="1889"/>
                </a:cxn>
                <a:cxn ang="0">
                  <a:pos x="2406" y="1783"/>
                </a:cxn>
              </a:cxnLst>
              <a:rect l="0" t="0" r="r" b="b"/>
              <a:pathLst>
                <a:path w="2415" h="1892">
                  <a:moveTo>
                    <a:pt x="2406" y="1783"/>
                  </a:moveTo>
                  <a:lnTo>
                    <a:pt x="2415" y="0"/>
                  </a:lnTo>
                  <a:lnTo>
                    <a:pt x="0" y="0"/>
                  </a:lnTo>
                  <a:lnTo>
                    <a:pt x="81" y="118"/>
                  </a:lnTo>
                  <a:lnTo>
                    <a:pt x="2277" y="118"/>
                  </a:lnTo>
                  <a:lnTo>
                    <a:pt x="2277" y="1892"/>
                  </a:lnTo>
                  <a:lnTo>
                    <a:pt x="2406" y="1889"/>
                  </a:lnTo>
                  <a:lnTo>
                    <a:pt x="2406" y="17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422" y="3817"/>
              <a:ext cx="4892" cy="27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0" y="0"/>
                </a:cxn>
                <a:cxn ang="0">
                  <a:pos x="4560" y="0"/>
                </a:cxn>
                <a:cxn ang="0">
                  <a:pos x="4560" y="260"/>
                </a:cxn>
                <a:cxn ang="0">
                  <a:pos x="0" y="260"/>
                </a:cxn>
                <a:cxn ang="0">
                  <a:pos x="0" y="260"/>
                </a:cxn>
              </a:cxnLst>
              <a:rect l="0" t="0" r="r" b="b"/>
              <a:pathLst>
                <a:path w="4560" h="260">
                  <a:moveTo>
                    <a:pt x="0" y="260"/>
                  </a:moveTo>
                  <a:lnTo>
                    <a:pt x="0" y="0"/>
                  </a:lnTo>
                  <a:lnTo>
                    <a:pt x="4560" y="0"/>
                  </a:lnTo>
                  <a:lnTo>
                    <a:pt x="4560" y="260"/>
                  </a:lnTo>
                  <a:lnTo>
                    <a:pt x="0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454150" y="1173163"/>
            <a:ext cx="6297613" cy="115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4000" dirty="0">
                <a:latin typeface="Arial Black" pitchFamily="34" charset="0"/>
              </a:rPr>
              <a:t>Answer:</a:t>
            </a:r>
          </a:p>
          <a:p>
            <a:pPr algn="ctr">
              <a:lnSpc>
                <a:spcPct val="85000"/>
              </a:lnSpc>
            </a:pPr>
            <a:r>
              <a:rPr lang="en-US" sz="4000" dirty="0" smtClean="0">
                <a:latin typeface="Arial Black" pitchFamily="34" charset="0"/>
              </a:rPr>
              <a:t>Calcium Bromide.</a:t>
            </a:r>
            <a:endParaRPr lang="en-CA" altLang="en-US" sz="4000" dirty="0">
              <a:latin typeface="Arial Black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111895" y="4230688"/>
            <a:ext cx="3102774" cy="83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latin typeface="Arial Black" pitchFamily="34" charset="0"/>
              </a:rPr>
              <a:t>Question:</a:t>
            </a: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latin typeface="Arial Black" pitchFamily="34" charset="0"/>
              </a:rPr>
              <a:t>What is CaBr</a:t>
            </a:r>
            <a:r>
              <a:rPr lang="en-US" sz="2800" baseline="-25000" dirty="0" smtClean="0">
                <a:latin typeface="Arial Black" pitchFamily="34" charset="0"/>
              </a:rPr>
              <a:t>2</a:t>
            </a:r>
            <a:r>
              <a:rPr lang="en-US" sz="2800" dirty="0" smtClean="0">
                <a:latin typeface="Arial Black" pitchFamily="34" charset="0"/>
              </a:rPr>
              <a:t>?</a:t>
            </a:r>
            <a:endParaRPr lang="en-CA" altLang="en-US" sz="2800" dirty="0">
              <a:latin typeface="Arial Black" pitchFamily="34" charset="0"/>
            </a:endParaRPr>
          </a:p>
        </p:txBody>
      </p:sp>
      <p:pic>
        <p:nvPicPr>
          <p:cNvPr id="33810" name="Picture 18" descr="j02492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utoUpdateAnimBg="0"/>
      <p:bldP spid="33807" grpId="0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FFFF"/>
      </a:hlink>
      <a:folHlink>
        <a:srgbClr val="6699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334</Words>
  <Application>Microsoft Macintosh PowerPoint</Application>
  <PresentationFormat>On-screen Show (4:3)</PresentationFormat>
  <Paragraphs>116</Paragraphs>
  <Slides>21</Slides>
  <Notes>0</Notes>
  <HiddenSlides>16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Blue Diagonal</vt:lpstr>
      <vt:lpstr>PowerPoint Presentation</vt:lpstr>
      <vt:lpstr>Welcome to</vt:lpstr>
      <vt:lpstr>Some reminders about the game: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Playing!</vt:lpstr>
    </vt:vector>
  </TitlesOfParts>
  <Company>SAIT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SAIT</dc:creator>
  <cp:lastModifiedBy>Scott Lawson</cp:lastModifiedBy>
  <cp:revision>43</cp:revision>
  <cp:lastPrinted>2000-12-05T00:01:38Z</cp:lastPrinted>
  <dcterms:created xsi:type="dcterms:W3CDTF">2000-08-31T19:30:23Z</dcterms:created>
  <dcterms:modified xsi:type="dcterms:W3CDTF">2019-10-26T23:30:52Z</dcterms:modified>
</cp:coreProperties>
</file>