
<file path=[Content_Types].xml><?xml version="1.0" encoding="utf-8"?>
<Types xmlns="http://schemas.openxmlformats.org/package/2006/content-types">
  <Default Extension="xml" ContentType="application/xml"/>
  <Default Extension="wmf" ContentType="image/x-wmf"/>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audio1.bin" ContentType="audio/unknown"/>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notesSlides/notesSlide1.xml" ContentType="application/vnd.openxmlformats-officedocument.presentationml.notesSlide+xml"/>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media/audio2.bin" ContentType="audio/unknown"/>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ppt/embeddings/oleObject78.bin" ContentType="application/vnd.openxmlformats-officedocument.oleObject"/>
  <Override PartName="/ppt/embeddings/oleObject79.bin" ContentType="application/vnd.openxmlformats-officedocument.oleObject"/>
  <Override PartName="/ppt/embeddings/oleObject80.bin" ContentType="application/vnd.openxmlformats-officedocument.oleObject"/>
  <Override PartName="/ppt/embeddings/oleObject81.bin" ContentType="application/vnd.openxmlformats-officedocument.oleObject"/>
  <Override PartName="/ppt/embeddings/oleObject82.bin" ContentType="application/vnd.openxmlformats-officedocument.oleObject"/>
  <Override PartName="/ppt/embeddings/oleObject83.bin" ContentType="application/vnd.openxmlformats-officedocument.oleObject"/>
  <Override PartName="/ppt/embeddings/oleObject84.bin" ContentType="application/vnd.openxmlformats-officedocument.oleObject"/>
  <Override PartName="/ppt/embeddings/oleObject85.bin" ContentType="application/vnd.openxmlformats-officedocument.oleObject"/>
  <Override PartName="/ppt/embeddings/oleObject86.bin" ContentType="application/vnd.openxmlformats-officedocument.oleObject"/>
  <Override PartName="/ppt/embeddings/oleObject87.bin" ContentType="application/vnd.openxmlformats-officedocument.oleObject"/>
  <Override PartName="/ppt/embeddings/oleObject88.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7" r:id="rId4"/>
  </p:sldMasterIdLst>
  <p:notesMasterIdLst>
    <p:notesMasterId r:id="rId49"/>
  </p:notesMasterIdLst>
  <p:sldIdLst>
    <p:sldId id="275" r:id="rId5"/>
    <p:sldId id="314" r:id="rId6"/>
    <p:sldId id="278" r:id="rId7"/>
    <p:sldId id="315" r:id="rId8"/>
    <p:sldId id="279" r:id="rId9"/>
    <p:sldId id="280" r:id="rId10"/>
    <p:sldId id="286" r:id="rId11"/>
    <p:sldId id="317" r:id="rId12"/>
    <p:sldId id="318" r:id="rId13"/>
    <p:sldId id="319" r:id="rId14"/>
    <p:sldId id="320" r:id="rId15"/>
    <p:sldId id="321" r:id="rId16"/>
    <p:sldId id="323" r:id="rId17"/>
    <p:sldId id="324" r:id="rId18"/>
    <p:sldId id="325" r:id="rId19"/>
    <p:sldId id="326" r:id="rId20"/>
    <p:sldId id="34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3" r:id="rId38"/>
    <p:sldId id="344" r:id="rId39"/>
    <p:sldId id="351" r:id="rId40"/>
    <p:sldId id="352" r:id="rId41"/>
    <p:sldId id="353" r:id="rId42"/>
    <p:sldId id="354" r:id="rId43"/>
    <p:sldId id="355" r:id="rId44"/>
    <p:sldId id="347" r:id="rId45"/>
    <p:sldId id="348" r:id="rId46"/>
    <p:sldId id="349" r:id="rId47"/>
    <p:sldId id="350" r:id="rId4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9" autoAdjust="0"/>
    <p:restoredTop sz="84836" autoAdjust="0"/>
  </p:normalViewPr>
  <p:slideViewPr>
    <p:cSldViewPr snapToGrid="0" snapToObjects="1">
      <p:cViewPr varScale="1">
        <p:scale>
          <a:sx n="83" d="100"/>
          <a:sy n="83" d="100"/>
        </p:scale>
        <p:origin x="-1264" y="-104"/>
      </p:cViewPr>
      <p:guideLst>
        <p:guide orient="horz" pos="180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6.wmf"/><Relationship Id="rId2"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8.wmf"/><Relationship Id="rId2"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0.wmf"/><Relationship Id="rId2"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5.wmf"/><Relationship Id="rId2" Type="http://schemas.openxmlformats.org/officeDocument/2006/relationships/image" Target="../media/image3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9.wmf"/><Relationship Id="rId2" Type="http://schemas.openxmlformats.org/officeDocument/2006/relationships/image" Target="../media/image40.wmf"/><Relationship Id="rId3"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2.wmf"/><Relationship Id="rId2"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1" Type="http://schemas.openxmlformats.org/officeDocument/2006/relationships/image" Target="../media/image3.wmf"/><Relationship Id="rId2"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7.wmf"/><Relationship Id="rId4" Type="http://schemas.openxmlformats.org/officeDocument/2006/relationships/image" Target="../media/image48.wmf"/><Relationship Id="rId5" Type="http://schemas.openxmlformats.org/officeDocument/2006/relationships/image" Target="../media/image49.wmf"/><Relationship Id="rId6" Type="http://schemas.openxmlformats.org/officeDocument/2006/relationships/image" Target="../media/image50.wmf"/><Relationship Id="rId1" Type="http://schemas.openxmlformats.org/officeDocument/2006/relationships/image" Target="../media/image45.wmf"/><Relationship Id="rId2" Type="http://schemas.openxmlformats.org/officeDocument/2006/relationships/image" Target="../media/image4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53.wmf"/><Relationship Id="rId4" Type="http://schemas.openxmlformats.org/officeDocument/2006/relationships/image" Target="../media/image54.wmf"/><Relationship Id="rId1" Type="http://schemas.openxmlformats.org/officeDocument/2006/relationships/image" Target="../media/image51.wmf"/><Relationship Id="rId2" Type="http://schemas.openxmlformats.org/officeDocument/2006/relationships/image" Target="../media/image5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5.wmf"/><Relationship Id="rId2" Type="http://schemas.openxmlformats.org/officeDocument/2006/relationships/image" Target="../media/image56.wmf"/><Relationship Id="rId3" Type="http://schemas.openxmlformats.org/officeDocument/2006/relationships/image" Target="../media/image5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58.wmf"/><Relationship Id="rId2" Type="http://schemas.openxmlformats.org/officeDocument/2006/relationships/image" Target="../media/image59.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60.wmf"/><Relationship Id="rId2" Type="http://schemas.openxmlformats.org/officeDocument/2006/relationships/image" Target="../media/image61.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62.wmf"/><Relationship Id="rId2" Type="http://schemas.openxmlformats.org/officeDocument/2006/relationships/image" Target="../media/image63.wmf"/><Relationship Id="rId3" Type="http://schemas.openxmlformats.org/officeDocument/2006/relationships/image" Target="../media/image64.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65.wmf"/><Relationship Id="rId2" Type="http://schemas.openxmlformats.org/officeDocument/2006/relationships/image" Target="../media/image63.wmf"/><Relationship Id="rId3" Type="http://schemas.openxmlformats.org/officeDocument/2006/relationships/image" Target="../media/image66.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67.wmf"/><Relationship Id="rId2" Type="http://schemas.openxmlformats.org/officeDocument/2006/relationships/image" Target="../media/image68.wmf"/><Relationship Id="rId3" Type="http://schemas.openxmlformats.org/officeDocument/2006/relationships/image" Target="../media/image69.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7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60.wmf"/><Relationship Id="rId2" Type="http://schemas.openxmlformats.org/officeDocument/2006/relationships/image" Target="../media/image71.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74.wmf"/><Relationship Id="rId4" Type="http://schemas.openxmlformats.org/officeDocument/2006/relationships/image" Target="../media/image75.wmf"/><Relationship Id="rId1" Type="http://schemas.openxmlformats.org/officeDocument/2006/relationships/image" Target="../media/image72.wmf"/><Relationship Id="rId2" Type="http://schemas.openxmlformats.org/officeDocument/2006/relationships/image" Target="../media/image73.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78.wmf"/><Relationship Id="rId4" Type="http://schemas.openxmlformats.org/officeDocument/2006/relationships/image" Target="../media/image79.wmf"/><Relationship Id="rId5" Type="http://schemas.openxmlformats.org/officeDocument/2006/relationships/image" Target="../media/image80.wmf"/><Relationship Id="rId1" Type="http://schemas.openxmlformats.org/officeDocument/2006/relationships/image" Target="../media/image76.wmf"/><Relationship Id="rId2" Type="http://schemas.openxmlformats.org/officeDocument/2006/relationships/image" Target="../media/image77.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82.wmf"/><Relationship Id="rId4" Type="http://schemas.openxmlformats.org/officeDocument/2006/relationships/image" Target="../media/image83.wmf"/><Relationship Id="rId1" Type="http://schemas.openxmlformats.org/officeDocument/2006/relationships/image" Target="../media/image60.wmf"/><Relationship Id="rId2" Type="http://schemas.openxmlformats.org/officeDocument/2006/relationships/image" Target="../media/image8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wmf"/><Relationship Id="rId5" Type="http://schemas.openxmlformats.org/officeDocument/2006/relationships/image" Target="../media/image15.wmf"/><Relationship Id="rId1" Type="http://schemas.openxmlformats.org/officeDocument/2006/relationships/image" Target="../media/image11.wmf"/><Relationship Id="rId2"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 Id="rId2" Type="http://schemas.openxmlformats.org/officeDocument/2006/relationships/image" Target="../media/image20.wmf"/><Relationship Id="rId3"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 Id="rId2" Type="http://schemas.openxmlformats.org/officeDocument/2006/relationships/image" Target="../media/image22.wmf"/><Relationship Id="rId3"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wmf"/><Relationship Id="rId2"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B7B4E3-725B-F74D-8134-D707870C81D5}" type="datetimeFigureOut">
              <a:rPr lang="en-US" smtClean="0"/>
              <a:t>18-01-10</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2C9CCB-BE82-894A-B84B-C3D0482AA505}" type="slidenum">
              <a:rPr lang="en-US" smtClean="0"/>
              <a:t>‹#›</a:t>
            </a:fld>
            <a:endParaRPr lang="en-US"/>
          </a:p>
        </p:txBody>
      </p:sp>
    </p:spTree>
    <p:extLst>
      <p:ext uri="{BB962C8B-B14F-4D97-AF65-F5344CB8AC3E}">
        <p14:creationId xmlns:p14="http://schemas.microsoft.com/office/powerpoint/2010/main" val="10678791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seen this before!</a:t>
            </a:r>
            <a:endParaRPr lang="en-US" dirty="0"/>
          </a:p>
        </p:txBody>
      </p:sp>
      <p:sp>
        <p:nvSpPr>
          <p:cNvPr id="4" name="Slide Number Placeholder 3"/>
          <p:cNvSpPr>
            <a:spLocks noGrp="1"/>
          </p:cNvSpPr>
          <p:nvPr>
            <p:ph type="sldNum" sz="quarter" idx="10"/>
          </p:nvPr>
        </p:nvSpPr>
        <p:spPr/>
        <p:txBody>
          <a:bodyPr/>
          <a:lstStyle/>
          <a:p>
            <a:fld id="{532C9CCB-BE82-894A-B84B-C3D0482AA505}" type="slidenum">
              <a:rPr lang="en-US" smtClean="0"/>
              <a:t>5</a:t>
            </a:fld>
            <a:endParaRPr lang="en-US"/>
          </a:p>
        </p:txBody>
      </p:sp>
    </p:spTree>
    <p:extLst>
      <p:ext uri="{BB962C8B-B14F-4D97-AF65-F5344CB8AC3E}">
        <p14:creationId xmlns:p14="http://schemas.microsoft.com/office/powerpoint/2010/main" val="1475504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18-01-10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18-01-10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18-01-10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18-01-10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18-01-10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68C2560D-EC28-3B41-86E8-18F1CE0113B4}" type="datetimeFigureOut">
              <a:rPr lang="en-US" smtClean="0"/>
              <a:t>18-01-10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68C2560D-EC28-3B41-86E8-18F1CE0113B4}" type="datetimeFigureOut">
              <a:rPr lang="en-US" smtClean="0"/>
              <a:t>18-01-10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t>18-01-10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18-01-10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18-01-10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18-01-10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18-01-10</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oleObject" Target="../embeddings/oleObject2.bin"/><Relationship Id="rId7"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1.wmf"/><Relationship Id="rId5" Type="http://schemas.openxmlformats.org/officeDocument/2006/relationships/oleObject" Target="../embeddings/oleObject24.bin"/><Relationship Id="rId6" Type="http://schemas.openxmlformats.org/officeDocument/2006/relationships/image" Target="../media/image22.wmf"/><Relationship Id="rId7" Type="http://schemas.openxmlformats.org/officeDocument/2006/relationships/oleObject" Target="../embeddings/oleObject25.bin"/><Relationship Id="rId8" Type="http://schemas.openxmlformats.org/officeDocument/2006/relationships/image" Target="../media/image23.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24.wmf"/><Relationship Id="rId5" Type="http://schemas.openxmlformats.org/officeDocument/2006/relationships/oleObject" Target="../embeddings/oleObject27.bin"/><Relationship Id="rId6" Type="http://schemas.openxmlformats.org/officeDocument/2006/relationships/image" Target="../media/image25.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8.bin"/><Relationship Id="rId4" Type="http://schemas.openxmlformats.org/officeDocument/2006/relationships/image" Target="../media/image26.wmf"/><Relationship Id="rId5" Type="http://schemas.openxmlformats.org/officeDocument/2006/relationships/oleObject" Target="../embeddings/oleObject29.bin"/><Relationship Id="rId6" Type="http://schemas.openxmlformats.org/officeDocument/2006/relationships/image" Target="../media/image27.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28.wmf"/><Relationship Id="rId5" Type="http://schemas.openxmlformats.org/officeDocument/2006/relationships/oleObject" Target="../embeddings/oleObject31.bin"/><Relationship Id="rId6" Type="http://schemas.openxmlformats.org/officeDocument/2006/relationships/image" Target="../media/image29.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2.bin"/><Relationship Id="rId4" Type="http://schemas.openxmlformats.org/officeDocument/2006/relationships/image" Target="../media/image30.wmf"/><Relationship Id="rId5" Type="http://schemas.openxmlformats.org/officeDocument/2006/relationships/oleObject" Target="../embeddings/oleObject33.bin"/><Relationship Id="rId6" Type="http://schemas.openxmlformats.org/officeDocument/2006/relationships/image" Target="../media/image31.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1" Type="http://schemas.openxmlformats.org/officeDocument/2006/relationships/oleObject" Target="../embeddings/oleObject7.bin"/><Relationship Id="rId12" Type="http://schemas.openxmlformats.org/officeDocument/2006/relationships/image" Target="../media/image7.wmf"/><Relationship Id="rId13" Type="http://schemas.openxmlformats.org/officeDocument/2006/relationships/oleObject" Target="../embeddings/oleObject8.bin"/><Relationship Id="rId14" Type="http://schemas.openxmlformats.org/officeDocument/2006/relationships/image" Target="../media/image8.wmf"/><Relationship Id="rId15" Type="http://schemas.openxmlformats.org/officeDocument/2006/relationships/oleObject" Target="../embeddings/oleObject9.bin"/><Relationship Id="rId16" Type="http://schemas.openxmlformats.org/officeDocument/2006/relationships/image" Target="../media/image9.wmf"/><Relationship Id="rId17" Type="http://schemas.openxmlformats.org/officeDocument/2006/relationships/image" Target="../media/image10.png"/><Relationship Id="rId1" Type="http://schemas.openxmlformats.org/officeDocument/2006/relationships/vmlDrawing" Target="../drawings/vmlDrawing2.vml"/><Relationship Id="rId2" Type="http://schemas.openxmlformats.org/officeDocument/2006/relationships/slideLayout" Target="../slideLayouts/slideLayout7.xml"/><Relationship Id="rId3" Type="http://schemas.openxmlformats.org/officeDocument/2006/relationships/oleObject" Target="../embeddings/oleObject3.bin"/><Relationship Id="rId4" Type="http://schemas.openxmlformats.org/officeDocument/2006/relationships/image" Target="../media/image3.wmf"/><Relationship Id="rId5" Type="http://schemas.openxmlformats.org/officeDocument/2006/relationships/oleObject" Target="../embeddings/oleObject4.bin"/><Relationship Id="rId6" Type="http://schemas.openxmlformats.org/officeDocument/2006/relationships/image" Target="../media/image4.wmf"/><Relationship Id="rId7" Type="http://schemas.openxmlformats.org/officeDocument/2006/relationships/oleObject" Target="../embeddings/oleObject5.bin"/><Relationship Id="rId8" Type="http://schemas.openxmlformats.org/officeDocument/2006/relationships/image" Target="../media/image5.wmf"/><Relationship Id="rId9" Type="http://schemas.openxmlformats.org/officeDocument/2006/relationships/oleObject" Target="../embeddings/oleObject6.bin"/><Relationship Id="rId10" Type="http://schemas.openxmlformats.org/officeDocument/2006/relationships/image" Target="../media/image6.w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4.bin"/><Relationship Id="rId4" Type="http://schemas.openxmlformats.org/officeDocument/2006/relationships/image" Target="../media/image32.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5.bin"/><Relationship Id="rId4" Type="http://schemas.openxmlformats.org/officeDocument/2006/relationships/image" Target="../media/image33.wmf"/><Relationship Id="rId5" Type="http://schemas.openxmlformats.org/officeDocument/2006/relationships/oleObject" Target="../embeddings/oleObject36.bin"/><Relationship Id="rId6" Type="http://schemas.openxmlformats.org/officeDocument/2006/relationships/image" Target="../media/image34.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7.bin"/><Relationship Id="rId4" Type="http://schemas.openxmlformats.org/officeDocument/2006/relationships/image" Target="../media/image35.wmf"/><Relationship Id="rId5" Type="http://schemas.openxmlformats.org/officeDocument/2006/relationships/oleObject" Target="../embeddings/oleObject38.bin"/><Relationship Id="rId6" Type="http://schemas.openxmlformats.org/officeDocument/2006/relationships/image" Target="../media/image36.wmf"/><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9.bin"/><Relationship Id="rId4" Type="http://schemas.openxmlformats.org/officeDocument/2006/relationships/image" Target="../media/image37.w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0.bin"/><Relationship Id="rId4" Type="http://schemas.openxmlformats.org/officeDocument/2006/relationships/image" Target="../media/image38.w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1.bin"/><Relationship Id="rId4" Type="http://schemas.openxmlformats.org/officeDocument/2006/relationships/image" Target="../media/image39.wmf"/><Relationship Id="rId5" Type="http://schemas.openxmlformats.org/officeDocument/2006/relationships/oleObject" Target="../embeddings/oleObject42.bin"/><Relationship Id="rId6" Type="http://schemas.openxmlformats.org/officeDocument/2006/relationships/image" Target="../media/image40.wmf"/><Relationship Id="rId7" Type="http://schemas.openxmlformats.org/officeDocument/2006/relationships/oleObject" Target="../embeddings/oleObject43.bin"/><Relationship Id="rId8" Type="http://schemas.openxmlformats.org/officeDocument/2006/relationships/image" Target="../media/image41.wmf"/><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4.bin"/><Relationship Id="rId4" Type="http://schemas.openxmlformats.org/officeDocument/2006/relationships/image" Target="../media/image42.wmf"/><Relationship Id="rId5" Type="http://schemas.openxmlformats.org/officeDocument/2006/relationships/oleObject" Target="../embeddings/oleObject45.bin"/><Relationship Id="rId6" Type="http://schemas.openxmlformats.org/officeDocument/2006/relationships/image" Target="../media/image43.wmf"/><Relationship Id="rId1" Type="http://schemas.openxmlformats.org/officeDocument/2006/relationships/vmlDrawing" Target="../drawings/vmlDrawing19.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6.bin"/><Relationship Id="rId4" Type="http://schemas.openxmlformats.org/officeDocument/2006/relationships/image" Target="../media/image44.wmf"/><Relationship Id="rId1" Type="http://schemas.openxmlformats.org/officeDocument/2006/relationships/vmlDrawing" Target="../drawings/vmlDrawing20.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1" Type="http://schemas.openxmlformats.org/officeDocument/2006/relationships/oleObject" Target="../embeddings/oleObject51.bin"/><Relationship Id="rId12" Type="http://schemas.openxmlformats.org/officeDocument/2006/relationships/image" Target="../media/image49.wmf"/><Relationship Id="rId13" Type="http://schemas.openxmlformats.org/officeDocument/2006/relationships/oleObject" Target="../embeddings/oleObject52.bin"/><Relationship Id="rId14" Type="http://schemas.openxmlformats.org/officeDocument/2006/relationships/image" Target="../media/image50.wmf"/><Relationship Id="rId1" Type="http://schemas.openxmlformats.org/officeDocument/2006/relationships/vmlDrawing" Target="../drawings/vmlDrawing21.vml"/><Relationship Id="rId2" Type="http://schemas.openxmlformats.org/officeDocument/2006/relationships/slideLayout" Target="../slideLayouts/slideLayout2.xml"/><Relationship Id="rId3" Type="http://schemas.openxmlformats.org/officeDocument/2006/relationships/oleObject" Target="../embeddings/oleObject47.bin"/><Relationship Id="rId4" Type="http://schemas.openxmlformats.org/officeDocument/2006/relationships/image" Target="../media/image45.wmf"/><Relationship Id="rId5" Type="http://schemas.openxmlformats.org/officeDocument/2006/relationships/oleObject" Target="../embeddings/oleObject48.bin"/><Relationship Id="rId6" Type="http://schemas.openxmlformats.org/officeDocument/2006/relationships/image" Target="../media/image46.wmf"/><Relationship Id="rId7" Type="http://schemas.openxmlformats.org/officeDocument/2006/relationships/oleObject" Target="../embeddings/oleObject49.bin"/><Relationship Id="rId8" Type="http://schemas.openxmlformats.org/officeDocument/2006/relationships/image" Target="../media/image47.wmf"/><Relationship Id="rId9" Type="http://schemas.openxmlformats.org/officeDocument/2006/relationships/oleObject" Target="../embeddings/oleObject50.bin"/><Relationship Id="rId10" Type="http://schemas.openxmlformats.org/officeDocument/2006/relationships/image" Target="../media/image48.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3.bin"/><Relationship Id="rId4" Type="http://schemas.openxmlformats.org/officeDocument/2006/relationships/image" Target="../media/image51.wmf"/><Relationship Id="rId5" Type="http://schemas.openxmlformats.org/officeDocument/2006/relationships/oleObject" Target="../embeddings/oleObject54.bin"/><Relationship Id="rId6" Type="http://schemas.openxmlformats.org/officeDocument/2006/relationships/image" Target="../media/image52.wmf"/><Relationship Id="rId7" Type="http://schemas.openxmlformats.org/officeDocument/2006/relationships/oleObject" Target="../embeddings/oleObject55.bin"/><Relationship Id="rId8" Type="http://schemas.openxmlformats.org/officeDocument/2006/relationships/image" Target="../media/image53.wmf"/><Relationship Id="rId9" Type="http://schemas.openxmlformats.org/officeDocument/2006/relationships/oleObject" Target="../embeddings/oleObject56.bin"/><Relationship Id="rId10" Type="http://schemas.openxmlformats.org/officeDocument/2006/relationships/image" Target="../media/image54.wmf"/><Relationship Id="rId1" Type="http://schemas.openxmlformats.org/officeDocument/2006/relationships/vmlDrawing" Target="../drawings/vmlDrawing22.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7.bin"/><Relationship Id="rId4" Type="http://schemas.openxmlformats.org/officeDocument/2006/relationships/image" Target="../media/image55.wmf"/><Relationship Id="rId5" Type="http://schemas.openxmlformats.org/officeDocument/2006/relationships/oleObject" Target="../embeddings/oleObject58.bin"/><Relationship Id="rId6" Type="http://schemas.openxmlformats.org/officeDocument/2006/relationships/image" Target="../media/image56.wmf"/><Relationship Id="rId7" Type="http://schemas.openxmlformats.org/officeDocument/2006/relationships/oleObject" Target="../embeddings/oleObject59.bin"/><Relationship Id="rId8" Type="http://schemas.openxmlformats.org/officeDocument/2006/relationships/image" Target="../media/image57.wmf"/><Relationship Id="rId1" Type="http://schemas.openxmlformats.org/officeDocument/2006/relationships/vmlDrawing" Target="../drawings/vmlDrawing23.vml"/><Relationship Id="rId2"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0.bin"/><Relationship Id="rId4" Type="http://schemas.openxmlformats.org/officeDocument/2006/relationships/image" Target="../media/image58.wmf"/><Relationship Id="rId5" Type="http://schemas.openxmlformats.org/officeDocument/2006/relationships/oleObject" Target="../embeddings/oleObject61.bin"/><Relationship Id="rId6" Type="http://schemas.openxmlformats.org/officeDocument/2006/relationships/image" Target="../media/image59.wmf"/><Relationship Id="rId1" Type="http://schemas.openxmlformats.org/officeDocument/2006/relationships/vmlDrawing" Target="../drawings/vmlDrawing24.vml"/><Relationship Id="rId2"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62.bin"/><Relationship Id="rId4" Type="http://schemas.openxmlformats.org/officeDocument/2006/relationships/image" Target="../media/image60.wmf"/><Relationship Id="rId5" Type="http://schemas.openxmlformats.org/officeDocument/2006/relationships/oleObject" Target="../embeddings/oleObject63.bin"/><Relationship Id="rId6" Type="http://schemas.openxmlformats.org/officeDocument/2006/relationships/image" Target="../media/image61.wmf"/><Relationship Id="rId1" Type="http://schemas.openxmlformats.org/officeDocument/2006/relationships/vmlDrawing" Target="../drawings/vmlDrawing25.vml"/><Relationship Id="rId2"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64.bin"/><Relationship Id="rId4" Type="http://schemas.openxmlformats.org/officeDocument/2006/relationships/image" Target="../media/image62.wmf"/><Relationship Id="rId5" Type="http://schemas.openxmlformats.org/officeDocument/2006/relationships/oleObject" Target="../embeddings/oleObject65.bin"/><Relationship Id="rId6" Type="http://schemas.openxmlformats.org/officeDocument/2006/relationships/image" Target="../media/image63.wmf"/><Relationship Id="rId7" Type="http://schemas.openxmlformats.org/officeDocument/2006/relationships/oleObject" Target="../embeddings/oleObject66.bin"/><Relationship Id="rId8" Type="http://schemas.openxmlformats.org/officeDocument/2006/relationships/image" Target="../media/image64.wmf"/><Relationship Id="rId1" Type="http://schemas.openxmlformats.org/officeDocument/2006/relationships/vmlDrawing" Target="../drawings/vmlDrawing26.vml"/><Relationship Id="rId2"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67.bin"/><Relationship Id="rId4" Type="http://schemas.openxmlformats.org/officeDocument/2006/relationships/image" Target="../media/image65.wmf"/><Relationship Id="rId5" Type="http://schemas.openxmlformats.org/officeDocument/2006/relationships/oleObject" Target="../embeddings/oleObject68.bin"/><Relationship Id="rId6" Type="http://schemas.openxmlformats.org/officeDocument/2006/relationships/image" Target="../media/image63.wmf"/><Relationship Id="rId7" Type="http://schemas.openxmlformats.org/officeDocument/2006/relationships/oleObject" Target="../embeddings/oleObject69.bin"/><Relationship Id="rId8" Type="http://schemas.openxmlformats.org/officeDocument/2006/relationships/image" Target="../media/image66.wmf"/><Relationship Id="rId1" Type="http://schemas.openxmlformats.org/officeDocument/2006/relationships/vmlDrawing" Target="../drawings/vmlDrawing27.vml"/><Relationship Id="rId2"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70.bin"/><Relationship Id="rId4" Type="http://schemas.openxmlformats.org/officeDocument/2006/relationships/image" Target="../media/image67.wmf"/><Relationship Id="rId5" Type="http://schemas.openxmlformats.org/officeDocument/2006/relationships/oleObject" Target="../embeddings/oleObject71.bin"/><Relationship Id="rId6" Type="http://schemas.openxmlformats.org/officeDocument/2006/relationships/image" Target="../media/image68.wmf"/><Relationship Id="rId7" Type="http://schemas.openxmlformats.org/officeDocument/2006/relationships/oleObject" Target="../embeddings/oleObject72.bin"/><Relationship Id="rId8" Type="http://schemas.openxmlformats.org/officeDocument/2006/relationships/image" Target="../media/image69.wmf"/><Relationship Id="rId1" Type="http://schemas.openxmlformats.org/officeDocument/2006/relationships/vmlDrawing" Target="../drawings/vmlDrawing28.vml"/><Relationship Id="rId2"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1" Type="http://schemas.openxmlformats.org/officeDocument/2006/relationships/oleObject" Target="../embeddings/oleObject15.bin"/><Relationship Id="rId12" Type="http://schemas.openxmlformats.org/officeDocument/2006/relationships/image" Target="../media/image15.wmf"/><Relationship Id="rId13" Type="http://schemas.openxmlformats.org/officeDocument/2006/relationships/image" Target="../media/image16.png"/><Relationship Id="rId1" Type="http://schemas.openxmlformats.org/officeDocument/2006/relationships/vmlDrawing" Target="../drawings/vmlDrawing4.vml"/><Relationship Id="rId2" Type="http://schemas.openxmlformats.org/officeDocument/2006/relationships/slideLayout" Target="../slideLayouts/slideLayout7.xml"/><Relationship Id="rId3" Type="http://schemas.openxmlformats.org/officeDocument/2006/relationships/oleObject" Target="../embeddings/oleObject11.bin"/><Relationship Id="rId4" Type="http://schemas.openxmlformats.org/officeDocument/2006/relationships/image" Target="../media/image11.wmf"/><Relationship Id="rId5" Type="http://schemas.openxmlformats.org/officeDocument/2006/relationships/oleObject" Target="../embeddings/oleObject12.bin"/><Relationship Id="rId6" Type="http://schemas.openxmlformats.org/officeDocument/2006/relationships/image" Target="../media/image12.wmf"/><Relationship Id="rId7" Type="http://schemas.openxmlformats.org/officeDocument/2006/relationships/oleObject" Target="../embeddings/oleObject13.bin"/><Relationship Id="rId8" Type="http://schemas.openxmlformats.org/officeDocument/2006/relationships/image" Target="../media/image13.wmf"/><Relationship Id="rId9" Type="http://schemas.openxmlformats.org/officeDocument/2006/relationships/oleObject" Target="../embeddings/oleObject14.bin"/><Relationship Id="rId10" Type="http://schemas.openxmlformats.org/officeDocument/2006/relationships/image" Target="../media/image14.w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73.bin"/><Relationship Id="rId4" Type="http://schemas.openxmlformats.org/officeDocument/2006/relationships/image" Target="../media/image70.wmf"/><Relationship Id="rId1" Type="http://schemas.openxmlformats.org/officeDocument/2006/relationships/vmlDrawing" Target="../drawings/vmlDrawing29.vml"/><Relationship Id="rId2"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74.bin"/><Relationship Id="rId4" Type="http://schemas.openxmlformats.org/officeDocument/2006/relationships/image" Target="../media/image60.wmf"/><Relationship Id="rId5" Type="http://schemas.openxmlformats.org/officeDocument/2006/relationships/oleObject" Target="../embeddings/oleObject75.bin"/><Relationship Id="rId6" Type="http://schemas.openxmlformats.org/officeDocument/2006/relationships/image" Target="../media/image71.wmf"/><Relationship Id="rId1" Type="http://schemas.openxmlformats.org/officeDocument/2006/relationships/vmlDrawing" Target="../drawings/vmlDrawing30.vml"/><Relationship Id="rId2"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76.bin"/><Relationship Id="rId4" Type="http://schemas.openxmlformats.org/officeDocument/2006/relationships/image" Target="../media/image72.wmf"/><Relationship Id="rId5" Type="http://schemas.openxmlformats.org/officeDocument/2006/relationships/oleObject" Target="../embeddings/oleObject77.bin"/><Relationship Id="rId6" Type="http://schemas.openxmlformats.org/officeDocument/2006/relationships/image" Target="../media/image73.wmf"/><Relationship Id="rId7" Type="http://schemas.openxmlformats.org/officeDocument/2006/relationships/oleObject" Target="../embeddings/oleObject78.bin"/><Relationship Id="rId8" Type="http://schemas.openxmlformats.org/officeDocument/2006/relationships/image" Target="../media/image74.wmf"/><Relationship Id="rId9" Type="http://schemas.openxmlformats.org/officeDocument/2006/relationships/oleObject" Target="../embeddings/oleObject79.bin"/><Relationship Id="rId10" Type="http://schemas.openxmlformats.org/officeDocument/2006/relationships/image" Target="../media/image75.wmf"/><Relationship Id="rId1" Type="http://schemas.openxmlformats.org/officeDocument/2006/relationships/vmlDrawing" Target="../drawings/vmlDrawing31.vml"/><Relationship Id="rId2"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1" Type="http://schemas.openxmlformats.org/officeDocument/2006/relationships/oleObject" Target="../embeddings/oleObject84.bin"/><Relationship Id="rId12" Type="http://schemas.openxmlformats.org/officeDocument/2006/relationships/image" Target="../media/image80.wmf"/><Relationship Id="rId1" Type="http://schemas.openxmlformats.org/officeDocument/2006/relationships/vmlDrawing" Target="../drawings/vmlDrawing32.vml"/><Relationship Id="rId2" Type="http://schemas.openxmlformats.org/officeDocument/2006/relationships/slideLayout" Target="../slideLayouts/slideLayout7.xml"/><Relationship Id="rId3" Type="http://schemas.openxmlformats.org/officeDocument/2006/relationships/oleObject" Target="../embeddings/oleObject80.bin"/><Relationship Id="rId4" Type="http://schemas.openxmlformats.org/officeDocument/2006/relationships/image" Target="../media/image76.wmf"/><Relationship Id="rId5" Type="http://schemas.openxmlformats.org/officeDocument/2006/relationships/oleObject" Target="../embeddings/oleObject81.bin"/><Relationship Id="rId6" Type="http://schemas.openxmlformats.org/officeDocument/2006/relationships/image" Target="../media/image77.wmf"/><Relationship Id="rId7" Type="http://schemas.openxmlformats.org/officeDocument/2006/relationships/oleObject" Target="../embeddings/oleObject82.bin"/><Relationship Id="rId8" Type="http://schemas.openxmlformats.org/officeDocument/2006/relationships/image" Target="../media/image78.wmf"/><Relationship Id="rId9" Type="http://schemas.openxmlformats.org/officeDocument/2006/relationships/oleObject" Target="../embeddings/oleObject83.bin"/><Relationship Id="rId10" Type="http://schemas.openxmlformats.org/officeDocument/2006/relationships/image" Target="../media/image79.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85.bin"/><Relationship Id="rId4" Type="http://schemas.openxmlformats.org/officeDocument/2006/relationships/image" Target="../media/image60.wmf"/><Relationship Id="rId5" Type="http://schemas.openxmlformats.org/officeDocument/2006/relationships/oleObject" Target="../embeddings/oleObject86.bin"/><Relationship Id="rId6" Type="http://schemas.openxmlformats.org/officeDocument/2006/relationships/image" Target="../media/image81.wmf"/><Relationship Id="rId7" Type="http://schemas.openxmlformats.org/officeDocument/2006/relationships/oleObject" Target="../embeddings/oleObject87.bin"/><Relationship Id="rId8" Type="http://schemas.openxmlformats.org/officeDocument/2006/relationships/image" Target="../media/image82.wmf"/><Relationship Id="rId9" Type="http://schemas.openxmlformats.org/officeDocument/2006/relationships/oleObject" Target="../embeddings/oleObject88.bin"/><Relationship Id="rId10" Type="http://schemas.openxmlformats.org/officeDocument/2006/relationships/image" Target="../media/image83.wmf"/><Relationship Id="rId1" Type="http://schemas.openxmlformats.org/officeDocument/2006/relationships/vmlDrawing" Target="../drawings/vmlDrawing33.v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audio" Target="../media/audio1.bin"/><Relationship Id="rId5" Type="http://schemas.openxmlformats.org/officeDocument/2006/relationships/oleObject" Target="../embeddings/oleObject16.bin"/><Relationship Id="rId6" Type="http://schemas.openxmlformats.org/officeDocument/2006/relationships/image" Target="../media/image1.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image" Target="../media/image1.wmf"/><Relationship Id="rId5" Type="http://schemas.openxmlformats.org/officeDocument/2006/relationships/image" Target="../media/image18.png"/><Relationship Id="rId6" Type="http://schemas.openxmlformats.org/officeDocument/2006/relationships/oleObject" Target="../embeddings/oleObject18.bin"/><Relationship Id="rId7" Type="http://schemas.openxmlformats.org/officeDocument/2006/relationships/image" Target="../media/image17.wmf"/><Relationship Id="rId8" Type="http://schemas.openxmlformats.org/officeDocument/2006/relationships/oleObject" Target="../embeddings/oleObject19.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bin"/><Relationship Id="rId4" Type="http://schemas.openxmlformats.org/officeDocument/2006/relationships/audio" Target="../media/audio1.bin"/><Relationship Id="rId5" Type="http://schemas.openxmlformats.org/officeDocument/2006/relationships/oleObject" Target="../embeddings/oleObject20.bin"/><Relationship Id="rId6" Type="http://schemas.openxmlformats.org/officeDocument/2006/relationships/image" Target="../media/image19.wmf"/><Relationship Id="rId7" Type="http://schemas.openxmlformats.org/officeDocument/2006/relationships/oleObject" Target="../embeddings/oleObject21.bin"/><Relationship Id="rId8" Type="http://schemas.openxmlformats.org/officeDocument/2006/relationships/image" Target="../media/image20.wmf"/><Relationship Id="rId9" Type="http://schemas.openxmlformats.org/officeDocument/2006/relationships/oleObject" Target="../embeddings/oleObject22.bin"/><Relationship Id="rId10" Type="http://schemas.openxmlformats.org/officeDocument/2006/relationships/image" Target="../media/image17.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Case #1 – Horizontal Pipe</a:t>
            </a:r>
            <a:endParaRPr lang="en-US" dirty="0"/>
          </a:p>
        </p:txBody>
      </p:sp>
      <p:grpSp>
        <p:nvGrpSpPr>
          <p:cNvPr id="4" name="Group 3"/>
          <p:cNvGrpSpPr>
            <a:grpSpLocks/>
          </p:cNvGrpSpPr>
          <p:nvPr/>
        </p:nvGrpSpPr>
        <p:grpSpPr bwMode="auto">
          <a:xfrm>
            <a:off x="1524000" y="1409700"/>
            <a:ext cx="6477000" cy="685800"/>
            <a:chOff x="960" y="1008"/>
            <a:chExt cx="4080" cy="432"/>
          </a:xfrm>
        </p:grpSpPr>
        <p:sp>
          <p:nvSpPr>
            <p:cNvPr id="5" name="Rectangle 4"/>
            <p:cNvSpPr>
              <a:spLocks noChangeArrowheads="1"/>
            </p:cNvSpPr>
            <p:nvPr/>
          </p:nvSpPr>
          <p:spPr bwMode="auto">
            <a:xfrm>
              <a:off x="960" y="1008"/>
              <a:ext cx="4080" cy="432"/>
            </a:xfrm>
            <a:prstGeom prst="rect">
              <a:avLst/>
            </a:prstGeom>
            <a:solidFill>
              <a:srgbClr val="CCFFCC"/>
            </a:solidFill>
            <a:ln w="19050">
              <a:solidFill>
                <a:srgbClr val="000000"/>
              </a:solidFill>
              <a:miter lim="800000"/>
              <a:headEnd/>
              <a:tailEnd/>
            </a:ln>
            <a:effectLst>
              <a:outerShdw blurRad="63500" dist="107763" dir="2700000" algn="ctr" rotWithShape="0">
                <a:schemeClr val="bg2">
                  <a:alpha val="74998"/>
                </a:schemeClr>
              </a:outerShdw>
            </a:effectLst>
          </p:spPr>
          <p:txBody>
            <a:bodyPr wrap="none" tIns="91440" bIns="91440" anchor="ctr">
              <a:spAutoFit/>
            </a:bodyPr>
            <a:lstStyle/>
            <a:p>
              <a:pPr>
                <a:defRPr/>
              </a:pPr>
              <a:endParaRPr lang="en-US">
                <a:cs typeface="+mn-cs"/>
              </a:endParaRPr>
            </a:p>
          </p:txBody>
        </p:sp>
        <p:graphicFrame>
          <p:nvGraphicFramePr>
            <p:cNvPr id="6" name="Object 5"/>
            <p:cNvGraphicFramePr>
              <a:graphicFrameLocks noChangeAspect="1"/>
            </p:cNvGraphicFramePr>
            <p:nvPr/>
          </p:nvGraphicFramePr>
          <p:xfrm>
            <a:off x="1104" y="1019"/>
            <a:ext cx="3792" cy="373"/>
          </p:xfrm>
          <a:graphic>
            <a:graphicData uri="http://schemas.openxmlformats.org/presentationml/2006/ole">
              <mc:AlternateContent xmlns:mc="http://schemas.openxmlformats.org/markup-compatibility/2006">
                <mc:Choice xmlns:v="urn:schemas-microsoft-com:vml" Requires="v">
                  <p:oleObj spid="_x0000_s4205" name="Equation" r:id="rId4" imgW="2324100" imgH="228600" progId="Equation.DSMT4">
                    <p:embed/>
                  </p:oleObj>
                </mc:Choice>
                <mc:Fallback>
                  <p:oleObj name="Equation" r:id="rId4" imgW="23241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4" y="1019"/>
                          <a:ext cx="3792" cy="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sp>
        <p:nvSpPr>
          <p:cNvPr id="7" name="Rectangle 19"/>
          <p:cNvSpPr>
            <a:spLocks noChangeArrowheads="1"/>
          </p:cNvSpPr>
          <p:nvPr/>
        </p:nvSpPr>
        <p:spPr bwMode="auto">
          <a:xfrm>
            <a:off x="990600" y="2505095"/>
            <a:ext cx="317752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tIns="91440" bIns="91440" anchor="ctr">
            <a:spAutoFit/>
          </a:bodyPr>
          <a:lstStyle/>
          <a:p>
            <a:pPr>
              <a:defRPr/>
            </a:pPr>
            <a:r>
              <a:rPr lang="en-US" sz="2400" dirty="0">
                <a:cs typeface="+mn-cs"/>
              </a:rPr>
              <a:t>Horizontal Pipe (h</a:t>
            </a:r>
            <a:r>
              <a:rPr lang="en-US" sz="2400" baseline="-25000" dirty="0">
                <a:cs typeface="+mn-cs"/>
              </a:rPr>
              <a:t>1</a:t>
            </a:r>
            <a:r>
              <a:rPr lang="en-US" sz="2400" dirty="0">
                <a:cs typeface="+mn-cs"/>
              </a:rPr>
              <a:t> = h</a:t>
            </a:r>
            <a:r>
              <a:rPr lang="en-US" sz="2400" baseline="-25000" dirty="0">
                <a:cs typeface="+mn-cs"/>
              </a:rPr>
              <a:t>2</a:t>
            </a:r>
            <a:r>
              <a:rPr lang="en-US" sz="2400" dirty="0">
                <a:cs typeface="+mn-cs"/>
              </a:rPr>
              <a:t>)</a:t>
            </a:r>
          </a:p>
        </p:txBody>
      </p:sp>
      <p:grpSp>
        <p:nvGrpSpPr>
          <p:cNvPr id="8" name="Group 40"/>
          <p:cNvGrpSpPr>
            <a:grpSpLocks/>
          </p:cNvGrpSpPr>
          <p:nvPr/>
        </p:nvGrpSpPr>
        <p:grpSpPr bwMode="auto">
          <a:xfrm>
            <a:off x="914400" y="3790596"/>
            <a:ext cx="6632575" cy="1027113"/>
            <a:chOff x="576" y="3411"/>
            <a:chExt cx="4178" cy="647"/>
          </a:xfrm>
        </p:grpSpPr>
        <p:graphicFrame>
          <p:nvGraphicFramePr>
            <p:cNvPr id="10" name="Object 37"/>
            <p:cNvGraphicFramePr>
              <a:graphicFrameLocks noChangeAspect="1"/>
            </p:cNvGraphicFramePr>
            <p:nvPr>
              <p:extLst>
                <p:ext uri="{D42A27DB-BD31-4B8C-83A1-F6EECF244321}">
                  <p14:modId xmlns:p14="http://schemas.microsoft.com/office/powerpoint/2010/main" val="949830076"/>
                </p:ext>
              </p:extLst>
            </p:nvPr>
          </p:nvGraphicFramePr>
          <p:xfrm>
            <a:off x="2830" y="3411"/>
            <a:ext cx="1924" cy="647"/>
          </p:xfrm>
          <a:graphic>
            <a:graphicData uri="http://schemas.openxmlformats.org/presentationml/2006/ole">
              <mc:AlternateContent xmlns:mc="http://schemas.openxmlformats.org/markup-compatibility/2006">
                <mc:Choice xmlns:v="urn:schemas-microsoft-com:vml" Requires="v">
                  <p:oleObj spid="_x0000_s4206" name="Equation" r:id="rId6" imgW="1206500" imgH="406400" progId="Equation.DSMT4">
                    <p:embed/>
                  </p:oleObj>
                </mc:Choice>
                <mc:Fallback>
                  <p:oleObj name="Equation" r:id="rId6" imgW="1206500" imgH="406400" progId="Equation.DSMT4">
                    <p:embed/>
                    <p:pic>
                      <p:nvPicPr>
                        <p:cNvPr id="0" name=""/>
                        <p:cNvPicPr>
                          <a:picLocks noChangeAspect="1" noChangeArrowheads="1"/>
                        </p:cNvPicPr>
                        <p:nvPr/>
                      </p:nvPicPr>
                      <p:blipFill>
                        <a:blip r:embed="rId7"/>
                        <a:srcRect/>
                        <a:stretch>
                          <a:fillRect/>
                        </a:stretch>
                      </p:blipFill>
                      <p:spPr bwMode="auto">
                        <a:xfrm>
                          <a:off x="2830" y="3411"/>
                          <a:ext cx="1924" cy="64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107763" dir="2700000" algn="ctr" rotWithShape="0">
                                  <a:srgbClr val="000000">
                                    <a:alpha val="74997"/>
                                  </a:srgbClr>
                                </a:outerShdw>
                              </a:effectLst>
                            </a14:hiddenEffects>
                          </a:ext>
                        </a:extLst>
                      </p:spPr>
                    </p:pic>
                  </p:oleObj>
                </mc:Fallback>
              </mc:AlternateContent>
            </a:graphicData>
          </a:graphic>
        </p:graphicFrame>
        <p:sp>
          <p:nvSpPr>
            <p:cNvPr id="11" name="Text Box 39"/>
            <p:cNvSpPr txBox="1">
              <a:spLocks noChangeArrowheads="1"/>
            </p:cNvSpPr>
            <p:nvPr/>
          </p:nvSpPr>
          <p:spPr bwMode="auto">
            <a:xfrm>
              <a:off x="576" y="3537"/>
              <a:ext cx="1605"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tIns="91440" bIns="91440" anchor="ctr">
              <a:spAutoFit/>
            </a:bodyPr>
            <a:lstStyle/>
            <a:p>
              <a:pPr>
                <a:defRPr/>
              </a:pPr>
              <a:r>
                <a:rPr lang="en-US" sz="2600" dirty="0">
                  <a:solidFill>
                    <a:srgbClr val="FF6600"/>
                  </a:solidFill>
                  <a:cs typeface="+mn-cs"/>
                </a:rPr>
                <a:t>Horizontal Pipe</a:t>
              </a:r>
            </a:p>
          </p:txBody>
        </p:sp>
      </p:grpSp>
      <p:grpSp>
        <p:nvGrpSpPr>
          <p:cNvPr id="15" name="Group 14"/>
          <p:cNvGrpSpPr/>
          <p:nvPr/>
        </p:nvGrpSpPr>
        <p:grpSpPr>
          <a:xfrm>
            <a:off x="2480730" y="1181365"/>
            <a:ext cx="3873494" cy="1200920"/>
            <a:chOff x="2480730" y="1181365"/>
            <a:chExt cx="3873494" cy="1200920"/>
          </a:xfrm>
        </p:grpSpPr>
        <p:cxnSp>
          <p:nvCxnSpPr>
            <p:cNvPr id="13" name="Straight Connector 12"/>
            <p:cNvCxnSpPr/>
            <p:nvPr/>
          </p:nvCxnSpPr>
          <p:spPr>
            <a:xfrm flipV="1">
              <a:off x="2480730" y="1181365"/>
              <a:ext cx="797377" cy="1107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a:xfrm flipV="1">
              <a:off x="5556847" y="1274697"/>
              <a:ext cx="797377" cy="1107588"/>
            </a:xfrm>
            <a:prstGeom prst="line">
              <a:avLst/>
            </a:prstGeom>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38926503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31511"/>
            <a:ext cx="8229600" cy="949854"/>
          </a:xfrm>
        </p:spPr>
        <p:txBody>
          <a:bodyPr/>
          <a:lstStyle/>
          <a:p>
            <a:r>
              <a:rPr lang="en-CA" dirty="0" smtClean="0">
                <a:solidFill>
                  <a:srgbClr val="00B0F0"/>
                </a:solidFill>
                <a:effectLst/>
              </a:rPr>
              <a:t>Question 3</a:t>
            </a:r>
            <a:endParaRPr lang="en-CA" dirty="0">
              <a:solidFill>
                <a:srgbClr val="00B0F0"/>
              </a:solidFill>
              <a:effectLst/>
            </a:endParaRPr>
          </a:p>
        </p:txBody>
      </p:sp>
      <p:sp>
        <p:nvSpPr>
          <p:cNvPr id="5" name="TextBox 4"/>
          <p:cNvSpPr txBox="1"/>
          <p:nvPr/>
        </p:nvSpPr>
        <p:spPr>
          <a:xfrm>
            <a:off x="714348" y="1164369"/>
            <a:ext cx="7972452" cy="2308324"/>
          </a:xfrm>
          <a:prstGeom prst="rect">
            <a:avLst/>
          </a:prstGeom>
          <a:noFill/>
        </p:spPr>
        <p:txBody>
          <a:bodyPr wrap="square" rtlCol="0">
            <a:spAutoFit/>
          </a:bodyPr>
          <a:lstStyle/>
          <a:p>
            <a:r>
              <a:rPr lang="en-CA" dirty="0" smtClean="0">
                <a:solidFill>
                  <a:srgbClr val="00B0F0"/>
                </a:solidFill>
              </a:rPr>
              <a:t>A pirate ship hides out in a small inshore lake. It carries twenty ill-gotten treasure chests in its hold. But lo, on the horizon the lookout spies a gunboat. To get away, the pirate captain orders the heavy treasure chests jettisoned. The chests sink to the lake bottom. What happens to the water level of the lake?</a:t>
            </a:r>
          </a:p>
          <a:p>
            <a:pPr marL="400050" indent="-400050"/>
            <a:endParaRPr lang="en-CA" dirty="0">
              <a:solidFill>
                <a:srgbClr val="FFFF00"/>
              </a:solidFill>
            </a:endParaRPr>
          </a:p>
          <a:p>
            <a:pPr marL="400050" indent="-400050">
              <a:buAutoNum type="alphaUcParenR"/>
            </a:pPr>
            <a:r>
              <a:rPr lang="en-CA" dirty="0" smtClean="0">
                <a:solidFill>
                  <a:srgbClr val="FFFF00"/>
                </a:solidFill>
              </a:rPr>
              <a:t>The water level rises</a:t>
            </a:r>
          </a:p>
          <a:p>
            <a:pPr marL="400050" indent="-400050">
              <a:buAutoNum type="alphaUcParenR"/>
            </a:pPr>
            <a:r>
              <a:rPr lang="en-CA" dirty="0" smtClean="0">
                <a:solidFill>
                  <a:srgbClr val="FFFF00"/>
                </a:solidFill>
              </a:rPr>
              <a:t>The water level drops</a:t>
            </a:r>
          </a:p>
          <a:p>
            <a:pPr marL="400050" indent="-400050">
              <a:buAutoNum type="alphaUcParenR"/>
            </a:pPr>
            <a:r>
              <a:rPr lang="en-CA" dirty="0" smtClean="0">
                <a:solidFill>
                  <a:srgbClr val="FFFF00"/>
                </a:solidFill>
              </a:rPr>
              <a:t>The water level does not change</a:t>
            </a: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714348" y="2874144"/>
            <a:ext cx="4286280" cy="297658"/>
          </a:xfrm>
          <a:prstGeom prst="rect">
            <a:avLst/>
          </a:prstGeom>
          <a:noFill/>
          <a:ln w="38100"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457200" y="3564632"/>
            <a:ext cx="7511472" cy="2031325"/>
          </a:xfrm>
          <a:prstGeom prst="rect">
            <a:avLst/>
          </a:prstGeom>
          <a:solidFill>
            <a:srgbClr val="00B05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CA" dirty="0" smtClean="0">
                <a:solidFill>
                  <a:schemeClr val="tx1"/>
                </a:solidFill>
              </a:rPr>
              <a:t>When the treasure is in the hold, it is floating on the water. So by Archimedes’ principle, the treasure must displace a volume of water equal to the weight of the treasure. However, when the treasure is resting on the bottom of the lake, the treasure does not have to be supported by the buoyancy force. Thus the treasure only displaces a volume of water equal to its own volume (The </a:t>
            </a:r>
            <a:r>
              <a:rPr lang="en-CA" dirty="0" smtClean="0">
                <a:solidFill>
                  <a:srgbClr val="FF0000"/>
                </a:solidFill>
              </a:rPr>
              <a:t>density</a:t>
            </a:r>
            <a:r>
              <a:rPr lang="en-CA" dirty="0" smtClean="0">
                <a:solidFill>
                  <a:schemeClr val="tx1"/>
                </a:solidFill>
              </a:rPr>
              <a:t> of the treasure is</a:t>
            </a:r>
            <a:r>
              <a:rPr lang="en-CA" dirty="0" smtClean="0">
                <a:solidFill>
                  <a:srgbClr val="FF0000"/>
                </a:solidFill>
              </a:rPr>
              <a:t> greater </a:t>
            </a:r>
            <a:r>
              <a:rPr lang="en-CA" dirty="0" smtClean="0">
                <a:solidFill>
                  <a:schemeClr val="tx1"/>
                </a:solidFill>
              </a:rPr>
              <a:t>than that of water, it </a:t>
            </a:r>
            <a:r>
              <a:rPr lang="en-CA" dirty="0" smtClean="0">
                <a:solidFill>
                  <a:srgbClr val="FF0000"/>
                </a:solidFill>
              </a:rPr>
              <a:t>displaces more water </a:t>
            </a:r>
            <a:r>
              <a:rPr lang="en-CA" dirty="0" smtClean="0">
                <a:solidFill>
                  <a:schemeClr val="tx1"/>
                </a:solidFill>
              </a:rPr>
              <a:t>when floating than when sunk).</a:t>
            </a:r>
            <a:endParaRPr lang="en-CA" dirty="0">
              <a:solidFill>
                <a:schemeClr val="tx1"/>
              </a:solidFill>
            </a:endParaRPr>
          </a:p>
        </p:txBody>
      </p:sp>
    </p:spTree>
    <p:extLst>
      <p:ext uri="{BB962C8B-B14F-4D97-AF65-F5344CB8AC3E}">
        <p14:creationId xmlns:p14="http://schemas.microsoft.com/office/powerpoint/2010/main" val="35044303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par>
                          <p:cTn id="27" fill="hold">
                            <p:stCondLst>
                              <p:cond delay="2500"/>
                            </p:stCondLst>
                            <p:childTnLst>
                              <p:par>
                                <p:cTn id="28" presetID="53" presetClass="entr" presetSubtype="0"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31511"/>
            <a:ext cx="8229600" cy="949854"/>
          </a:xfrm>
        </p:spPr>
        <p:txBody>
          <a:bodyPr/>
          <a:lstStyle/>
          <a:p>
            <a:r>
              <a:rPr lang="en-CA" dirty="0" smtClean="0">
                <a:solidFill>
                  <a:srgbClr val="00B0F0"/>
                </a:solidFill>
                <a:effectLst/>
              </a:rPr>
              <a:t>Question 4</a:t>
            </a:r>
            <a:endParaRPr lang="en-CA" dirty="0">
              <a:solidFill>
                <a:srgbClr val="00B0F0"/>
              </a:solidFill>
              <a:effectLst/>
            </a:endParaRPr>
          </a:p>
        </p:txBody>
      </p:sp>
      <p:sp>
        <p:nvSpPr>
          <p:cNvPr id="5" name="TextBox 4"/>
          <p:cNvSpPr txBox="1"/>
          <p:nvPr/>
        </p:nvSpPr>
        <p:spPr>
          <a:xfrm>
            <a:off x="427558" y="1205337"/>
            <a:ext cx="8573598" cy="2585323"/>
          </a:xfrm>
          <a:prstGeom prst="rect">
            <a:avLst/>
          </a:prstGeom>
          <a:noFill/>
        </p:spPr>
        <p:txBody>
          <a:bodyPr wrap="square" rtlCol="0">
            <a:spAutoFit/>
          </a:bodyPr>
          <a:lstStyle/>
          <a:p>
            <a:r>
              <a:rPr lang="en-CA" dirty="0" smtClean="0">
                <a:solidFill>
                  <a:srgbClr val="00B0F0"/>
                </a:solidFill>
              </a:rPr>
              <a:t>Brian saves 2-litre soda bottles so that he can construct a raft and float out onto a pond. If Brian has a mass of 80 kg, what minimum number of </a:t>
            </a:r>
            <a:r>
              <a:rPr lang="en-CA" dirty="0" smtClean="0">
                <a:solidFill>
                  <a:srgbClr val="00B0F0"/>
                </a:solidFill>
              </a:rPr>
              <a:t>bottles (approximately) </a:t>
            </a:r>
            <a:r>
              <a:rPr lang="en-CA" dirty="0" smtClean="0">
                <a:solidFill>
                  <a:srgbClr val="00B0F0"/>
                </a:solidFill>
              </a:rPr>
              <a:t>is necessary to support him? The density of the water is 1000 kg/m</a:t>
            </a:r>
            <a:r>
              <a:rPr lang="en-CA" baseline="30000" dirty="0" smtClean="0">
                <a:solidFill>
                  <a:srgbClr val="00B0F0"/>
                </a:solidFill>
              </a:rPr>
              <a:t>3</a:t>
            </a:r>
            <a:r>
              <a:rPr lang="en-CA" dirty="0" smtClean="0">
                <a:solidFill>
                  <a:srgbClr val="00B0F0"/>
                </a:solidFill>
              </a:rPr>
              <a:t>, and 1000 L = 1 m</a:t>
            </a:r>
            <a:r>
              <a:rPr lang="en-CA" baseline="30000" dirty="0" smtClean="0">
                <a:solidFill>
                  <a:srgbClr val="00B0F0"/>
                </a:solidFill>
              </a:rPr>
              <a:t>3</a:t>
            </a:r>
          </a:p>
          <a:p>
            <a:pPr marL="400050" indent="-400050"/>
            <a:endParaRPr lang="en-CA" dirty="0">
              <a:solidFill>
                <a:srgbClr val="FFFF00"/>
              </a:solidFill>
            </a:endParaRPr>
          </a:p>
          <a:p>
            <a:pPr marL="400050" indent="-400050">
              <a:buAutoNum type="alphaUcParenR"/>
            </a:pPr>
            <a:r>
              <a:rPr lang="en-CA" dirty="0" smtClean="0">
                <a:solidFill>
                  <a:srgbClr val="FFFF00"/>
                </a:solidFill>
              </a:rPr>
              <a:t>1600 bottles</a:t>
            </a:r>
          </a:p>
          <a:p>
            <a:pPr marL="400050" indent="-400050">
              <a:buAutoNum type="alphaUcParenR"/>
            </a:pPr>
            <a:r>
              <a:rPr lang="en-CA" dirty="0" smtClean="0">
                <a:solidFill>
                  <a:srgbClr val="FFFF00"/>
                </a:solidFill>
              </a:rPr>
              <a:t>800 bottles</a:t>
            </a:r>
          </a:p>
          <a:p>
            <a:pPr marL="400050" indent="-400050">
              <a:buAutoNum type="alphaUcParenR"/>
            </a:pPr>
            <a:r>
              <a:rPr lang="en-CA" dirty="0" smtClean="0">
                <a:solidFill>
                  <a:srgbClr val="FFFF00"/>
                </a:solidFill>
              </a:rPr>
              <a:t>200 bottles</a:t>
            </a:r>
          </a:p>
          <a:p>
            <a:pPr marL="400050" indent="-400050">
              <a:buAutoNum type="alphaUcParenR"/>
            </a:pPr>
            <a:r>
              <a:rPr lang="en-CA" dirty="0" smtClean="0">
                <a:solidFill>
                  <a:srgbClr val="FFFF00"/>
                </a:solidFill>
              </a:rPr>
              <a:t>40 bottles</a:t>
            </a:r>
          </a:p>
          <a:p>
            <a:pPr marL="400050" indent="-400050">
              <a:buAutoNum type="alphaUcParenR"/>
            </a:pPr>
            <a:r>
              <a:rPr lang="en-CA" dirty="0" smtClean="0">
                <a:solidFill>
                  <a:srgbClr val="FFFF00"/>
                </a:solidFill>
              </a:rPr>
              <a:t>4 bottles</a:t>
            </a:r>
            <a:endParaRPr lang="en-CA"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427558" y="3194206"/>
            <a:ext cx="4286280" cy="297658"/>
          </a:xfrm>
          <a:prstGeom prst="rect">
            <a:avLst/>
          </a:prstGeom>
          <a:noFill/>
          <a:ln w="38100"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928662" y="3810255"/>
            <a:ext cx="6643734" cy="646331"/>
          </a:xfrm>
          <a:prstGeom prst="rect">
            <a:avLst/>
          </a:prstGeom>
          <a:solidFill>
            <a:srgbClr val="00B05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CA" dirty="0" smtClean="0">
                <a:solidFill>
                  <a:schemeClr val="tx1"/>
                </a:solidFill>
              </a:rPr>
              <a:t>Since Brian is floating in equilibrium, his weight must equal the buoyancy force on him.</a:t>
            </a:r>
            <a:endParaRPr lang="en-CA" dirty="0">
              <a:solidFill>
                <a:schemeClr val="tx1"/>
              </a:solidFill>
            </a:endParaRPr>
          </a:p>
        </p:txBody>
      </p:sp>
      <p:graphicFrame>
        <p:nvGraphicFramePr>
          <p:cNvPr id="9" name="Object 8"/>
          <p:cNvGraphicFramePr>
            <a:graphicFrameLocks noChangeAspect="1"/>
          </p:cNvGraphicFramePr>
          <p:nvPr/>
        </p:nvGraphicFramePr>
        <p:xfrm>
          <a:off x="112766" y="4643450"/>
          <a:ext cx="3459103" cy="892975"/>
        </p:xfrm>
        <a:graphic>
          <a:graphicData uri="http://schemas.openxmlformats.org/presentationml/2006/ole">
            <mc:AlternateContent xmlns:mc="http://schemas.openxmlformats.org/markup-compatibility/2006">
              <mc:Choice xmlns:v="urn:schemas-microsoft-com:vml" Requires="v">
                <p:oleObj spid="_x0000_s13358" name="Equation" r:id="rId3" imgW="2336760" imgH="723600" progId="Equation.DSMT4">
                  <p:embed/>
                </p:oleObj>
              </mc:Choice>
              <mc:Fallback>
                <p:oleObj name="Equation" r:id="rId3" imgW="2336760" imgH="723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766" y="4643450"/>
                        <a:ext cx="3459103" cy="89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3714744" y="4464855"/>
          <a:ext cx="3172634" cy="1190613"/>
        </p:xfrm>
        <a:graphic>
          <a:graphicData uri="http://schemas.openxmlformats.org/presentationml/2006/ole">
            <mc:AlternateContent xmlns:mc="http://schemas.openxmlformats.org/markup-compatibility/2006">
              <mc:Choice xmlns:v="urn:schemas-microsoft-com:vml" Requires="v">
                <p:oleObj spid="_x0000_s13359" name="Equation" r:id="rId5" imgW="1917360" imgH="863280" progId="Equation.DSMT4">
                  <p:embed/>
                </p:oleObj>
              </mc:Choice>
              <mc:Fallback>
                <p:oleObj name="Equation" r:id="rId5" imgW="1917360" imgH="8632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14744" y="4464855"/>
                        <a:ext cx="3172634" cy="1190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7215206" y="4522435"/>
          <a:ext cx="1285884" cy="597268"/>
        </p:xfrm>
        <a:graphic>
          <a:graphicData uri="http://schemas.openxmlformats.org/presentationml/2006/ole">
            <mc:AlternateContent xmlns:mc="http://schemas.openxmlformats.org/markup-compatibility/2006">
              <mc:Choice xmlns:v="urn:schemas-microsoft-com:vml" Requires="v">
                <p:oleObj spid="_x0000_s13360" name="Equation" r:id="rId7" imgW="774360" imgH="431640" progId="Equation.3">
                  <p:embed/>
                </p:oleObj>
              </mc:Choice>
              <mc:Fallback>
                <p:oleObj name="Equation" r:id="rId7" imgW="774360" imgH="431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15206" y="4522435"/>
                        <a:ext cx="1285884" cy="5972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628298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par>
                          <p:cTn id="48" fill="hold">
                            <p:stCondLst>
                              <p:cond delay="500"/>
                            </p:stCondLst>
                            <p:childTnLst>
                              <p:par>
                                <p:cTn id="49" presetID="53" presetClass="entr" presetSubtype="0"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500" fill="hold"/>
                                        <p:tgtEl>
                                          <p:spTgt spid="6"/>
                                        </p:tgtEl>
                                        <p:attrNameLst>
                                          <p:attrName>ppt_w</p:attrName>
                                        </p:attrNameLst>
                                      </p:cBhvr>
                                      <p:tavLst>
                                        <p:tav tm="0">
                                          <p:val>
                                            <p:fltVal val="0"/>
                                          </p:val>
                                        </p:tav>
                                        <p:tav tm="100000">
                                          <p:val>
                                            <p:strVal val="#ppt_w"/>
                                          </p:val>
                                        </p:tav>
                                      </p:tavLst>
                                    </p:anim>
                                    <p:anim calcmode="lin" valueType="num">
                                      <p:cBhvr>
                                        <p:cTn id="52" dur="500" fill="hold"/>
                                        <p:tgtEl>
                                          <p:spTgt spid="6"/>
                                        </p:tgtEl>
                                        <p:attrNameLst>
                                          <p:attrName>ppt_h</p:attrName>
                                        </p:attrNameLst>
                                      </p:cBhvr>
                                      <p:tavLst>
                                        <p:tav tm="0">
                                          <p:val>
                                            <p:fltVal val="0"/>
                                          </p:val>
                                        </p:tav>
                                        <p:tav tm="100000">
                                          <p:val>
                                            <p:strVal val="#ppt_h"/>
                                          </p:val>
                                        </p:tav>
                                      </p:tavLst>
                                    </p:anim>
                                    <p:animEffect transition="in" filter="fade">
                                      <p:cBhvr>
                                        <p:cTn id="5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8292"/>
            <a:ext cx="8229600" cy="645600"/>
          </a:xfrm>
        </p:spPr>
        <p:txBody>
          <a:bodyPr>
            <a:normAutofit fontScale="90000"/>
          </a:bodyPr>
          <a:lstStyle/>
          <a:p>
            <a:r>
              <a:rPr lang="en-CA" dirty="0" smtClean="0">
                <a:solidFill>
                  <a:srgbClr val="00B0F0"/>
                </a:solidFill>
                <a:effectLst/>
              </a:rPr>
              <a:t>Question 5</a:t>
            </a:r>
            <a:endParaRPr lang="en-CA" dirty="0">
              <a:solidFill>
                <a:srgbClr val="00B0F0"/>
              </a:solidFill>
              <a:effectLst/>
            </a:endParaRPr>
          </a:p>
        </p:txBody>
      </p:sp>
      <p:sp>
        <p:nvSpPr>
          <p:cNvPr id="5" name="TextBox 4"/>
          <p:cNvSpPr txBox="1"/>
          <p:nvPr/>
        </p:nvSpPr>
        <p:spPr>
          <a:xfrm>
            <a:off x="714348" y="833424"/>
            <a:ext cx="7643866" cy="2585323"/>
          </a:xfrm>
          <a:prstGeom prst="rect">
            <a:avLst/>
          </a:prstGeom>
          <a:noFill/>
        </p:spPr>
        <p:txBody>
          <a:bodyPr wrap="square" rtlCol="0">
            <a:spAutoFit/>
          </a:bodyPr>
          <a:lstStyle/>
          <a:p>
            <a:r>
              <a:rPr lang="en-CA" dirty="0" smtClean="0">
                <a:solidFill>
                  <a:srgbClr val="00B0F0"/>
                </a:solidFill>
              </a:rPr>
              <a:t>A hydraulic lift is designed for a gain of 100, so that a 10 N force applied at the input piston will produce a 1000 N at the output piston. If the radius of the input piston is 2 cm, the radius of the output piston is:</a:t>
            </a:r>
            <a:endParaRPr lang="en-CA" baseline="30000" dirty="0" smtClean="0">
              <a:solidFill>
                <a:srgbClr val="00B0F0"/>
              </a:solidFill>
            </a:endParaRPr>
          </a:p>
          <a:p>
            <a:pPr marL="400050" indent="-400050"/>
            <a:endParaRPr lang="en-CA" dirty="0">
              <a:solidFill>
                <a:srgbClr val="FFFF00"/>
              </a:solidFill>
            </a:endParaRPr>
          </a:p>
          <a:p>
            <a:pPr marL="400050" indent="-400050">
              <a:buAutoNum type="alphaUcParenR"/>
            </a:pPr>
            <a:r>
              <a:rPr lang="en-CA" dirty="0" smtClean="0">
                <a:solidFill>
                  <a:srgbClr val="FFFF00"/>
                </a:solidFill>
              </a:rPr>
              <a:t>200 cm</a:t>
            </a:r>
          </a:p>
          <a:p>
            <a:pPr marL="400050" indent="-400050">
              <a:buAutoNum type="alphaUcParenR"/>
            </a:pPr>
            <a:r>
              <a:rPr lang="en-CA" dirty="0" smtClean="0">
                <a:solidFill>
                  <a:srgbClr val="FFFF00"/>
                </a:solidFill>
              </a:rPr>
              <a:t>0.02 cm</a:t>
            </a:r>
          </a:p>
          <a:p>
            <a:pPr marL="400050" indent="-400050">
              <a:buAutoNum type="alphaUcParenR"/>
            </a:pPr>
            <a:r>
              <a:rPr lang="en-CA" dirty="0" smtClean="0">
                <a:solidFill>
                  <a:srgbClr val="FFFF00"/>
                </a:solidFill>
              </a:rPr>
              <a:t>400 cm</a:t>
            </a:r>
          </a:p>
          <a:p>
            <a:pPr marL="400050" indent="-400050">
              <a:buAutoNum type="alphaUcParenR"/>
            </a:pPr>
            <a:r>
              <a:rPr lang="en-CA" dirty="0" smtClean="0">
                <a:solidFill>
                  <a:srgbClr val="FFFF00"/>
                </a:solidFill>
              </a:rPr>
              <a:t>20 cm</a:t>
            </a:r>
          </a:p>
          <a:p>
            <a:pPr marL="400050" indent="-400050">
              <a:buAutoNum type="alphaUcParenR"/>
            </a:pPr>
            <a:r>
              <a:rPr lang="en-CA" dirty="0" smtClean="0">
                <a:solidFill>
                  <a:srgbClr val="FFFF00"/>
                </a:solidFill>
              </a:rPr>
              <a:t>0.05 cm</a:t>
            </a:r>
            <a:endParaRPr lang="en-CA"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714348" y="2801809"/>
            <a:ext cx="4286280" cy="297658"/>
          </a:xfrm>
          <a:prstGeom prst="rect">
            <a:avLst/>
          </a:prstGeom>
          <a:noFill/>
          <a:ln w="38100"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928662" y="3399046"/>
            <a:ext cx="6643734" cy="369332"/>
          </a:xfrm>
          <a:prstGeom prst="rect">
            <a:avLst/>
          </a:prstGeom>
          <a:solidFill>
            <a:srgbClr val="00B05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CA" dirty="0" smtClean="0">
                <a:solidFill>
                  <a:schemeClr val="tx1"/>
                </a:solidFill>
              </a:rPr>
              <a:t>We need only apply Pascal’s Principle keeping in units</a:t>
            </a:r>
            <a:endParaRPr lang="en-CA" dirty="0">
              <a:solidFill>
                <a:schemeClr val="tx1"/>
              </a:solidFill>
            </a:endParaRPr>
          </a:p>
        </p:txBody>
      </p:sp>
      <p:graphicFrame>
        <p:nvGraphicFramePr>
          <p:cNvPr id="9" name="Object 8"/>
          <p:cNvGraphicFramePr>
            <a:graphicFrameLocks noChangeAspect="1"/>
          </p:cNvGraphicFramePr>
          <p:nvPr/>
        </p:nvGraphicFramePr>
        <p:xfrm>
          <a:off x="857224" y="3869538"/>
          <a:ext cx="1277938" cy="1721115"/>
        </p:xfrm>
        <a:graphic>
          <a:graphicData uri="http://schemas.openxmlformats.org/presentationml/2006/ole">
            <mc:AlternateContent xmlns:mc="http://schemas.openxmlformats.org/markup-compatibility/2006">
              <mc:Choice xmlns:v="urn:schemas-microsoft-com:vml" Requires="v">
                <p:oleObj spid="_x0000_s14368" name="Equation" r:id="rId3" imgW="863280" imgH="1396800" progId="Equation.DSMT4">
                  <p:embed/>
                </p:oleObj>
              </mc:Choice>
              <mc:Fallback>
                <p:oleObj name="Equation" r:id="rId3" imgW="863280" imgH="1396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24" y="3869538"/>
                        <a:ext cx="1277938" cy="17211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3033713" y="3978011"/>
          <a:ext cx="2247900" cy="1260739"/>
        </p:xfrm>
        <a:graphic>
          <a:graphicData uri="http://schemas.openxmlformats.org/presentationml/2006/ole">
            <mc:AlternateContent xmlns:mc="http://schemas.openxmlformats.org/markup-compatibility/2006">
              <mc:Choice xmlns:v="urn:schemas-microsoft-com:vml" Requires="v">
                <p:oleObj spid="_x0000_s14369" name="Equation" r:id="rId5" imgW="1358640" imgH="914400" progId="Equation.3">
                  <p:embed/>
                </p:oleObj>
              </mc:Choice>
              <mc:Fallback>
                <p:oleObj name="Equation" r:id="rId5" imgW="1358640" imgH="914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3713" y="3978011"/>
                        <a:ext cx="2247900" cy="12607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648815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par>
                          <p:cTn id="41" fill="hold">
                            <p:stCondLst>
                              <p:cond delay="500"/>
                            </p:stCondLst>
                            <p:childTnLst>
                              <p:par>
                                <p:cTn id="42" presetID="53" presetClass="entr" presetSubtype="0" fill="hold" grpId="0" nodeType="after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fltVal val="0"/>
                                          </p:val>
                                        </p:tav>
                                        <p:tav tm="100000">
                                          <p:val>
                                            <p:strVal val="#ppt_w"/>
                                          </p:val>
                                        </p:tav>
                                      </p:tavLst>
                                    </p:anim>
                                    <p:anim calcmode="lin" valueType="num">
                                      <p:cBhvr>
                                        <p:cTn id="45" dur="500" fill="hold"/>
                                        <p:tgtEl>
                                          <p:spTgt spid="6"/>
                                        </p:tgtEl>
                                        <p:attrNameLst>
                                          <p:attrName>ppt_h</p:attrName>
                                        </p:attrNameLst>
                                      </p:cBhvr>
                                      <p:tavLst>
                                        <p:tav tm="0">
                                          <p:val>
                                            <p:fltVal val="0"/>
                                          </p:val>
                                        </p:tav>
                                        <p:tav tm="100000">
                                          <p:val>
                                            <p:strVal val="#ppt_h"/>
                                          </p:val>
                                        </p:tav>
                                      </p:tavLst>
                                    </p:anim>
                                    <p:animEffect transition="in" filter="fade">
                                      <p:cBhvr>
                                        <p:cTn id="4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8292"/>
            <a:ext cx="8229600" cy="645600"/>
          </a:xfrm>
        </p:spPr>
        <p:txBody>
          <a:bodyPr>
            <a:normAutofit fontScale="90000"/>
          </a:bodyPr>
          <a:lstStyle/>
          <a:p>
            <a:r>
              <a:rPr lang="en-CA" dirty="0" smtClean="0">
                <a:solidFill>
                  <a:srgbClr val="00B0F0"/>
                </a:solidFill>
                <a:effectLst/>
              </a:rPr>
              <a:t>Question 6</a:t>
            </a:r>
            <a:endParaRPr lang="en-CA" dirty="0">
              <a:solidFill>
                <a:srgbClr val="00B0F0"/>
              </a:solidFill>
              <a:effectLst/>
            </a:endParaRPr>
          </a:p>
        </p:txBody>
      </p:sp>
      <p:sp>
        <p:nvSpPr>
          <p:cNvPr id="5" name="TextBox 4"/>
          <p:cNvSpPr txBox="1"/>
          <p:nvPr/>
        </p:nvSpPr>
        <p:spPr>
          <a:xfrm>
            <a:off x="457200" y="833424"/>
            <a:ext cx="7901014" cy="2585323"/>
          </a:xfrm>
          <a:prstGeom prst="rect">
            <a:avLst/>
          </a:prstGeom>
          <a:noFill/>
        </p:spPr>
        <p:txBody>
          <a:bodyPr wrap="square" rtlCol="0">
            <a:spAutoFit/>
          </a:bodyPr>
          <a:lstStyle/>
          <a:p>
            <a:r>
              <a:rPr lang="en-CA" dirty="0" smtClean="0">
                <a:solidFill>
                  <a:srgbClr val="00B0F0"/>
                </a:solidFill>
              </a:rPr>
              <a:t>A  cylindrical pipe has a radius of 12 cm in one region where the fluid speed is </a:t>
            </a:r>
            <a:r>
              <a:rPr lang="en-CA" dirty="0" smtClean="0">
                <a:solidFill>
                  <a:srgbClr val="00B0F0"/>
                </a:solidFill>
              </a:rPr>
              <a:t>0.20 </a:t>
            </a:r>
            <a:r>
              <a:rPr lang="en-CA" dirty="0" smtClean="0">
                <a:solidFill>
                  <a:srgbClr val="00B0F0"/>
                </a:solidFill>
              </a:rPr>
              <a:t>m/s. In another region, the pipe is narrower with a radius of </a:t>
            </a:r>
            <a:r>
              <a:rPr lang="en-CA" dirty="0" smtClean="0">
                <a:solidFill>
                  <a:srgbClr val="00B0F0"/>
                </a:solidFill>
              </a:rPr>
              <a:t>4.0 </a:t>
            </a:r>
            <a:r>
              <a:rPr lang="en-CA" dirty="0" smtClean="0">
                <a:solidFill>
                  <a:srgbClr val="00B0F0"/>
                </a:solidFill>
              </a:rPr>
              <a:t>cm. The fluid speed in this region is most nearly:</a:t>
            </a:r>
            <a:endParaRPr lang="en-CA" baseline="30000" dirty="0" smtClean="0">
              <a:solidFill>
                <a:srgbClr val="00B0F0"/>
              </a:solidFill>
            </a:endParaRPr>
          </a:p>
          <a:p>
            <a:pPr marL="400050" indent="-400050"/>
            <a:endParaRPr lang="en-CA" dirty="0">
              <a:solidFill>
                <a:srgbClr val="FFFF00"/>
              </a:solidFill>
            </a:endParaRPr>
          </a:p>
          <a:p>
            <a:pPr marL="400050" indent="-400050">
              <a:buAutoNum type="alphaUcParenR"/>
            </a:pPr>
            <a:r>
              <a:rPr lang="en-CA" dirty="0" smtClean="0">
                <a:solidFill>
                  <a:srgbClr val="FFFF00"/>
                </a:solidFill>
              </a:rPr>
              <a:t>9 m/s</a:t>
            </a:r>
          </a:p>
          <a:p>
            <a:pPr marL="400050" indent="-400050">
              <a:buAutoNum type="alphaUcParenR"/>
            </a:pPr>
            <a:r>
              <a:rPr lang="en-CA" dirty="0" smtClean="0">
                <a:solidFill>
                  <a:srgbClr val="FFFF00"/>
                </a:solidFill>
              </a:rPr>
              <a:t>0.067 m/s</a:t>
            </a:r>
          </a:p>
          <a:p>
            <a:pPr marL="400050" indent="-400050">
              <a:buAutoNum type="alphaUcParenR"/>
            </a:pPr>
            <a:r>
              <a:rPr lang="en-CA" dirty="0" smtClean="0">
                <a:solidFill>
                  <a:srgbClr val="FFFF00"/>
                </a:solidFill>
              </a:rPr>
              <a:t>1.8 m/s</a:t>
            </a:r>
          </a:p>
          <a:p>
            <a:pPr marL="400050" indent="-400050">
              <a:buAutoNum type="alphaUcParenR"/>
            </a:pPr>
            <a:r>
              <a:rPr lang="en-CA" dirty="0" smtClean="0">
                <a:solidFill>
                  <a:srgbClr val="FFFF00"/>
                </a:solidFill>
              </a:rPr>
              <a:t>0.011 m/s</a:t>
            </a:r>
          </a:p>
          <a:p>
            <a:pPr marL="400050" indent="-400050">
              <a:buAutoNum type="alphaUcParenR"/>
            </a:pPr>
            <a:r>
              <a:rPr lang="en-CA" dirty="0" smtClean="0">
                <a:solidFill>
                  <a:srgbClr val="FFFF00"/>
                </a:solidFill>
              </a:rPr>
              <a:t>0.2 m/s</a:t>
            </a:r>
            <a:endParaRPr lang="en-CA"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714348" y="2228618"/>
            <a:ext cx="4286280" cy="297658"/>
          </a:xfrm>
          <a:prstGeom prst="rect">
            <a:avLst/>
          </a:prstGeom>
          <a:noFill/>
          <a:ln w="38100"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2357422" y="3095627"/>
            <a:ext cx="6643734" cy="646331"/>
          </a:xfrm>
          <a:prstGeom prst="rect">
            <a:avLst/>
          </a:prstGeom>
          <a:solidFill>
            <a:srgbClr val="00B05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CA" dirty="0" smtClean="0">
                <a:solidFill>
                  <a:schemeClr val="tx1"/>
                </a:solidFill>
              </a:rPr>
              <a:t>This is an application of the Continuity Equation. Ensure that you are using the correct units.  </a:t>
            </a:r>
            <a:endParaRPr lang="en-CA" dirty="0">
              <a:solidFill>
                <a:schemeClr val="tx1"/>
              </a:solidFill>
            </a:endParaRPr>
          </a:p>
        </p:txBody>
      </p:sp>
      <p:graphicFrame>
        <p:nvGraphicFramePr>
          <p:cNvPr id="9" name="Object 8"/>
          <p:cNvGraphicFramePr>
            <a:graphicFrameLocks noChangeAspect="1"/>
          </p:cNvGraphicFramePr>
          <p:nvPr/>
        </p:nvGraphicFramePr>
        <p:xfrm>
          <a:off x="930275" y="3747824"/>
          <a:ext cx="1720850" cy="1509448"/>
        </p:xfrm>
        <a:graphic>
          <a:graphicData uri="http://schemas.openxmlformats.org/presentationml/2006/ole">
            <mc:AlternateContent xmlns:mc="http://schemas.openxmlformats.org/markup-compatibility/2006">
              <mc:Choice xmlns:v="urn:schemas-microsoft-com:vml" Requires="v">
                <p:oleObj spid="_x0000_s16416" name="Equation" r:id="rId3" imgW="876240" imgH="927000" progId="Equation.DSMT4">
                  <p:embed/>
                </p:oleObj>
              </mc:Choice>
              <mc:Fallback>
                <p:oleObj name="Equation" r:id="rId3" imgW="876240" imgH="927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275" y="3747824"/>
                        <a:ext cx="1720850" cy="15094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3267076" y="3810001"/>
          <a:ext cx="2352675" cy="1505479"/>
        </p:xfrm>
        <a:graphic>
          <a:graphicData uri="http://schemas.openxmlformats.org/presentationml/2006/ole">
            <mc:AlternateContent xmlns:mc="http://schemas.openxmlformats.org/markup-compatibility/2006">
              <mc:Choice xmlns:v="urn:schemas-microsoft-com:vml" Requires="v">
                <p:oleObj spid="_x0000_s16417" name="Equation" r:id="rId5" imgW="1422360" imgH="1091880" progId="Equation.3">
                  <p:embed/>
                </p:oleObj>
              </mc:Choice>
              <mc:Fallback>
                <p:oleObj name="Equation" r:id="rId5" imgW="1422360" imgH="1091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67076" y="3810001"/>
                        <a:ext cx="2352675" cy="15054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391809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par>
                          <p:cTn id="41" fill="hold">
                            <p:stCondLst>
                              <p:cond delay="500"/>
                            </p:stCondLst>
                            <p:childTnLst>
                              <p:par>
                                <p:cTn id="42" presetID="53" presetClass="entr" presetSubtype="0" fill="hold" grpId="0" nodeType="after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fltVal val="0"/>
                                          </p:val>
                                        </p:tav>
                                        <p:tav tm="100000">
                                          <p:val>
                                            <p:strVal val="#ppt_w"/>
                                          </p:val>
                                        </p:tav>
                                      </p:tavLst>
                                    </p:anim>
                                    <p:anim calcmode="lin" valueType="num">
                                      <p:cBhvr>
                                        <p:cTn id="45" dur="500" fill="hold"/>
                                        <p:tgtEl>
                                          <p:spTgt spid="6"/>
                                        </p:tgtEl>
                                        <p:attrNameLst>
                                          <p:attrName>ppt_h</p:attrName>
                                        </p:attrNameLst>
                                      </p:cBhvr>
                                      <p:tavLst>
                                        <p:tav tm="0">
                                          <p:val>
                                            <p:fltVal val="0"/>
                                          </p:val>
                                        </p:tav>
                                        <p:tav tm="100000">
                                          <p:val>
                                            <p:strVal val="#ppt_h"/>
                                          </p:val>
                                        </p:tav>
                                      </p:tavLst>
                                    </p:anim>
                                    <p:animEffect transition="in" filter="fade">
                                      <p:cBhvr>
                                        <p:cTn id="4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8292"/>
            <a:ext cx="8229600" cy="645600"/>
          </a:xfrm>
        </p:spPr>
        <p:txBody>
          <a:bodyPr>
            <a:normAutofit fontScale="90000"/>
          </a:bodyPr>
          <a:lstStyle/>
          <a:p>
            <a:r>
              <a:rPr lang="en-CA" dirty="0" smtClean="0">
                <a:solidFill>
                  <a:srgbClr val="00B0F0"/>
                </a:solidFill>
                <a:effectLst/>
              </a:rPr>
              <a:t>Question 7</a:t>
            </a:r>
            <a:endParaRPr lang="en-CA" dirty="0">
              <a:solidFill>
                <a:srgbClr val="00B0F0"/>
              </a:solidFill>
              <a:effectLst/>
            </a:endParaRPr>
          </a:p>
        </p:txBody>
      </p:sp>
      <p:sp>
        <p:nvSpPr>
          <p:cNvPr id="5" name="TextBox 4"/>
          <p:cNvSpPr txBox="1"/>
          <p:nvPr/>
        </p:nvSpPr>
        <p:spPr>
          <a:xfrm>
            <a:off x="307275" y="833424"/>
            <a:ext cx="8693881" cy="3970318"/>
          </a:xfrm>
          <a:prstGeom prst="rect">
            <a:avLst/>
          </a:prstGeom>
          <a:noFill/>
        </p:spPr>
        <p:txBody>
          <a:bodyPr wrap="square" rtlCol="0">
            <a:spAutoFit/>
          </a:bodyPr>
          <a:lstStyle/>
          <a:p>
            <a:r>
              <a:rPr lang="en-CA" dirty="0" smtClean="0">
                <a:solidFill>
                  <a:srgbClr val="00B0F0"/>
                </a:solidFill>
              </a:rPr>
              <a:t>A water pump is attached to the left end of a horizontal pipe that consists of a rigid section and a flexible second section that can have its cross-sectional area adjusted. A pool needs to be filled </a:t>
            </a:r>
            <a:r>
              <a:rPr lang="en-CA" dirty="0" smtClean="0">
                <a:solidFill>
                  <a:srgbClr val="00B0F0"/>
                </a:solidFill>
              </a:rPr>
              <a:t>from</a:t>
            </a:r>
            <a:r>
              <a:rPr lang="en-CA" dirty="0" smtClean="0">
                <a:solidFill>
                  <a:srgbClr val="00B0F0"/>
                </a:solidFill>
              </a:rPr>
              <a:t> </a:t>
            </a:r>
            <a:r>
              <a:rPr lang="en-CA" dirty="0" smtClean="0">
                <a:solidFill>
                  <a:srgbClr val="00B0F0"/>
                </a:solidFill>
              </a:rPr>
              <a:t>the output of the flexible section. Which of the following will increase the rate at which the pool will fill?</a:t>
            </a:r>
            <a:endParaRPr lang="en-CA" baseline="30000" dirty="0" smtClean="0">
              <a:solidFill>
                <a:srgbClr val="00B0F0"/>
              </a:solidFill>
            </a:endParaRPr>
          </a:p>
          <a:p>
            <a:pPr marL="400050" indent="-400050"/>
            <a:endParaRPr lang="en-CA" dirty="0" smtClean="0">
              <a:solidFill>
                <a:srgbClr val="FFFF00"/>
              </a:solidFill>
            </a:endParaRPr>
          </a:p>
          <a:p>
            <a:pPr marL="400050" indent="-400050">
              <a:buAutoNum type="romanUcPeriod"/>
            </a:pPr>
            <a:r>
              <a:rPr lang="en-CA" dirty="0" smtClean="0">
                <a:solidFill>
                  <a:srgbClr val="FFFF00"/>
                </a:solidFill>
              </a:rPr>
              <a:t>Increase the pump pressure</a:t>
            </a:r>
          </a:p>
          <a:p>
            <a:pPr marL="400050" indent="-400050">
              <a:buAutoNum type="romanUcPeriod"/>
            </a:pPr>
            <a:r>
              <a:rPr lang="en-CA" dirty="0" smtClean="0">
                <a:solidFill>
                  <a:srgbClr val="FFFF00"/>
                </a:solidFill>
              </a:rPr>
              <a:t>Decrease the cross-sectional area of the second section</a:t>
            </a:r>
          </a:p>
          <a:p>
            <a:pPr marL="400050" indent="-400050">
              <a:buAutoNum type="romanUcPeriod"/>
            </a:pPr>
            <a:r>
              <a:rPr lang="en-CA" dirty="0" smtClean="0">
                <a:solidFill>
                  <a:srgbClr val="FFFF00"/>
                </a:solidFill>
              </a:rPr>
              <a:t>Increase the cross-sectional area of the second section</a:t>
            </a:r>
          </a:p>
          <a:p>
            <a:pPr marL="400050" indent="-400050">
              <a:buAutoNum type="romanUcPeriod"/>
            </a:pPr>
            <a:endParaRPr lang="en-CA" dirty="0">
              <a:solidFill>
                <a:srgbClr val="FFFF00"/>
              </a:solidFill>
            </a:endParaRPr>
          </a:p>
          <a:p>
            <a:pPr marL="400050" indent="-400050">
              <a:buAutoNum type="alphaUcParenR"/>
            </a:pPr>
            <a:r>
              <a:rPr lang="en-CA" dirty="0" smtClean="0">
                <a:solidFill>
                  <a:srgbClr val="FFFF00"/>
                </a:solidFill>
              </a:rPr>
              <a:t>I only</a:t>
            </a:r>
          </a:p>
          <a:p>
            <a:pPr marL="400050" indent="-400050">
              <a:buAutoNum type="alphaUcParenR"/>
            </a:pPr>
            <a:r>
              <a:rPr lang="en-CA" dirty="0" smtClean="0">
                <a:solidFill>
                  <a:srgbClr val="FFFF00"/>
                </a:solidFill>
              </a:rPr>
              <a:t>II only</a:t>
            </a:r>
          </a:p>
          <a:p>
            <a:pPr marL="400050" indent="-400050">
              <a:buAutoNum type="alphaUcParenR"/>
            </a:pPr>
            <a:r>
              <a:rPr lang="en-CA" dirty="0" smtClean="0">
                <a:solidFill>
                  <a:srgbClr val="FFFF00"/>
                </a:solidFill>
              </a:rPr>
              <a:t>III only</a:t>
            </a:r>
          </a:p>
          <a:p>
            <a:pPr marL="400050" indent="-400050">
              <a:buAutoNum type="alphaUcParenR"/>
            </a:pPr>
            <a:r>
              <a:rPr lang="en-CA" dirty="0" smtClean="0">
                <a:solidFill>
                  <a:srgbClr val="FFFF00"/>
                </a:solidFill>
              </a:rPr>
              <a:t>I and II only</a:t>
            </a:r>
          </a:p>
          <a:p>
            <a:pPr marL="400050" indent="-400050">
              <a:buAutoNum type="alphaUcParenR"/>
            </a:pPr>
            <a:r>
              <a:rPr lang="en-CA" dirty="0" smtClean="0">
                <a:solidFill>
                  <a:srgbClr val="FFFF00"/>
                </a:solidFill>
              </a:rPr>
              <a:t>I and III only</a:t>
            </a:r>
            <a:endParaRPr lang="en-CA"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307275" y="3326392"/>
            <a:ext cx="4652728" cy="297658"/>
          </a:xfrm>
          <a:prstGeom prst="rect">
            <a:avLst/>
          </a:prstGeom>
          <a:noFill/>
          <a:ln w="38100"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2107150" y="3728111"/>
            <a:ext cx="6643734" cy="1477328"/>
          </a:xfrm>
          <a:prstGeom prst="rect">
            <a:avLst/>
          </a:prstGeom>
          <a:solidFill>
            <a:srgbClr val="00B05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CA" dirty="0" smtClean="0">
                <a:solidFill>
                  <a:schemeClr val="tx1"/>
                </a:solidFill>
              </a:rPr>
              <a:t>First Bernoulli’s Equation tells us that by increasing the pressure at the input will result with an increase of the velocity at the output for any cross section.  The continuity equation tells us that changing the cross-sectional area will not affect the amount that flows into the pool.</a:t>
            </a:r>
            <a:endParaRPr lang="en-CA" dirty="0">
              <a:solidFill>
                <a:schemeClr val="tx1"/>
              </a:solidFill>
            </a:endParaRPr>
          </a:p>
        </p:txBody>
      </p:sp>
    </p:spTree>
    <p:extLst>
      <p:ext uri="{BB962C8B-B14F-4D97-AF65-F5344CB8AC3E}">
        <p14:creationId xmlns:p14="http://schemas.microsoft.com/office/powerpoint/2010/main" val="6653968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par>
                          <p:cTn id="27" fill="hold">
                            <p:stCondLst>
                              <p:cond delay="2500"/>
                            </p:stCondLst>
                            <p:childTnLst>
                              <p:par>
                                <p:cTn id="28" presetID="53" presetClass="entr" presetSubtype="0"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8292"/>
            <a:ext cx="8229600" cy="645600"/>
          </a:xfrm>
        </p:spPr>
        <p:txBody>
          <a:bodyPr>
            <a:normAutofit fontScale="90000"/>
          </a:bodyPr>
          <a:lstStyle/>
          <a:p>
            <a:r>
              <a:rPr lang="en-CA" dirty="0" smtClean="0">
                <a:solidFill>
                  <a:srgbClr val="00B0F0"/>
                </a:solidFill>
                <a:effectLst/>
              </a:rPr>
              <a:t>Question 8</a:t>
            </a:r>
            <a:endParaRPr lang="en-CA" dirty="0">
              <a:solidFill>
                <a:srgbClr val="00B0F0"/>
              </a:solidFill>
              <a:effectLst/>
            </a:endParaRPr>
          </a:p>
        </p:txBody>
      </p:sp>
      <p:sp>
        <p:nvSpPr>
          <p:cNvPr id="5" name="TextBox 4"/>
          <p:cNvSpPr txBox="1"/>
          <p:nvPr/>
        </p:nvSpPr>
        <p:spPr>
          <a:xfrm>
            <a:off x="928662" y="833424"/>
            <a:ext cx="7143800" cy="2585323"/>
          </a:xfrm>
          <a:prstGeom prst="rect">
            <a:avLst/>
          </a:prstGeom>
          <a:noFill/>
        </p:spPr>
        <p:txBody>
          <a:bodyPr wrap="square" rtlCol="0">
            <a:spAutoFit/>
          </a:bodyPr>
          <a:lstStyle/>
          <a:p>
            <a:r>
              <a:rPr lang="en-CA" dirty="0" smtClean="0">
                <a:solidFill>
                  <a:srgbClr val="00B0F0"/>
                </a:solidFill>
              </a:rPr>
              <a:t>An ideal fluid flows through a pipe that runs up an incline and gradually rises to a height H. The cross sectional area of the pipe is uniform. Compared with the flow at the bottom of the incline, the flow at the top is:</a:t>
            </a:r>
            <a:endParaRPr lang="en-CA" baseline="30000" dirty="0" smtClean="0">
              <a:solidFill>
                <a:srgbClr val="00B0F0"/>
              </a:solidFill>
            </a:endParaRPr>
          </a:p>
          <a:p>
            <a:pPr marL="400050" indent="-400050"/>
            <a:endParaRPr lang="en-CA" dirty="0">
              <a:solidFill>
                <a:srgbClr val="FFFF00"/>
              </a:solidFill>
            </a:endParaRPr>
          </a:p>
          <a:p>
            <a:pPr marL="400050" indent="-400050">
              <a:buAutoNum type="alphaUcParenR"/>
            </a:pPr>
            <a:r>
              <a:rPr lang="en-CA" dirty="0" smtClean="0">
                <a:solidFill>
                  <a:srgbClr val="FFFF00"/>
                </a:solidFill>
              </a:rPr>
              <a:t>Moving slower at lower pressure</a:t>
            </a:r>
          </a:p>
          <a:p>
            <a:pPr marL="400050" indent="-400050">
              <a:buAutoNum type="alphaUcParenR"/>
            </a:pPr>
            <a:r>
              <a:rPr lang="en-CA" dirty="0" smtClean="0">
                <a:solidFill>
                  <a:srgbClr val="FFFF00"/>
                </a:solidFill>
              </a:rPr>
              <a:t>Moving slower at higher pressure</a:t>
            </a:r>
          </a:p>
          <a:p>
            <a:pPr marL="400050" indent="-400050">
              <a:buAutoNum type="alphaUcParenR"/>
            </a:pPr>
            <a:r>
              <a:rPr lang="en-CA" dirty="0" smtClean="0">
                <a:solidFill>
                  <a:srgbClr val="FFFF00"/>
                </a:solidFill>
              </a:rPr>
              <a:t>Moving at the same speed at lower pressure</a:t>
            </a:r>
          </a:p>
          <a:p>
            <a:pPr marL="400050" indent="-400050">
              <a:buAutoNum type="alphaUcParenR"/>
            </a:pPr>
            <a:r>
              <a:rPr lang="en-CA" dirty="0" smtClean="0">
                <a:solidFill>
                  <a:srgbClr val="FFFF00"/>
                </a:solidFill>
              </a:rPr>
              <a:t>Moving at the same rate at higher pressure</a:t>
            </a:r>
          </a:p>
          <a:p>
            <a:pPr marL="400050" indent="-400050">
              <a:buAutoNum type="alphaUcParenR"/>
            </a:pPr>
            <a:r>
              <a:rPr lang="en-CA" dirty="0" smtClean="0">
                <a:solidFill>
                  <a:srgbClr val="FFFF00"/>
                </a:solidFill>
              </a:rPr>
              <a:t>Moving faster at lower pressure</a:t>
            </a:r>
            <a:endParaRPr lang="en-CA"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714348" y="2502231"/>
            <a:ext cx="5572164" cy="297658"/>
          </a:xfrm>
          <a:prstGeom prst="rect">
            <a:avLst/>
          </a:prstGeom>
          <a:noFill/>
          <a:ln w="38100"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457200" y="3481611"/>
            <a:ext cx="8229600" cy="646331"/>
          </a:xfrm>
          <a:prstGeom prst="rect">
            <a:avLst/>
          </a:prstGeom>
          <a:solidFill>
            <a:srgbClr val="00B05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CA" dirty="0" smtClean="0">
                <a:solidFill>
                  <a:schemeClr val="tx1"/>
                </a:solidFill>
              </a:rPr>
              <a:t>Since the area did not change, the continuity equation implies that the fluid velocity is the same.  Bernoulli’s Equation tells us that the pressure at height H must be less </a:t>
            </a:r>
            <a:endParaRPr lang="en-CA" dirty="0">
              <a:solidFill>
                <a:schemeClr val="tx1"/>
              </a:solidFill>
            </a:endParaRPr>
          </a:p>
        </p:txBody>
      </p:sp>
      <p:graphicFrame>
        <p:nvGraphicFramePr>
          <p:cNvPr id="11" name="Object 10"/>
          <p:cNvGraphicFramePr>
            <a:graphicFrameLocks noChangeAspect="1"/>
          </p:cNvGraphicFramePr>
          <p:nvPr/>
        </p:nvGraphicFramePr>
        <p:xfrm>
          <a:off x="3122829" y="4405323"/>
          <a:ext cx="4071966" cy="1250165"/>
        </p:xfrm>
        <a:graphic>
          <a:graphicData uri="http://schemas.openxmlformats.org/presentationml/2006/ole">
            <mc:AlternateContent xmlns:mc="http://schemas.openxmlformats.org/markup-compatibility/2006">
              <mc:Choice xmlns:v="urn:schemas-microsoft-com:vml" Requires="v">
                <p:oleObj spid="_x0000_s17440" name="Equation" r:id="rId3" imgW="2412720" imgH="888840" progId="Equation.DSMT4">
                  <p:embed/>
                </p:oleObj>
              </mc:Choice>
              <mc:Fallback>
                <p:oleObj name="Equation" r:id="rId3" imgW="2412720" imgH="8888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2829" y="4405323"/>
                        <a:ext cx="4071966" cy="12501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928663" y="4405323"/>
          <a:ext cx="1285884" cy="714380"/>
        </p:xfrm>
        <a:graphic>
          <a:graphicData uri="http://schemas.openxmlformats.org/presentationml/2006/ole">
            <mc:AlternateContent xmlns:mc="http://schemas.openxmlformats.org/markup-compatibility/2006">
              <mc:Choice xmlns:v="urn:schemas-microsoft-com:vml" Requires="v">
                <p:oleObj spid="_x0000_s17441" name="Equation" r:id="rId5" imgW="685800" imgH="457200" progId="Equation.3">
                  <p:embed/>
                </p:oleObj>
              </mc:Choice>
              <mc:Fallback>
                <p:oleObj name="Equation" r:id="rId5" imgW="6858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8663" y="4405323"/>
                        <a:ext cx="1285884" cy="7143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858446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childTnLst>
                                </p:cTn>
                              </p:par>
                            </p:childTnLst>
                          </p:cTn>
                        </p:par>
                        <p:par>
                          <p:cTn id="41" fill="hold">
                            <p:stCondLst>
                              <p:cond delay="500"/>
                            </p:stCondLst>
                            <p:childTnLst>
                              <p:par>
                                <p:cTn id="42" presetID="53" presetClass="entr" presetSubtype="0" fill="hold" grpId="0" nodeType="after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fltVal val="0"/>
                                          </p:val>
                                        </p:tav>
                                        <p:tav tm="100000">
                                          <p:val>
                                            <p:strVal val="#ppt_w"/>
                                          </p:val>
                                        </p:tav>
                                      </p:tavLst>
                                    </p:anim>
                                    <p:anim calcmode="lin" valueType="num">
                                      <p:cBhvr>
                                        <p:cTn id="45" dur="500" fill="hold"/>
                                        <p:tgtEl>
                                          <p:spTgt spid="6"/>
                                        </p:tgtEl>
                                        <p:attrNameLst>
                                          <p:attrName>ppt_h</p:attrName>
                                        </p:attrNameLst>
                                      </p:cBhvr>
                                      <p:tavLst>
                                        <p:tav tm="0">
                                          <p:val>
                                            <p:fltVal val="0"/>
                                          </p:val>
                                        </p:tav>
                                        <p:tav tm="100000">
                                          <p:val>
                                            <p:strVal val="#ppt_h"/>
                                          </p:val>
                                        </p:tav>
                                      </p:tavLst>
                                    </p:anim>
                                    <p:animEffect transition="in" filter="fade">
                                      <p:cBhvr>
                                        <p:cTn id="4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8292"/>
            <a:ext cx="8229600" cy="645600"/>
          </a:xfrm>
        </p:spPr>
        <p:txBody>
          <a:bodyPr>
            <a:normAutofit fontScale="90000"/>
          </a:bodyPr>
          <a:lstStyle/>
          <a:p>
            <a:r>
              <a:rPr lang="en-CA" dirty="0" smtClean="0">
                <a:solidFill>
                  <a:srgbClr val="00B0F0"/>
                </a:solidFill>
                <a:effectLst/>
              </a:rPr>
              <a:t>Question </a:t>
            </a:r>
            <a:r>
              <a:rPr lang="en-CA" dirty="0">
                <a:solidFill>
                  <a:srgbClr val="00B0F0"/>
                </a:solidFill>
              </a:rPr>
              <a:t>9</a:t>
            </a:r>
            <a:endParaRPr lang="en-CA" dirty="0">
              <a:solidFill>
                <a:srgbClr val="00B0F0"/>
              </a:solidFill>
              <a:effectLst/>
            </a:endParaRPr>
          </a:p>
        </p:txBody>
      </p:sp>
      <p:sp>
        <p:nvSpPr>
          <p:cNvPr id="5" name="TextBox 4"/>
          <p:cNvSpPr txBox="1"/>
          <p:nvPr/>
        </p:nvSpPr>
        <p:spPr>
          <a:xfrm>
            <a:off x="928662" y="833424"/>
            <a:ext cx="7143800" cy="3139321"/>
          </a:xfrm>
          <a:prstGeom prst="rect">
            <a:avLst/>
          </a:prstGeom>
          <a:noFill/>
        </p:spPr>
        <p:txBody>
          <a:bodyPr wrap="square" rtlCol="0">
            <a:spAutoFit/>
          </a:bodyPr>
          <a:lstStyle/>
          <a:p>
            <a:r>
              <a:rPr lang="en-CA" dirty="0" smtClean="0">
                <a:solidFill>
                  <a:srgbClr val="00B0F0"/>
                </a:solidFill>
              </a:rPr>
              <a:t>A beaker of water sits on an electric scale with an initial reading of 30 N. A mass with 3 times the density of water hangs from a spring scale with an initial reading of 6 N. Still attached to the spring scale, the mass is completely immersed in the water. The reading on the two scales (in electric, spring order) will be:</a:t>
            </a:r>
            <a:endParaRPr lang="en-CA" baseline="30000" dirty="0" smtClean="0">
              <a:solidFill>
                <a:srgbClr val="00B0F0"/>
              </a:solidFill>
            </a:endParaRPr>
          </a:p>
          <a:p>
            <a:pPr marL="400050" indent="-400050"/>
            <a:endParaRPr lang="en-CA" dirty="0">
              <a:solidFill>
                <a:srgbClr val="FFFF00"/>
              </a:solidFill>
            </a:endParaRPr>
          </a:p>
          <a:p>
            <a:pPr marL="400050" indent="-400050">
              <a:buAutoNum type="alphaUcParenR"/>
            </a:pPr>
            <a:r>
              <a:rPr lang="en-CA" dirty="0" smtClean="0">
                <a:solidFill>
                  <a:srgbClr val="FFFF00"/>
                </a:solidFill>
              </a:rPr>
              <a:t>30 N, 2 N</a:t>
            </a:r>
          </a:p>
          <a:p>
            <a:pPr marL="400050" indent="-400050">
              <a:buAutoNum type="alphaUcParenR"/>
            </a:pPr>
            <a:r>
              <a:rPr lang="en-CA" dirty="0" smtClean="0">
                <a:solidFill>
                  <a:srgbClr val="FFFF00"/>
                </a:solidFill>
              </a:rPr>
              <a:t>32 N, 6 N</a:t>
            </a:r>
          </a:p>
          <a:p>
            <a:pPr marL="400050" indent="-400050">
              <a:buAutoNum type="alphaUcParenR"/>
            </a:pPr>
            <a:r>
              <a:rPr lang="en-CA" dirty="0" smtClean="0">
                <a:solidFill>
                  <a:srgbClr val="FFFF00"/>
                </a:solidFill>
              </a:rPr>
              <a:t>36 N, 2 N</a:t>
            </a:r>
          </a:p>
          <a:p>
            <a:pPr marL="400050" indent="-400050">
              <a:buAutoNum type="alphaUcParenR"/>
            </a:pPr>
            <a:r>
              <a:rPr lang="en-CA" dirty="0" smtClean="0">
                <a:solidFill>
                  <a:srgbClr val="FFFF00"/>
                </a:solidFill>
              </a:rPr>
              <a:t>32 N, 4 N</a:t>
            </a:r>
          </a:p>
          <a:p>
            <a:pPr marL="400050" indent="-400050">
              <a:buAutoNum type="alphaUcParenR"/>
            </a:pPr>
            <a:r>
              <a:rPr lang="en-CA" dirty="0" smtClean="0">
                <a:solidFill>
                  <a:srgbClr val="FFFF00"/>
                </a:solidFill>
              </a:rPr>
              <a:t>36 N, 4 N</a:t>
            </a:r>
            <a:endParaRPr lang="en-CA"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714348" y="3369597"/>
            <a:ext cx="2071702" cy="297658"/>
          </a:xfrm>
          <a:prstGeom prst="rect">
            <a:avLst/>
          </a:prstGeom>
          <a:noFill/>
          <a:ln w="38100"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457199" y="3973879"/>
            <a:ext cx="8085053" cy="1477328"/>
          </a:xfrm>
          <a:prstGeom prst="rect">
            <a:avLst/>
          </a:prstGeom>
          <a:solidFill>
            <a:srgbClr val="00B05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CA" dirty="0" smtClean="0">
                <a:solidFill>
                  <a:schemeClr val="tx1"/>
                </a:solidFill>
              </a:rPr>
              <a:t>Since the density is 3 times as great as water, the object will experience a buoyant force of one-third its weight, or 2 N. The spring scale will then read 6 – 2 = </a:t>
            </a:r>
            <a:r>
              <a:rPr lang="en-CA" dirty="0" smtClean="0">
                <a:solidFill>
                  <a:srgbClr val="FF0000"/>
                </a:solidFill>
              </a:rPr>
              <a:t>4 N</a:t>
            </a:r>
            <a:r>
              <a:rPr lang="en-CA" dirty="0" smtClean="0">
                <a:solidFill>
                  <a:schemeClr val="tx1"/>
                </a:solidFill>
              </a:rPr>
              <a:t>. The reaction to the buoyant </a:t>
            </a:r>
            <a:r>
              <a:rPr lang="en-CA" dirty="0" smtClean="0">
                <a:solidFill>
                  <a:schemeClr val="tx1"/>
                </a:solidFill>
              </a:rPr>
              <a:t>force (Newton’s third Law!) </a:t>
            </a:r>
            <a:r>
              <a:rPr lang="en-CA" dirty="0" smtClean="0">
                <a:solidFill>
                  <a:schemeClr val="tx1"/>
                </a:solidFill>
              </a:rPr>
              <a:t>acts on the water and eventually the electronic scale, producing an extra downward force of 2 N. The scale then reads </a:t>
            </a:r>
            <a:r>
              <a:rPr lang="en-CA" dirty="0" smtClean="0">
                <a:solidFill>
                  <a:srgbClr val="FF0000"/>
                </a:solidFill>
              </a:rPr>
              <a:t>32 N</a:t>
            </a:r>
            <a:r>
              <a:rPr lang="en-CA" dirty="0" smtClean="0">
                <a:solidFill>
                  <a:schemeClr val="tx1"/>
                </a:solidFill>
              </a:rPr>
              <a:t>.</a:t>
            </a:r>
            <a:endParaRPr lang="en-CA" dirty="0">
              <a:solidFill>
                <a:schemeClr val="tx1"/>
              </a:solidFill>
            </a:endParaRPr>
          </a:p>
        </p:txBody>
      </p:sp>
    </p:spTree>
    <p:extLst>
      <p:ext uri="{BB962C8B-B14F-4D97-AF65-F5344CB8AC3E}">
        <p14:creationId xmlns:p14="http://schemas.microsoft.com/office/powerpoint/2010/main" val="7889812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par>
                          <p:cTn id="27" fill="hold">
                            <p:stCondLst>
                              <p:cond delay="2500"/>
                            </p:stCondLst>
                            <p:childTnLst>
                              <p:par>
                                <p:cTn id="28" presetID="53" presetClass="entr" presetSubtype="0"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8292"/>
            <a:ext cx="8229600" cy="645600"/>
          </a:xfrm>
        </p:spPr>
        <p:txBody>
          <a:bodyPr>
            <a:normAutofit fontScale="90000"/>
          </a:bodyPr>
          <a:lstStyle/>
          <a:p>
            <a:r>
              <a:rPr lang="en-CA" dirty="0" smtClean="0">
                <a:solidFill>
                  <a:srgbClr val="00B0F0"/>
                </a:solidFill>
                <a:effectLst/>
              </a:rPr>
              <a:t>Question </a:t>
            </a:r>
            <a:r>
              <a:rPr lang="en-CA" dirty="0">
                <a:solidFill>
                  <a:srgbClr val="00B0F0"/>
                </a:solidFill>
              </a:rPr>
              <a:t>9</a:t>
            </a:r>
            <a:endParaRPr lang="en-CA" dirty="0">
              <a:solidFill>
                <a:srgbClr val="00B0F0"/>
              </a:solidFill>
              <a:effectLst/>
            </a:endParaRPr>
          </a:p>
        </p:txBody>
      </p:sp>
      <p:sp>
        <p:nvSpPr>
          <p:cNvPr id="5" name="TextBox 4"/>
          <p:cNvSpPr txBox="1"/>
          <p:nvPr/>
        </p:nvSpPr>
        <p:spPr>
          <a:xfrm>
            <a:off x="928662" y="833424"/>
            <a:ext cx="7143800" cy="3139321"/>
          </a:xfrm>
          <a:prstGeom prst="rect">
            <a:avLst/>
          </a:prstGeom>
          <a:noFill/>
        </p:spPr>
        <p:txBody>
          <a:bodyPr wrap="square" rtlCol="0">
            <a:spAutoFit/>
          </a:bodyPr>
          <a:lstStyle/>
          <a:p>
            <a:r>
              <a:rPr lang="en-CA" dirty="0" smtClean="0">
                <a:solidFill>
                  <a:srgbClr val="00B0F0"/>
                </a:solidFill>
              </a:rPr>
              <a:t>A beaker of water sits on an electric scale with an initial reading of 30 N. A mass with 3 times the density of water hangs from a spring scale with an initial reading of 6 N. Still attached to the spring scale, the mass is completely immersed in the water. The reading on the two scales (in electric, spring order) will be:</a:t>
            </a:r>
            <a:endParaRPr lang="en-CA" baseline="30000" dirty="0" smtClean="0">
              <a:solidFill>
                <a:srgbClr val="00B0F0"/>
              </a:solidFill>
            </a:endParaRPr>
          </a:p>
          <a:p>
            <a:pPr marL="400050" indent="-400050"/>
            <a:endParaRPr lang="en-CA" dirty="0">
              <a:solidFill>
                <a:srgbClr val="FFFF00"/>
              </a:solidFill>
            </a:endParaRPr>
          </a:p>
          <a:p>
            <a:pPr marL="400050" indent="-400050">
              <a:buAutoNum type="alphaUcParenR"/>
            </a:pPr>
            <a:r>
              <a:rPr lang="en-CA" dirty="0" smtClean="0">
                <a:solidFill>
                  <a:srgbClr val="FFFF00"/>
                </a:solidFill>
              </a:rPr>
              <a:t>30 N, 2 N</a:t>
            </a:r>
          </a:p>
          <a:p>
            <a:pPr marL="400050" indent="-400050">
              <a:buAutoNum type="alphaUcParenR"/>
            </a:pPr>
            <a:r>
              <a:rPr lang="en-CA" dirty="0" smtClean="0">
                <a:solidFill>
                  <a:srgbClr val="FFFF00"/>
                </a:solidFill>
              </a:rPr>
              <a:t>32 N, 6 N</a:t>
            </a:r>
          </a:p>
          <a:p>
            <a:pPr marL="400050" indent="-400050">
              <a:buAutoNum type="alphaUcParenR"/>
            </a:pPr>
            <a:r>
              <a:rPr lang="en-CA" dirty="0" smtClean="0">
                <a:solidFill>
                  <a:srgbClr val="FFFF00"/>
                </a:solidFill>
              </a:rPr>
              <a:t>36 N, 2 N</a:t>
            </a:r>
          </a:p>
          <a:p>
            <a:pPr marL="400050" indent="-400050">
              <a:buAutoNum type="alphaUcParenR"/>
            </a:pPr>
            <a:r>
              <a:rPr lang="en-CA" dirty="0" smtClean="0">
                <a:solidFill>
                  <a:srgbClr val="FFFF00"/>
                </a:solidFill>
              </a:rPr>
              <a:t>32 N, 4 N</a:t>
            </a:r>
          </a:p>
          <a:p>
            <a:pPr marL="400050" indent="-400050">
              <a:buAutoNum type="alphaUcParenR"/>
            </a:pPr>
            <a:r>
              <a:rPr lang="en-CA" dirty="0" smtClean="0">
                <a:solidFill>
                  <a:srgbClr val="FFFF00"/>
                </a:solidFill>
              </a:rPr>
              <a:t>36 N, 4 N</a:t>
            </a:r>
            <a:endParaRPr lang="en-CA"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714348" y="3369597"/>
            <a:ext cx="2071702" cy="297658"/>
          </a:xfrm>
          <a:prstGeom prst="rect">
            <a:avLst/>
          </a:prstGeom>
          <a:noFill/>
          <a:ln w="38100"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457199" y="3973879"/>
            <a:ext cx="8085053" cy="1200329"/>
          </a:xfrm>
          <a:prstGeom prst="rect">
            <a:avLst/>
          </a:prstGeom>
          <a:solidFill>
            <a:srgbClr val="00B05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CA" dirty="0" smtClean="0">
                <a:solidFill>
                  <a:schemeClr val="tx1"/>
                </a:solidFill>
              </a:rPr>
              <a:t>Since the density is 3 times as great as water, the object will experience a buoyant force of one-third its weight, or 2 N. The spring scale will then read 6 – 2 = </a:t>
            </a:r>
            <a:r>
              <a:rPr lang="en-CA" dirty="0" smtClean="0">
                <a:solidFill>
                  <a:srgbClr val="FF0000"/>
                </a:solidFill>
              </a:rPr>
              <a:t>4 N</a:t>
            </a:r>
            <a:r>
              <a:rPr lang="en-CA" dirty="0" smtClean="0">
                <a:solidFill>
                  <a:schemeClr val="tx1"/>
                </a:solidFill>
              </a:rPr>
              <a:t>. The reaction to the buoyant force acts on the water and eventually the electronic scale, producing an extra downward force of 2 N. The scale then reads </a:t>
            </a:r>
            <a:r>
              <a:rPr lang="en-CA" dirty="0" smtClean="0">
                <a:solidFill>
                  <a:srgbClr val="FF0000"/>
                </a:solidFill>
              </a:rPr>
              <a:t>32 N</a:t>
            </a:r>
            <a:r>
              <a:rPr lang="en-CA" dirty="0" smtClean="0">
                <a:solidFill>
                  <a:schemeClr val="tx1"/>
                </a:solidFill>
              </a:rPr>
              <a:t>.</a:t>
            </a:r>
            <a:endParaRPr lang="en-CA" dirty="0">
              <a:solidFill>
                <a:schemeClr val="tx1"/>
              </a:solidFill>
            </a:endParaRPr>
          </a:p>
        </p:txBody>
      </p:sp>
    </p:spTree>
    <p:extLst>
      <p:ext uri="{BB962C8B-B14F-4D97-AF65-F5344CB8AC3E}">
        <p14:creationId xmlns:p14="http://schemas.microsoft.com/office/powerpoint/2010/main" val="35825953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par>
                          <p:cTn id="27" fill="hold">
                            <p:stCondLst>
                              <p:cond delay="2500"/>
                            </p:stCondLst>
                            <p:childTnLst>
                              <p:par>
                                <p:cTn id="28" presetID="53" presetClass="entr" presetSubtype="0"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8292"/>
            <a:ext cx="8229600" cy="645600"/>
          </a:xfrm>
        </p:spPr>
        <p:txBody>
          <a:bodyPr>
            <a:normAutofit fontScale="90000"/>
          </a:bodyPr>
          <a:lstStyle/>
          <a:p>
            <a:r>
              <a:rPr lang="en-CA" dirty="0" smtClean="0">
                <a:solidFill>
                  <a:srgbClr val="00B0F0"/>
                </a:solidFill>
                <a:effectLst/>
              </a:rPr>
              <a:t>Question 10</a:t>
            </a:r>
            <a:endParaRPr lang="en-CA" dirty="0">
              <a:solidFill>
                <a:srgbClr val="00B0F0"/>
              </a:solidFill>
              <a:effectLst/>
            </a:endParaRPr>
          </a:p>
        </p:txBody>
      </p:sp>
      <p:sp>
        <p:nvSpPr>
          <p:cNvPr id="5" name="TextBox 4"/>
          <p:cNvSpPr txBox="1"/>
          <p:nvPr/>
        </p:nvSpPr>
        <p:spPr>
          <a:xfrm>
            <a:off x="225335" y="833423"/>
            <a:ext cx="7347061" cy="1169551"/>
          </a:xfrm>
          <a:prstGeom prst="rect">
            <a:avLst/>
          </a:prstGeom>
          <a:noFill/>
        </p:spPr>
        <p:txBody>
          <a:bodyPr wrap="square" rtlCol="0">
            <a:spAutoFit/>
          </a:bodyPr>
          <a:lstStyle/>
          <a:p>
            <a:r>
              <a:rPr lang="en-CA" dirty="0" smtClean="0">
                <a:solidFill>
                  <a:srgbClr val="00B0F0"/>
                </a:solidFill>
              </a:rPr>
              <a:t>Do you enjoy Physics?</a:t>
            </a:r>
            <a:endParaRPr lang="en-CA" baseline="30000" dirty="0" smtClean="0">
              <a:solidFill>
                <a:srgbClr val="00B0F0"/>
              </a:solidFill>
            </a:endParaRPr>
          </a:p>
          <a:p>
            <a:pPr marL="400050" indent="-400050"/>
            <a:endParaRPr lang="en-CA" dirty="0">
              <a:solidFill>
                <a:srgbClr val="FFFF00"/>
              </a:solidFill>
            </a:endParaRPr>
          </a:p>
          <a:p>
            <a:pPr marL="400050" indent="-400050">
              <a:buAutoNum type="alphaUcParenR"/>
            </a:pPr>
            <a:r>
              <a:rPr lang="en-CA" sz="1700" dirty="0" smtClean="0">
                <a:solidFill>
                  <a:srgbClr val="FFFF00"/>
                </a:solidFill>
              </a:rPr>
              <a:t>Yes</a:t>
            </a:r>
          </a:p>
          <a:p>
            <a:pPr marL="400050" indent="-400050">
              <a:buAutoNum type="alphaUcParenR"/>
            </a:pPr>
            <a:r>
              <a:rPr lang="en-CA" sz="1700" dirty="0" smtClean="0">
                <a:solidFill>
                  <a:srgbClr val="FFFF00"/>
                </a:solidFill>
              </a:rPr>
              <a:t>No</a:t>
            </a:r>
            <a:endParaRPr lang="en-CA" sz="1700"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8" name="Rectangle 17"/>
          <p:cNvSpPr/>
          <p:nvPr/>
        </p:nvSpPr>
        <p:spPr bwMode="auto">
          <a:xfrm>
            <a:off x="204850" y="1444113"/>
            <a:ext cx="2071702" cy="297658"/>
          </a:xfrm>
          <a:prstGeom prst="rect">
            <a:avLst/>
          </a:prstGeom>
          <a:noFill/>
          <a:ln w="38100"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692734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down)">
                                      <p:cBhvr>
                                        <p:cTn id="14" dur="580">
                                          <p:stCondLst>
                                            <p:cond delay="0"/>
                                          </p:stCondLst>
                                        </p:cTn>
                                        <p:tgtEl>
                                          <p:spTgt spid="18"/>
                                        </p:tgtEl>
                                      </p:cBhvr>
                                    </p:animEffect>
                                    <p:anim calcmode="lin" valueType="num">
                                      <p:cBhvr>
                                        <p:cTn id="15"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20" dur="26">
                                          <p:stCondLst>
                                            <p:cond delay="650"/>
                                          </p:stCondLst>
                                        </p:cTn>
                                        <p:tgtEl>
                                          <p:spTgt spid="18"/>
                                        </p:tgtEl>
                                      </p:cBhvr>
                                      <p:to x="100000" y="60000"/>
                                    </p:animScale>
                                    <p:animScale>
                                      <p:cBhvr>
                                        <p:cTn id="21" dur="166" decel="50000">
                                          <p:stCondLst>
                                            <p:cond delay="676"/>
                                          </p:stCondLst>
                                        </p:cTn>
                                        <p:tgtEl>
                                          <p:spTgt spid="18"/>
                                        </p:tgtEl>
                                      </p:cBhvr>
                                      <p:to x="100000" y="100000"/>
                                    </p:animScale>
                                    <p:animScale>
                                      <p:cBhvr>
                                        <p:cTn id="22" dur="26">
                                          <p:stCondLst>
                                            <p:cond delay="1312"/>
                                          </p:stCondLst>
                                        </p:cTn>
                                        <p:tgtEl>
                                          <p:spTgt spid="18"/>
                                        </p:tgtEl>
                                      </p:cBhvr>
                                      <p:to x="100000" y="80000"/>
                                    </p:animScale>
                                    <p:animScale>
                                      <p:cBhvr>
                                        <p:cTn id="23" dur="166" decel="50000">
                                          <p:stCondLst>
                                            <p:cond delay="1338"/>
                                          </p:stCondLst>
                                        </p:cTn>
                                        <p:tgtEl>
                                          <p:spTgt spid="18"/>
                                        </p:tgtEl>
                                      </p:cBhvr>
                                      <p:to x="100000" y="100000"/>
                                    </p:animScale>
                                    <p:animScale>
                                      <p:cBhvr>
                                        <p:cTn id="24" dur="26">
                                          <p:stCondLst>
                                            <p:cond delay="1642"/>
                                          </p:stCondLst>
                                        </p:cTn>
                                        <p:tgtEl>
                                          <p:spTgt spid="18"/>
                                        </p:tgtEl>
                                      </p:cBhvr>
                                      <p:to x="100000" y="90000"/>
                                    </p:animScale>
                                    <p:animScale>
                                      <p:cBhvr>
                                        <p:cTn id="25" dur="166" decel="50000">
                                          <p:stCondLst>
                                            <p:cond delay="1668"/>
                                          </p:stCondLst>
                                        </p:cTn>
                                        <p:tgtEl>
                                          <p:spTgt spid="18"/>
                                        </p:tgtEl>
                                      </p:cBhvr>
                                      <p:to x="100000" y="100000"/>
                                    </p:animScale>
                                    <p:animScale>
                                      <p:cBhvr>
                                        <p:cTn id="26" dur="26">
                                          <p:stCondLst>
                                            <p:cond delay="1808"/>
                                          </p:stCondLst>
                                        </p:cTn>
                                        <p:tgtEl>
                                          <p:spTgt spid="18"/>
                                        </p:tgtEl>
                                      </p:cBhvr>
                                      <p:to x="100000" y="95000"/>
                                    </p:animScale>
                                    <p:animScale>
                                      <p:cBhvr>
                                        <p:cTn id="27"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0"/>
            <a:ext cx="8229600" cy="476253"/>
          </a:xfrm>
        </p:spPr>
        <p:txBody>
          <a:bodyPr>
            <a:normAutofit fontScale="90000"/>
          </a:bodyPr>
          <a:lstStyle/>
          <a:p>
            <a:r>
              <a:rPr lang="en-CA" sz="2800" dirty="0" smtClean="0">
                <a:solidFill>
                  <a:srgbClr val="00B0F0"/>
                </a:solidFill>
                <a:effectLst/>
              </a:rPr>
              <a:t>Question 11 Solution</a:t>
            </a:r>
            <a:endParaRPr lang="en-CA" sz="2800" dirty="0">
              <a:solidFill>
                <a:srgbClr val="00B0F0"/>
              </a:solidFill>
              <a:effectLst/>
            </a:endParaRPr>
          </a:p>
        </p:txBody>
      </p:sp>
      <p:sp>
        <p:nvSpPr>
          <p:cNvPr id="5" name="TextBox 4"/>
          <p:cNvSpPr txBox="1"/>
          <p:nvPr/>
        </p:nvSpPr>
        <p:spPr>
          <a:xfrm>
            <a:off x="428596" y="476234"/>
            <a:ext cx="7143800" cy="2893100"/>
          </a:xfrm>
          <a:prstGeom prst="rect">
            <a:avLst/>
          </a:prstGeom>
          <a:noFill/>
        </p:spPr>
        <p:txBody>
          <a:bodyPr wrap="square" rtlCol="0">
            <a:spAutoFit/>
          </a:bodyPr>
          <a:lstStyle/>
          <a:p>
            <a:r>
              <a:rPr lang="en-CA" sz="1400" dirty="0" smtClean="0">
                <a:solidFill>
                  <a:srgbClr val="00B0F0"/>
                </a:solidFill>
              </a:rPr>
              <a:t>The water tower in the drawing is drained by a pipe that extends to the ground. The amount of water in the top of the spherical portion of the tank is significantly greater than the amount of water in the supporting column  (density of water 1000 kg/m</a:t>
            </a:r>
            <a:r>
              <a:rPr lang="en-CA" sz="1400" baseline="30000" dirty="0" smtClean="0">
                <a:solidFill>
                  <a:srgbClr val="00B0F0"/>
                </a:solidFill>
              </a:rPr>
              <a:t>3</a:t>
            </a:r>
            <a:r>
              <a:rPr lang="en-CA" sz="1400" dirty="0" smtClean="0">
                <a:solidFill>
                  <a:srgbClr val="00B0F0"/>
                </a:solidFill>
              </a:rPr>
              <a:t>)</a:t>
            </a:r>
          </a:p>
          <a:p>
            <a:pPr marL="400050" indent="-400050"/>
            <a:endParaRPr lang="en-CA" sz="1400" dirty="0">
              <a:solidFill>
                <a:srgbClr val="FFFF00"/>
              </a:solidFill>
            </a:endParaRPr>
          </a:p>
          <a:p>
            <a:pPr marL="400050" indent="-400050">
              <a:buAutoNum type="alphaUcParenR"/>
            </a:pPr>
            <a:r>
              <a:rPr lang="en-CA" sz="1400" dirty="0" smtClean="0">
                <a:solidFill>
                  <a:srgbClr val="66FF66"/>
                </a:solidFill>
              </a:rPr>
              <a:t>What is the absolute pressure at the position of the valve if the valve is closed, assuming that the top surface of the water at point P is at atmospheric pressure </a:t>
            </a:r>
            <a:r>
              <a:rPr lang="en-CA" sz="1400" dirty="0" smtClean="0">
                <a:solidFill>
                  <a:srgbClr val="66FF66"/>
                </a:solidFill>
              </a:rPr>
              <a:t>(1x10</a:t>
            </a:r>
            <a:r>
              <a:rPr lang="en-CA" sz="1400" baseline="30000" dirty="0" smtClean="0">
                <a:solidFill>
                  <a:srgbClr val="66FF66"/>
                </a:solidFill>
              </a:rPr>
              <a:t>5</a:t>
            </a:r>
            <a:r>
              <a:rPr lang="en-CA" sz="1400" dirty="0" smtClean="0">
                <a:solidFill>
                  <a:srgbClr val="66FF66"/>
                </a:solidFill>
              </a:rPr>
              <a:t>N</a:t>
            </a:r>
            <a:r>
              <a:rPr lang="en-CA" sz="1400" dirty="0" smtClean="0">
                <a:solidFill>
                  <a:srgbClr val="66FF66"/>
                </a:solidFill>
              </a:rPr>
              <a:t>/m</a:t>
            </a:r>
            <a:r>
              <a:rPr lang="en-CA" sz="1400" baseline="30000" dirty="0" smtClean="0">
                <a:solidFill>
                  <a:srgbClr val="66FF66"/>
                </a:solidFill>
              </a:rPr>
              <a:t>2 </a:t>
            </a:r>
            <a:r>
              <a:rPr lang="en-CA" sz="1400" dirty="0" smtClean="0">
                <a:solidFill>
                  <a:srgbClr val="66FF66"/>
                </a:solidFill>
              </a:rPr>
              <a:t>)?</a:t>
            </a:r>
            <a:endParaRPr lang="en-CA" sz="1400" dirty="0" smtClean="0">
              <a:solidFill>
                <a:srgbClr val="66FF66"/>
              </a:solidFill>
            </a:endParaRPr>
          </a:p>
          <a:p>
            <a:pPr marL="400050" indent="-400050">
              <a:buAutoNum type="alphaUcParenR"/>
            </a:pPr>
            <a:r>
              <a:rPr lang="en-CA" sz="1400" dirty="0" smtClean="0">
                <a:solidFill>
                  <a:srgbClr val="FFFF00"/>
                </a:solidFill>
              </a:rPr>
              <a:t>Now the valve is opened; thus, the pressure at the valve is forced to be atmospheric pressure. What is the speed of the water past the valve?</a:t>
            </a:r>
          </a:p>
          <a:p>
            <a:pPr marL="400050" indent="-400050">
              <a:buAutoNum type="alphaUcParenR"/>
            </a:pPr>
            <a:r>
              <a:rPr lang="en-CA" sz="1400" dirty="0" smtClean="0">
                <a:solidFill>
                  <a:srgbClr val="FFFF00"/>
                </a:solidFill>
              </a:rPr>
              <a:t>Assuming that the radius of the circular valve opening is 10 cm, find the volume flow rate out of the valve.</a:t>
            </a:r>
          </a:p>
          <a:p>
            <a:pPr marL="400050" indent="-400050">
              <a:buAutoNum type="alphaUcParenR"/>
            </a:pPr>
            <a:r>
              <a:rPr lang="en-CA" sz="1400" dirty="0" smtClean="0">
                <a:solidFill>
                  <a:srgbClr val="FFFF00"/>
                </a:solidFill>
              </a:rPr>
              <a:t>Considering that virtually all of the water is originally contained in the top spherical portion of the tank, estimate the initial volume of the water contained by the water tower.</a:t>
            </a:r>
          </a:p>
          <a:p>
            <a:pPr marL="400050" indent="-400050">
              <a:buAutoNum type="alphaUcParenR"/>
            </a:pPr>
            <a:r>
              <a:rPr lang="en-CA" sz="1400" dirty="0" smtClean="0">
                <a:solidFill>
                  <a:srgbClr val="FFFF00"/>
                </a:solidFill>
              </a:rPr>
              <a:t>Estimate how long it would take to drain the tank completely using this single valve.</a:t>
            </a:r>
            <a:endParaRPr lang="en-CA" sz="1400"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7" name="Group 6"/>
          <p:cNvGrpSpPr/>
          <p:nvPr/>
        </p:nvGrpSpPr>
        <p:grpSpPr>
          <a:xfrm>
            <a:off x="7215206" y="1904994"/>
            <a:ext cx="1714512" cy="3286383"/>
            <a:chOff x="7072330" y="2285992"/>
            <a:chExt cx="1714512" cy="3943660"/>
          </a:xfrm>
        </p:grpSpPr>
        <p:sp>
          <p:nvSpPr>
            <p:cNvPr id="8" name="Oval 7"/>
            <p:cNvSpPr/>
            <p:nvPr/>
          </p:nvSpPr>
          <p:spPr bwMode="auto">
            <a:xfrm>
              <a:off x="7929586" y="2643182"/>
              <a:ext cx="857256" cy="857256"/>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9" name="Rounded Rectangle 8"/>
            <p:cNvSpPr/>
            <p:nvPr/>
          </p:nvSpPr>
          <p:spPr bwMode="auto">
            <a:xfrm>
              <a:off x="8286776" y="3500438"/>
              <a:ext cx="142876" cy="2143140"/>
            </a:xfrm>
            <a:prstGeom prst="roundRect">
              <a:avLst/>
            </a:prstGeom>
            <a:solidFill>
              <a:schemeClr val="accent1"/>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0" name="Chord 9"/>
            <p:cNvSpPr/>
            <p:nvPr/>
          </p:nvSpPr>
          <p:spPr bwMode="auto">
            <a:xfrm rot="17655022">
              <a:off x="7968377" y="2681974"/>
              <a:ext cx="785818" cy="785818"/>
            </a:xfrm>
            <a:prstGeom prst="chor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1" name="TextBox 10"/>
            <p:cNvSpPr txBox="1"/>
            <p:nvPr/>
          </p:nvSpPr>
          <p:spPr>
            <a:xfrm>
              <a:off x="7643834" y="2285992"/>
              <a:ext cx="357190" cy="443198"/>
            </a:xfrm>
            <a:prstGeom prst="rect">
              <a:avLst/>
            </a:prstGeom>
            <a:noFill/>
          </p:spPr>
          <p:txBody>
            <a:bodyPr wrap="square" rtlCol="0">
              <a:spAutoFit/>
            </a:bodyPr>
            <a:lstStyle/>
            <a:p>
              <a:r>
                <a:rPr lang="en-CA" dirty="0" smtClean="0">
                  <a:solidFill>
                    <a:srgbClr val="FF0000"/>
                  </a:solidFill>
                </a:rPr>
                <a:t>P</a:t>
              </a:r>
              <a:endParaRPr lang="en-CA" dirty="0">
                <a:solidFill>
                  <a:srgbClr val="FF0000"/>
                </a:solidFill>
              </a:endParaRPr>
            </a:p>
          </p:txBody>
        </p:sp>
        <p:sp>
          <p:nvSpPr>
            <p:cNvPr id="12" name="TextBox 11"/>
            <p:cNvSpPr txBox="1"/>
            <p:nvPr/>
          </p:nvSpPr>
          <p:spPr>
            <a:xfrm>
              <a:off x="7072330" y="5786454"/>
              <a:ext cx="928694" cy="443198"/>
            </a:xfrm>
            <a:prstGeom prst="rect">
              <a:avLst/>
            </a:prstGeom>
            <a:noFill/>
          </p:spPr>
          <p:txBody>
            <a:bodyPr wrap="square" rtlCol="0">
              <a:spAutoFit/>
            </a:bodyPr>
            <a:lstStyle/>
            <a:p>
              <a:r>
                <a:rPr lang="en-CA" dirty="0" smtClean="0">
                  <a:solidFill>
                    <a:srgbClr val="FF0000"/>
                  </a:solidFill>
                </a:rPr>
                <a:t>valve</a:t>
              </a:r>
              <a:endParaRPr lang="en-CA" dirty="0">
                <a:solidFill>
                  <a:srgbClr val="FF0000"/>
                </a:solidFill>
              </a:endParaRPr>
            </a:p>
          </p:txBody>
        </p:sp>
        <p:sp>
          <p:nvSpPr>
            <p:cNvPr id="13" name="Round Diagonal Corner Rectangle 12"/>
            <p:cNvSpPr/>
            <p:nvPr/>
          </p:nvSpPr>
          <p:spPr bwMode="auto">
            <a:xfrm>
              <a:off x="8143900" y="5572140"/>
              <a:ext cx="142876" cy="71438"/>
            </a:xfrm>
            <a:prstGeom prst="round2Diag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7429520" y="4202677"/>
              <a:ext cx="714380" cy="443198"/>
            </a:xfrm>
            <a:prstGeom prst="rect">
              <a:avLst/>
            </a:prstGeom>
            <a:noFill/>
          </p:spPr>
          <p:txBody>
            <a:bodyPr wrap="square" rtlCol="0">
              <a:spAutoFit/>
            </a:bodyPr>
            <a:lstStyle/>
            <a:p>
              <a:r>
                <a:rPr lang="en-CA" dirty="0" smtClean="0">
                  <a:solidFill>
                    <a:srgbClr val="FF0000"/>
                  </a:solidFill>
                </a:rPr>
                <a:t>15 m</a:t>
              </a:r>
              <a:endParaRPr lang="en-CA" dirty="0">
                <a:solidFill>
                  <a:srgbClr val="FF0000"/>
                </a:solidFill>
              </a:endParaRPr>
            </a:p>
          </p:txBody>
        </p:sp>
        <p:cxnSp>
          <p:nvCxnSpPr>
            <p:cNvPr id="15" name="Straight Arrow Connector 14"/>
            <p:cNvCxnSpPr/>
            <p:nvPr/>
          </p:nvCxnSpPr>
          <p:spPr bwMode="auto">
            <a:xfrm>
              <a:off x="7858148" y="2500306"/>
              <a:ext cx="428628" cy="357190"/>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6" name="Straight Arrow Connector 15"/>
            <p:cNvCxnSpPr/>
            <p:nvPr/>
          </p:nvCxnSpPr>
          <p:spPr bwMode="auto">
            <a:xfrm flipV="1">
              <a:off x="7715272" y="5643578"/>
              <a:ext cx="357190" cy="214314"/>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7" name="Straight Arrow Connector 16"/>
            <p:cNvCxnSpPr/>
            <p:nvPr/>
          </p:nvCxnSpPr>
          <p:spPr bwMode="auto">
            <a:xfrm rot="5400000" flipH="1" flipV="1">
              <a:off x="7143768" y="3571082"/>
              <a:ext cx="1285884" cy="1588"/>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8" name="Straight Arrow Connector 17"/>
            <p:cNvCxnSpPr/>
            <p:nvPr/>
          </p:nvCxnSpPr>
          <p:spPr bwMode="auto">
            <a:xfrm rot="5400000">
              <a:off x="7179487" y="5106999"/>
              <a:ext cx="1214446" cy="1588"/>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grpSp>
      <p:graphicFrame>
        <p:nvGraphicFramePr>
          <p:cNvPr id="19" name="Object 18"/>
          <p:cNvGraphicFramePr>
            <a:graphicFrameLocks noChangeAspect="1"/>
          </p:cNvGraphicFramePr>
          <p:nvPr/>
        </p:nvGraphicFramePr>
        <p:xfrm>
          <a:off x="1023914" y="3214690"/>
          <a:ext cx="1833575" cy="416722"/>
        </p:xfrm>
        <a:graphic>
          <a:graphicData uri="http://schemas.openxmlformats.org/presentationml/2006/ole">
            <mc:AlternateContent xmlns:mc="http://schemas.openxmlformats.org/markup-compatibility/2006">
              <mc:Choice xmlns:v="urn:schemas-microsoft-com:vml" Requires="v">
                <p:oleObj spid="_x0000_s18464" name="Equation" r:id="rId3" imgW="838080" imgH="228600" progId="Equation.DSMT4">
                  <p:embed/>
                </p:oleObj>
              </mc:Choice>
              <mc:Fallback>
                <p:oleObj name="Equation" r:id="rId3" imgW="83808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14" y="3214690"/>
                        <a:ext cx="1833575" cy="4167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nvGraphicFramePr>
        <p:xfrm>
          <a:off x="1338194" y="3631412"/>
          <a:ext cx="4662567" cy="1905013"/>
        </p:xfrm>
        <a:graphic>
          <a:graphicData uri="http://schemas.openxmlformats.org/presentationml/2006/ole">
            <mc:AlternateContent xmlns:mc="http://schemas.openxmlformats.org/markup-compatibility/2006">
              <mc:Choice xmlns:v="urn:schemas-microsoft-com:vml" Requires="v">
                <p:oleObj spid="_x0000_s18465" name="Equation" r:id="rId5" imgW="2616120" imgH="1282680" progId="Equation.3">
                  <p:embed/>
                </p:oleObj>
              </mc:Choice>
              <mc:Fallback>
                <p:oleObj name="Equation" r:id="rId5" imgW="2616120" imgH="12826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8194" y="3631412"/>
                        <a:ext cx="4662567" cy="1905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338309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childTnLst>
                          </p:cTn>
                        </p:par>
                        <p:par>
                          <p:cTn id="17" fill="hold">
                            <p:stCondLst>
                              <p:cond delay="500"/>
                            </p:stCondLst>
                            <p:childTnLst>
                              <p:par>
                                <p:cTn id="18" presetID="53"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87683" y="72895"/>
            <a:ext cx="1038002" cy="369332"/>
          </a:xfrm>
          <a:prstGeom prst="rect">
            <a:avLst/>
          </a:prstGeom>
        </p:spPr>
        <p:txBody>
          <a:bodyPr wrap="none">
            <a:spAutoFit/>
          </a:bodyPr>
          <a:lstStyle/>
          <a:p>
            <a:pPr lvl="0" algn="ctr" fontAlgn="base">
              <a:spcBef>
                <a:spcPct val="0"/>
              </a:spcBef>
              <a:spcAft>
                <a:spcPct val="0"/>
              </a:spcAft>
              <a:defRPr/>
            </a:pPr>
            <a:r>
              <a:rPr lang="en-CA" kern="0" dirty="0" smtClean="0">
                <a:solidFill>
                  <a:srgbClr val="0000FF"/>
                </a:solidFill>
              </a:rPr>
              <a:t>Question</a:t>
            </a:r>
            <a:endParaRPr lang="en-CA" kern="0" dirty="0">
              <a:solidFill>
                <a:srgbClr val="0000FF"/>
              </a:solidFill>
            </a:endParaRPr>
          </a:p>
        </p:txBody>
      </p:sp>
      <p:sp>
        <p:nvSpPr>
          <p:cNvPr id="3" name="TextBox 2"/>
          <p:cNvSpPr txBox="1"/>
          <p:nvPr/>
        </p:nvSpPr>
        <p:spPr>
          <a:xfrm>
            <a:off x="293915" y="488700"/>
            <a:ext cx="8588829" cy="1200329"/>
          </a:xfrm>
          <a:prstGeom prst="rect">
            <a:avLst/>
          </a:prstGeom>
          <a:noFill/>
        </p:spPr>
        <p:txBody>
          <a:bodyPr wrap="square" rtlCol="0">
            <a:spAutoFit/>
          </a:bodyPr>
          <a:lstStyle/>
          <a:p>
            <a:r>
              <a:rPr lang="en-CA" dirty="0" smtClean="0"/>
              <a:t>Water travels through a 9.6 cm radius fire hose with a speed of 1.3 m/s. At the end of the hose, the water flows out through a nozzle whose radius is 2.5 cm. What is the speed of the water coming out of the nozzle? Suppose the pressure in the fire hose is 350 </a:t>
            </a:r>
            <a:r>
              <a:rPr lang="en-CA" dirty="0" err="1" smtClean="0"/>
              <a:t>kPa</a:t>
            </a:r>
            <a:r>
              <a:rPr lang="en-CA" dirty="0" smtClean="0"/>
              <a:t>. What is the pressure in the nozzle?</a:t>
            </a:r>
          </a:p>
        </p:txBody>
      </p:sp>
      <p:graphicFrame>
        <p:nvGraphicFramePr>
          <p:cNvPr id="6" name="Object 5"/>
          <p:cNvGraphicFramePr>
            <a:graphicFrameLocks noChangeAspect="1"/>
          </p:cNvGraphicFramePr>
          <p:nvPr>
            <p:extLst>
              <p:ext uri="{D42A27DB-BD31-4B8C-83A1-F6EECF244321}">
                <p14:modId xmlns:p14="http://schemas.microsoft.com/office/powerpoint/2010/main" val="2283299895"/>
              </p:ext>
            </p:extLst>
          </p:nvPr>
        </p:nvGraphicFramePr>
        <p:xfrm>
          <a:off x="329067" y="3720987"/>
          <a:ext cx="5091113" cy="489479"/>
        </p:xfrm>
        <a:graphic>
          <a:graphicData uri="http://schemas.openxmlformats.org/presentationml/2006/ole">
            <mc:AlternateContent xmlns:mc="http://schemas.openxmlformats.org/markup-compatibility/2006">
              <mc:Choice xmlns:v="urn:schemas-microsoft-com:vml" Requires="v">
                <p:oleObj spid="_x0000_s10342" name="Equation" r:id="rId3" imgW="3416040" imgH="393480" progId="Equation.DSMT4">
                  <p:embed/>
                </p:oleObj>
              </mc:Choice>
              <mc:Fallback>
                <p:oleObj name="Equation" r:id="rId3" imgW="341604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067" y="3720987"/>
                        <a:ext cx="5091113" cy="4894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347" name="Object 3"/>
          <p:cNvGraphicFramePr>
            <a:graphicFrameLocks noChangeAspect="1"/>
          </p:cNvGraphicFramePr>
          <p:nvPr>
            <p:extLst>
              <p:ext uri="{D42A27DB-BD31-4B8C-83A1-F6EECF244321}">
                <p14:modId xmlns:p14="http://schemas.microsoft.com/office/powerpoint/2010/main" val="2126400484"/>
              </p:ext>
            </p:extLst>
          </p:nvPr>
        </p:nvGraphicFramePr>
        <p:xfrm>
          <a:off x="42863" y="4308740"/>
          <a:ext cx="9091612" cy="486833"/>
        </p:xfrm>
        <a:graphic>
          <a:graphicData uri="http://schemas.openxmlformats.org/presentationml/2006/ole">
            <mc:AlternateContent xmlns:mc="http://schemas.openxmlformats.org/markup-compatibility/2006">
              <mc:Choice xmlns:v="urn:schemas-microsoft-com:vml" Requires="v">
                <p:oleObj spid="_x0000_s10343" name="Equation" r:id="rId5" imgW="7327800" imgH="469800" progId="Equation.DSMT4">
                  <p:embed/>
                </p:oleObj>
              </mc:Choice>
              <mc:Fallback>
                <p:oleObj name="Equation" r:id="rId5" imgW="7327800" imgH="469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63" y="4308740"/>
                        <a:ext cx="9091612" cy="4868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349" name="Object 5"/>
          <p:cNvGraphicFramePr>
            <a:graphicFrameLocks noChangeAspect="1"/>
          </p:cNvGraphicFramePr>
          <p:nvPr>
            <p:extLst>
              <p:ext uri="{D42A27DB-BD31-4B8C-83A1-F6EECF244321}">
                <p14:modId xmlns:p14="http://schemas.microsoft.com/office/powerpoint/2010/main" val="3076071495"/>
              </p:ext>
            </p:extLst>
          </p:nvPr>
        </p:nvGraphicFramePr>
        <p:xfrm>
          <a:off x="261707" y="4987145"/>
          <a:ext cx="1834722" cy="644223"/>
        </p:xfrm>
        <a:graphic>
          <a:graphicData uri="http://schemas.openxmlformats.org/presentationml/2006/ole">
            <mc:AlternateContent xmlns:mc="http://schemas.openxmlformats.org/markup-compatibility/2006">
              <mc:Choice xmlns:v="urn:schemas-microsoft-com:vml" Requires="v">
                <p:oleObj spid="_x0000_s10344" name="Equation" r:id="rId7" imgW="1117440" imgH="469800" progId="Equation.DSMT4">
                  <p:embed/>
                </p:oleObj>
              </mc:Choice>
              <mc:Fallback>
                <p:oleObj name="Equation" r:id="rId7" imgW="1117440" imgH="4698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1707" y="4987145"/>
                        <a:ext cx="1834722" cy="6442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Right Arrow 18"/>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rgbClr val="0000FF"/>
              </a:solidFill>
              <a:effectLst/>
              <a:latin typeface="Arial" charset="0"/>
            </a:endParaRPr>
          </a:p>
        </p:txBody>
      </p:sp>
      <p:graphicFrame>
        <p:nvGraphicFramePr>
          <p:cNvPr id="60423" name="Object 7"/>
          <p:cNvGraphicFramePr>
            <a:graphicFrameLocks noChangeAspect="1"/>
          </p:cNvGraphicFramePr>
          <p:nvPr>
            <p:extLst>
              <p:ext uri="{D42A27DB-BD31-4B8C-83A1-F6EECF244321}">
                <p14:modId xmlns:p14="http://schemas.microsoft.com/office/powerpoint/2010/main" val="2541904631"/>
              </p:ext>
            </p:extLst>
          </p:nvPr>
        </p:nvGraphicFramePr>
        <p:xfrm>
          <a:off x="1589039" y="1666252"/>
          <a:ext cx="1022350" cy="284427"/>
        </p:xfrm>
        <a:graphic>
          <a:graphicData uri="http://schemas.openxmlformats.org/presentationml/2006/ole">
            <mc:AlternateContent xmlns:mc="http://schemas.openxmlformats.org/markup-compatibility/2006">
              <mc:Choice xmlns:v="urn:schemas-microsoft-com:vml" Requires="v">
                <p:oleObj spid="_x0000_s10345" name="Equation" r:id="rId9" imgW="685800" imgH="228600" progId="Equation.DSMT4">
                  <p:embed/>
                </p:oleObj>
              </mc:Choice>
              <mc:Fallback>
                <p:oleObj name="Equation" r:id="rId9" imgW="68580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89039" y="1666252"/>
                        <a:ext cx="1022350" cy="2844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424" name="Object 8"/>
          <p:cNvGraphicFramePr>
            <a:graphicFrameLocks noChangeAspect="1"/>
          </p:cNvGraphicFramePr>
          <p:nvPr>
            <p:extLst>
              <p:ext uri="{D42A27DB-BD31-4B8C-83A1-F6EECF244321}">
                <p14:modId xmlns:p14="http://schemas.microsoft.com/office/powerpoint/2010/main" val="1077034795"/>
              </p:ext>
            </p:extLst>
          </p:nvPr>
        </p:nvGraphicFramePr>
        <p:xfrm>
          <a:off x="1495377" y="2097554"/>
          <a:ext cx="1285875" cy="300303"/>
        </p:xfrm>
        <a:graphic>
          <a:graphicData uri="http://schemas.openxmlformats.org/presentationml/2006/ole">
            <mc:AlternateContent xmlns:mc="http://schemas.openxmlformats.org/markup-compatibility/2006">
              <mc:Choice xmlns:v="urn:schemas-microsoft-com:vml" Requires="v">
                <p:oleObj spid="_x0000_s10346" name="Equation" r:id="rId11" imgW="863280" imgH="241200" progId="Equation.DSMT4">
                  <p:embed/>
                </p:oleObj>
              </mc:Choice>
              <mc:Fallback>
                <p:oleObj name="Equation" r:id="rId11" imgW="863280" imgH="2412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95377" y="2097554"/>
                        <a:ext cx="1285875" cy="3003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425" name="Object 9"/>
          <p:cNvGraphicFramePr>
            <a:graphicFrameLocks noChangeAspect="1"/>
          </p:cNvGraphicFramePr>
          <p:nvPr>
            <p:extLst>
              <p:ext uri="{D42A27DB-BD31-4B8C-83A1-F6EECF244321}">
                <p14:modId xmlns:p14="http://schemas.microsoft.com/office/powerpoint/2010/main" val="515849389"/>
              </p:ext>
            </p:extLst>
          </p:nvPr>
        </p:nvGraphicFramePr>
        <p:xfrm>
          <a:off x="133350" y="2436813"/>
          <a:ext cx="3460750" cy="537104"/>
        </p:xfrm>
        <a:graphic>
          <a:graphicData uri="http://schemas.openxmlformats.org/presentationml/2006/ole">
            <mc:AlternateContent xmlns:mc="http://schemas.openxmlformats.org/markup-compatibility/2006">
              <mc:Choice xmlns:v="urn:schemas-microsoft-com:vml" Requires="v">
                <p:oleObj spid="_x0000_s10347" name="Equation" r:id="rId13" imgW="2323800" imgH="431640" progId="Equation.DSMT4">
                  <p:embed/>
                </p:oleObj>
              </mc:Choice>
              <mc:Fallback>
                <p:oleObj name="Equation" r:id="rId13" imgW="2323800" imgH="4316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3350" y="2436813"/>
                        <a:ext cx="3460750" cy="5371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426" name="Object 10"/>
          <p:cNvGraphicFramePr>
            <a:graphicFrameLocks noChangeAspect="1"/>
          </p:cNvGraphicFramePr>
          <p:nvPr>
            <p:extLst>
              <p:ext uri="{D42A27DB-BD31-4B8C-83A1-F6EECF244321}">
                <p14:modId xmlns:p14="http://schemas.microsoft.com/office/powerpoint/2010/main" val="1636924411"/>
              </p:ext>
            </p:extLst>
          </p:nvPr>
        </p:nvGraphicFramePr>
        <p:xfrm>
          <a:off x="1849438" y="3038741"/>
          <a:ext cx="908050" cy="489479"/>
        </p:xfrm>
        <a:graphic>
          <a:graphicData uri="http://schemas.openxmlformats.org/presentationml/2006/ole">
            <mc:AlternateContent xmlns:mc="http://schemas.openxmlformats.org/markup-compatibility/2006">
              <mc:Choice xmlns:v="urn:schemas-microsoft-com:vml" Requires="v">
                <p:oleObj spid="_x0000_s10348" name="Equation" r:id="rId15" imgW="609480" imgH="393480" progId="Equation.3">
                  <p:embed/>
                </p:oleObj>
              </mc:Choice>
              <mc:Fallback>
                <p:oleObj name="Equation" r:id="rId15" imgW="609480" imgH="393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49438" y="3038741"/>
                        <a:ext cx="908050" cy="4894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2473" name="Picture 9"/>
          <p:cNvPicPr>
            <a:picLocks noChangeAspect="1" noChangeArrowheads="1"/>
          </p:cNvPicPr>
          <p:nvPr/>
        </p:nvPicPr>
        <p:blipFill>
          <a:blip r:embed="rId17" cstate="print"/>
          <a:srcRect/>
          <a:stretch>
            <a:fillRect/>
          </a:stretch>
        </p:blipFill>
        <p:spPr bwMode="auto">
          <a:xfrm>
            <a:off x="3946936" y="1632859"/>
            <a:ext cx="4579982" cy="1491683"/>
          </a:xfrm>
          <a:prstGeom prst="rect">
            <a:avLst/>
          </a:prstGeom>
          <a:noFill/>
          <a:ln w="9525">
            <a:noFill/>
            <a:miter lim="800000"/>
            <a:headEnd/>
            <a:tailEnd/>
          </a:ln>
        </p:spPr>
      </p:pic>
    </p:spTree>
    <p:extLst>
      <p:ext uri="{BB962C8B-B14F-4D97-AF65-F5344CB8AC3E}">
        <p14:creationId xmlns:p14="http://schemas.microsoft.com/office/powerpoint/2010/main" val="35967235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423"/>
                                        </p:tgtEl>
                                        <p:attrNameLst>
                                          <p:attrName>style.visibility</p:attrName>
                                        </p:attrNameLst>
                                      </p:cBhvr>
                                      <p:to>
                                        <p:strVal val="visible"/>
                                      </p:to>
                                    </p:set>
                                    <p:animEffect transition="in" filter="fade">
                                      <p:cBhvr>
                                        <p:cTn id="7" dur="2000"/>
                                        <p:tgtEl>
                                          <p:spTgt spid="604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0424"/>
                                        </p:tgtEl>
                                        <p:attrNameLst>
                                          <p:attrName>style.visibility</p:attrName>
                                        </p:attrNameLst>
                                      </p:cBhvr>
                                      <p:to>
                                        <p:strVal val="visible"/>
                                      </p:to>
                                    </p:set>
                                    <p:animEffect transition="in" filter="fade">
                                      <p:cBhvr>
                                        <p:cTn id="12" dur="2000"/>
                                        <p:tgtEl>
                                          <p:spTgt spid="604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0425"/>
                                        </p:tgtEl>
                                        <p:attrNameLst>
                                          <p:attrName>style.visibility</p:attrName>
                                        </p:attrNameLst>
                                      </p:cBhvr>
                                      <p:to>
                                        <p:strVal val="visible"/>
                                      </p:to>
                                    </p:set>
                                    <p:animEffect transition="in" filter="fade">
                                      <p:cBhvr>
                                        <p:cTn id="17" dur="2000"/>
                                        <p:tgtEl>
                                          <p:spTgt spid="604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0426"/>
                                        </p:tgtEl>
                                        <p:attrNameLst>
                                          <p:attrName>style.visibility</p:attrName>
                                        </p:attrNameLst>
                                      </p:cBhvr>
                                      <p:to>
                                        <p:strVal val="visible"/>
                                      </p:to>
                                    </p:set>
                                    <p:animEffect transition="in" filter="fade">
                                      <p:cBhvr>
                                        <p:cTn id="22" dur="2000"/>
                                        <p:tgtEl>
                                          <p:spTgt spid="604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7347"/>
                                        </p:tgtEl>
                                        <p:attrNameLst>
                                          <p:attrName>style.visibility</p:attrName>
                                        </p:attrNameLst>
                                      </p:cBhvr>
                                      <p:to>
                                        <p:strVal val="visible"/>
                                      </p:to>
                                    </p:set>
                                    <p:animEffect transition="in" filter="fade">
                                      <p:cBhvr>
                                        <p:cTn id="32" dur="2000"/>
                                        <p:tgtEl>
                                          <p:spTgt spid="5734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7349"/>
                                        </p:tgtEl>
                                        <p:attrNameLst>
                                          <p:attrName>style.visibility</p:attrName>
                                        </p:attrNameLst>
                                      </p:cBhvr>
                                      <p:to>
                                        <p:strVal val="visible"/>
                                      </p:to>
                                    </p:set>
                                    <p:animEffect transition="in" filter="fade">
                                      <p:cBhvr>
                                        <p:cTn id="37" dur="2000"/>
                                        <p:tgtEl>
                                          <p:spTgt spid="57349"/>
                                        </p:tgtEl>
                                      </p:cBhvr>
                                    </p:animEffect>
                                  </p:childTnLst>
                                </p:cTn>
                              </p:par>
                            </p:childTnLst>
                          </p:cTn>
                        </p:par>
                        <p:par>
                          <p:cTn id="38" fill="hold">
                            <p:stCondLst>
                              <p:cond delay="2000"/>
                            </p:stCondLst>
                            <p:childTnLst>
                              <p:par>
                                <p:cTn id="39" presetID="53" presetClass="entr" presetSubtype="0"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p:cTn id="41" dur="500" fill="hold"/>
                                        <p:tgtEl>
                                          <p:spTgt spid="19"/>
                                        </p:tgtEl>
                                        <p:attrNameLst>
                                          <p:attrName>ppt_w</p:attrName>
                                        </p:attrNameLst>
                                      </p:cBhvr>
                                      <p:tavLst>
                                        <p:tav tm="0">
                                          <p:val>
                                            <p:fltVal val="0"/>
                                          </p:val>
                                        </p:tav>
                                        <p:tav tm="100000">
                                          <p:val>
                                            <p:strVal val="#ppt_w"/>
                                          </p:val>
                                        </p:tav>
                                      </p:tavLst>
                                    </p:anim>
                                    <p:anim calcmode="lin" valueType="num">
                                      <p:cBhvr>
                                        <p:cTn id="42" dur="500" fill="hold"/>
                                        <p:tgtEl>
                                          <p:spTgt spid="19"/>
                                        </p:tgtEl>
                                        <p:attrNameLst>
                                          <p:attrName>ppt_h</p:attrName>
                                        </p:attrNameLst>
                                      </p:cBhvr>
                                      <p:tavLst>
                                        <p:tav tm="0">
                                          <p:val>
                                            <p:fltVal val="0"/>
                                          </p:val>
                                        </p:tav>
                                        <p:tav tm="100000">
                                          <p:val>
                                            <p:strVal val="#ppt_h"/>
                                          </p:val>
                                        </p:tav>
                                      </p:tavLst>
                                    </p:anim>
                                    <p:animEffect transition="in" filter="fade">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0"/>
            <a:ext cx="8229600" cy="476253"/>
          </a:xfrm>
        </p:spPr>
        <p:txBody>
          <a:bodyPr>
            <a:normAutofit fontScale="90000"/>
          </a:bodyPr>
          <a:lstStyle/>
          <a:p>
            <a:r>
              <a:rPr lang="en-CA" sz="2800" dirty="0" smtClean="0">
                <a:solidFill>
                  <a:srgbClr val="00B0F0"/>
                </a:solidFill>
                <a:effectLst/>
              </a:rPr>
              <a:t>Question 11 Solution</a:t>
            </a:r>
            <a:endParaRPr lang="en-CA" sz="2800" dirty="0">
              <a:solidFill>
                <a:srgbClr val="00B0F0"/>
              </a:solidFill>
              <a:effectLst/>
            </a:endParaRPr>
          </a:p>
        </p:txBody>
      </p:sp>
      <p:sp>
        <p:nvSpPr>
          <p:cNvPr id="5" name="TextBox 4"/>
          <p:cNvSpPr txBox="1"/>
          <p:nvPr/>
        </p:nvSpPr>
        <p:spPr>
          <a:xfrm>
            <a:off x="428596" y="476234"/>
            <a:ext cx="7143800" cy="2893100"/>
          </a:xfrm>
          <a:prstGeom prst="rect">
            <a:avLst/>
          </a:prstGeom>
          <a:noFill/>
        </p:spPr>
        <p:txBody>
          <a:bodyPr wrap="square" rtlCol="0">
            <a:spAutoFit/>
          </a:bodyPr>
          <a:lstStyle/>
          <a:p>
            <a:r>
              <a:rPr lang="en-CA" sz="1400" dirty="0" smtClean="0">
                <a:solidFill>
                  <a:srgbClr val="00B0F0"/>
                </a:solidFill>
              </a:rPr>
              <a:t>The water tower in the drawing is drained by a pipe that extends to the ground. The amount of water in the top of the spherical portion of the tank is significantly greater than the amount of water in the supporting column  (density of water 1000 kg/m</a:t>
            </a:r>
            <a:r>
              <a:rPr lang="en-CA" sz="1400" baseline="30000" dirty="0" smtClean="0">
                <a:solidFill>
                  <a:srgbClr val="00B0F0"/>
                </a:solidFill>
              </a:rPr>
              <a:t>3</a:t>
            </a:r>
            <a:r>
              <a:rPr lang="en-CA" sz="1400" dirty="0" smtClean="0">
                <a:solidFill>
                  <a:srgbClr val="00B0F0"/>
                </a:solidFill>
              </a:rPr>
              <a:t>)</a:t>
            </a:r>
          </a:p>
          <a:p>
            <a:pPr marL="400050" indent="-400050"/>
            <a:endParaRPr lang="en-CA" sz="1400" dirty="0">
              <a:solidFill>
                <a:srgbClr val="FFFF00"/>
              </a:solidFill>
            </a:endParaRPr>
          </a:p>
          <a:p>
            <a:pPr marL="400050" indent="-400050">
              <a:buAutoNum type="alphaUcParenR"/>
            </a:pPr>
            <a:r>
              <a:rPr lang="en-CA" sz="1400" dirty="0" smtClean="0">
                <a:solidFill>
                  <a:srgbClr val="FFFF00"/>
                </a:solidFill>
              </a:rPr>
              <a:t>What is the absolute pressure at the position of the valve if the valve is closed, assuming that the top surface of the water at point P is at atmospheric pressure (10</a:t>
            </a:r>
            <a:r>
              <a:rPr lang="en-CA" sz="1400" baseline="30000" dirty="0" smtClean="0">
                <a:solidFill>
                  <a:srgbClr val="FFFF00"/>
                </a:solidFill>
              </a:rPr>
              <a:t>5</a:t>
            </a:r>
            <a:r>
              <a:rPr lang="en-CA" sz="1400" dirty="0" smtClean="0">
                <a:solidFill>
                  <a:srgbClr val="FFFF00"/>
                </a:solidFill>
              </a:rPr>
              <a:t> N/m</a:t>
            </a:r>
            <a:r>
              <a:rPr lang="en-CA" sz="1400" baseline="30000" dirty="0" smtClean="0">
                <a:solidFill>
                  <a:srgbClr val="FFFF00"/>
                </a:solidFill>
              </a:rPr>
              <a:t>2</a:t>
            </a:r>
            <a:r>
              <a:rPr lang="en-CA" sz="1400" dirty="0" smtClean="0">
                <a:solidFill>
                  <a:srgbClr val="FFFF00"/>
                </a:solidFill>
              </a:rPr>
              <a:t>)</a:t>
            </a:r>
          </a:p>
          <a:p>
            <a:pPr marL="400050" indent="-400050">
              <a:buAutoNum type="alphaUcParenR"/>
            </a:pPr>
            <a:r>
              <a:rPr lang="en-CA" sz="1400" dirty="0" smtClean="0">
                <a:solidFill>
                  <a:srgbClr val="66FF66"/>
                </a:solidFill>
              </a:rPr>
              <a:t>Now the valve is opened; thus, the pressure at the valve is forced to be atmospheric pressure. What is the speed of the water past the valve?</a:t>
            </a:r>
          </a:p>
          <a:p>
            <a:pPr marL="400050" indent="-400050">
              <a:buAutoNum type="alphaUcParenR"/>
            </a:pPr>
            <a:r>
              <a:rPr lang="en-CA" sz="1400" dirty="0" smtClean="0">
                <a:solidFill>
                  <a:srgbClr val="FFFF00"/>
                </a:solidFill>
              </a:rPr>
              <a:t>Assuming that the radius of the circular valve opening is 10 cm, find the volume flow rate out of the valve.</a:t>
            </a:r>
          </a:p>
          <a:p>
            <a:pPr marL="400050" indent="-400050">
              <a:buAutoNum type="alphaUcParenR"/>
            </a:pPr>
            <a:r>
              <a:rPr lang="en-CA" sz="1400" dirty="0" smtClean="0">
                <a:solidFill>
                  <a:srgbClr val="FFFF00"/>
                </a:solidFill>
              </a:rPr>
              <a:t>Considering that virtually all of the water is originally contained in the top spherical portion of the tank, estimate the initial volume of the water contained by the water tower.</a:t>
            </a:r>
          </a:p>
          <a:p>
            <a:pPr marL="400050" indent="-400050">
              <a:buAutoNum type="alphaUcParenR"/>
            </a:pPr>
            <a:r>
              <a:rPr lang="en-CA" sz="1400" dirty="0" smtClean="0">
                <a:solidFill>
                  <a:srgbClr val="FFFF00"/>
                </a:solidFill>
              </a:rPr>
              <a:t>Estimate how long it would take to drain the tank completely using this single valve.</a:t>
            </a:r>
            <a:endParaRPr lang="en-CA" sz="1400"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7" name="Group 6"/>
          <p:cNvGrpSpPr/>
          <p:nvPr/>
        </p:nvGrpSpPr>
        <p:grpSpPr>
          <a:xfrm>
            <a:off x="7215206" y="1904994"/>
            <a:ext cx="1714512" cy="3286383"/>
            <a:chOff x="7072330" y="2285992"/>
            <a:chExt cx="1714512" cy="3943660"/>
          </a:xfrm>
        </p:grpSpPr>
        <p:sp>
          <p:nvSpPr>
            <p:cNvPr id="8" name="Oval 7"/>
            <p:cNvSpPr/>
            <p:nvPr/>
          </p:nvSpPr>
          <p:spPr bwMode="auto">
            <a:xfrm>
              <a:off x="7929586" y="2643182"/>
              <a:ext cx="857256" cy="857256"/>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9" name="Rounded Rectangle 8"/>
            <p:cNvSpPr/>
            <p:nvPr/>
          </p:nvSpPr>
          <p:spPr bwMode="auto">
            <a:xfrm>
              <a:off x="8286776" y="3500438"/>
              <a:ext cx="142876" cy="2143140"/>
            </a:xfrm>
            <a:prstGeom prst="roundRect">
              <a:avLst/>
            </a:prstGeom>
            <a:solidFill>
              <a:schemeClr val="accent1"/>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0" name="Chord 9"/>
            <p:cNvSpPr/>
            <p:nvPr/>
          </p:nvSpPr>
          <p:spPr bwMode="auto">
            <a:xfrm rot="17655022">
              <a:off x="7968377" y="2681974"/>
              <a:ext cx="785818" cy="785818"/>
            </a:xfrm>
            <a:prstGeom prst="chor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1" name="TextBox 10"/>
            <p:cNvSpPr txBox="1"/>
            <p:nvPr/>
          </p:nvSpPr>
          <p:spPr>
            <a:xfrm>
              <a:off x="7643834" y="2285992"/>
              <a:ext cx="357190" cy="443198"/>
            </a:xfrm>
            <a:prstGeom prst="rect">
              <a:avLst/>
            </a:prstGeom>
            <a:noFill/>
          </p:spPr>
          <p:txBody>
            <a:bodyPr wrap="square" rtlCol="0">
              <a:spAutoFit/>
            </a:bodyPr>
            <a:lstStyle/>
            <a:p>
              <a:r>
                <a:rPr lang="en-CA" dirty="0" smtClean="0">
                  <a:solidFill>
                    <a:srgbClr val="FF0000"/>
                  </a:solidFill>
                </a:rPr>
                <a:t>P</a:t>
              </a:r>
              <a:endParaRPr lang="en-CA" dirty="0">
                <a:solidFill>
                  <a:srgbClr val="FF0000"/>
                </a:solidFill>
              </a:endParaRPr>
            </a:p>
          </p:txBody>
        </p:sp>
        <p:sp>
          <p:nvSpPr>
            <p:cNvPr id="12" name="TextBox 11"/>
            <p:cNvSpPr txBox="1"/>
            <p:nvPr/>
          </p:nvSpPr>
          <p:spPr>
            <a:xfrm>
              <a:off x="7072330" y="5786454"/>
              <a:ext cx="928694" cy="443198"/>
            </a:xfrm>
            <a:prstGeom prst="rect">
              <a:avLst/>
            </a:prstGeom>
            <a:noFill/>
          </p:spPr>
          <p:txBody>
            <a:bodyPr wrap="square" rtlCol="0">
              <a:spAutoFit/>
            </a:bodyPr>
            <a:lstStyle/>
            <a:p>
              <a:r>
                <a:rPr lang="en-CA" dirty="0" smtClean="0">
                  <a:solidFill>
                    <a:srgbClr val="FF0000"/>
                  </a:solidFill>
                </a:rPr>
                <a:t>valve</a:t>
              </a:r>
              <a:endParaRPr lang="en-CA" dirty="0">
                <a:solidFill>
                  <a:srgbClr val="FF0000"/>
                </a:solidFill>
              </a:endParaRPr>
            </a:p>
          </p:txBody>
        </p:sp>
        <p:sp>
          <p:nvSpPr>
            <p:cNvPr id="13" name="Round Diagonal Corner Rectangle 12"/>
            <p:cNvSpPr/>
            <p:nvPr/>
          </p:nvSpPr>
          <p:spPr bwMode="auto">
            <a:xfrm>
              <a:off x="8143900" y="5572140"/>
              <a:ext cx="142876" cy="71438"/>
            </a:xfrm>
            <a:prstGeom prst="round2Diag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7429520" y="4202677"/>
              <a:ext cx="714380" cy="443198"/>
            </a:xfrm>
            <a:prstGeom prst="rect">
              <a:avLst/>
            </a:prstGeom>
            <a:noFill/>
          </p:spPr>
          <p:txBody>
            <a:bodyPr wrap="square" rtlCol="0">
              <a:spAutoFit/>
            </a:bodyPr>
            <a:lstStyle/>
            <a:p>
              <a:r>
                <a:rPr lang="en-CA" dirty="0" smtClean="0">
                  <a:solidFill>
                    <a:srgbClr val="FF0000"/>
                  </a:solidFill>
                </a:rPr>
                <a:t>15 m</a:t>
              </a:r>
              <a:endParaRPr lang="en-CA" dirty="0">
                <a:solidFill>
                  <a:srgbClr val="FF0000"/>
                </a:solidFill>
              </a:endParaRPr>
            </a:p>
          </p:txBody>
        </p:sp>
        <p:cxnSp>
          <p:nvCxnSpPr>
            <p:cNvPr id="15" name="Straight Arrow Connector 14"/>
            <p:cNvCxnSpPr/>
            <p:nvPr/>
          </p:nvCxnSpPr>
          <p:spPr bwMode="auto">
            <a:xfrm>
              <a:off x="7858148" y="2500306"/>
              <a:ext cx="428628" cy="357190"/>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6" name="Straight Arrow Connector 15"/>
            <p:cNvCxnSpPr/>
            <p:nvPr/>
          </p:nvCxnSpPr>
          <p:spPr bwMode="auto">
            <a:xfrm flipV="1">
              <a:off x="7715272" y="5643578"/>
              <a:ext cx="357190" cy="214314"/>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7" name="Straight Arrow Connector 16"/>
            <p:cNvCxnSpPr/>
            <p:nvPr/>
          </p:nvCxnSpPr>
          <p:spPr bwMode="auto">
            <a:xfrm rot="5400000" flipH="1" flipV="1">
              <a:off x="7143768" y="3571082"/>
              <a:ext cx="1285884" cy="1588"/>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8" name="Straight Arrow Connector 17"/>
            <p:cNvCxnSpPr/>
            <p:nvPr/>
          </p:nvCxnSpPr>
          <p:spPr bwMode="auto">
            <a:xfrm rot="5400000">
              <a:off x="7179487" y="5106999"/>
              <a:ext cx="1214446" cy="1588"/>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grpSp>
      <p:graphicFrame>
        <p:nvGraphicFramePr>
          <p:cNvPr id="19" name="Object 18"/>
          <p:cNvGraphicFramePr>
            <a:graphicFrameLocks noChangeAspect="1"/>
          </p:cNvGraphicFramePr>
          <p:nvPr/>
        </p:nvGraphicFramePr>
        <p:xfrm>
          <a:off x="285721" y="3274222"/>
          <a:ext cx="5027613" cy="2201333"/>
        </p:xfrm>
        <a:graphic>
          <a:graphicData uri="http://schemas.openxmlformats.org/presentationml/2006/ole">
            <mc:AlternateContent xmlns:mc="http://schemas.openxmlformats.org/markup-compatibility/2006">
              <mc:Choice xmlns:v="urn:schemas-microsoft-com:vml" Requires="v">
                <p:oleObj spid="_x0000_s19474" name="Equation" r:id="rId3" imgW="2298600" imgH="1206360" progId="Equation.3">
                  <p:embed/>
                </p:oleObj>
              </mc:Choice>
              <mc:Fallback>
                <p:oleObj name="Equation" r:id="rId3" imgW="2298600" imgH="12063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21" y="3274222"/>
                        <a:ext cx="5027613" cy="22013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Rounded Rectangular Callout 20"/>
          <p:cNvSpPr/>
          <p:nvPr/>
        </p:nvSpPr>
        <p:spPr bwMode="auto">
          <a:xfrm>
            <a:off x="5214942" y="3869538"/>
            <a:ext cx="2500330" cy="892975"/>
          </a:xfrm>
          <a:prstGeom prst="wedgeRoundRectCallout">
            <a:avLst>
              <a:gd name="adj1" fmla="val -68724"/>
              <a:gd name="adj2" fmla="val 10691"/>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CA" sz="1800" b="0" i="0" u="none" strike="noStrike" cap="none" normalizeH="0" baseline="0" dirty="0" smtClean="0">
                <a:ln>
                  <a:noFill/>
                </a:ln>
                <a:solidFill>
                  <a:srgbClr val="FFFF00"/>
                </a:solidFill>
                <a:effectLst/>
                <a:latin typeface="Arial" charset="0"/>
              </a:rPr>
              <a:t>Pressure at P is the</a:t>
            </a:r>
            <a:r>
              <a:rPr kumimoji="0" lang="en-CA" sz="1800" b="0" i="0" u="none" strike="noStrike" cap="none" normalizeH="0" dirty="0" smtClean="0">
                <a:ln>
                  <a:noFill/>
                </a:ln>
                <a:solidFill>
                  <a:srgbClr val="FFFF00"/>
                </a:solidFill>
                <a:effectLst/>
                <a:latin typeface="Arial" charset="0"/>
              </a:rPr>
              <a:t> same as the pressure at the valve.</a:t>
            </a:r>
            <a:endParaRPr kumimoji="0" lang="en-CA" sz="1800" b="0" i="0" u="none" strike="noStrike" cap="none" normalizeH="0" baseline="0" dirty="0" smtClean="0">
              <a:ln>
                <a:noFill/>
              </a:ln>
              <a:solidFill>
                <a:srgbClr val="FFFF00"/>
              </a:solidFill>
              <a:effectLst/>
              <a:latin typeface="Arial" charset="0"/>
            </a:endParaRPr>
          </a:p>
        </p:txBody>
      </p:sp>
      <p:sp>
        <p:nvSpPr>
          <p:cNvPr id="22" name="Rounded Rectangular Callout 21"/>
          <p:cNvSpPr/>
          <p:nvPr/>
        </p:nvSpPr>
        <p:spPr bwMode="auto">
          <a:xfrm>
            <a:off x="4357686" y="4822045"/>
            <a:ext cx="2928958" cy="833443"/>
          </a:xfrm>
          <a:prstGeom prst="wedgeRoundRectCallout">
            <a:avLst>
              <a:gd name="adj1" fmla="val -68677"/>
              <a:gd name="adj2" fmla="val -18967"/>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CA" sz="1800" b="0" i="0" u="none" strike="noStrike" cap="none" normalizeH="0" baseline="0" dirty="0" smtClean="0">
                <a:ln>
                  <a:noFill/>
                </a:ln>
                <a:solidFill>
                  <a:srgbClr val="FFFF00"/>
                </a:solidFill>
                <a:effectLst/>
                <a:latin typeface="Arial" charset="0"/>
              </a:rPr>
              <a:t>Velocity at P is 0, set valve to be our zero point, so pgy</a:t>
            </a:r>
            <a:r>
              <a:rPr kumimoji="0" lang="en-CA" sz="1800" b="0" i="0" u="none" strike="noStrike" cap="none" normalizeH="0" baseline="-25000" dirty="0" smtClean="0">
                <a:ln>
                  <a:noFill/>
                </a:ln>
                <a:solidFill>
                  <a:srgbClr val="FFFF00"/>
                </a:solidFill>
                <a:effectLst/>
                <a:latin typeface="Arial" charset="0"/>
              </a:rPr>
              <a:t>2</a:t>
            </a:r>
            <a:r>
              <a:rPr kumimoji="0" lang="en-CA" sz="1800" b="0" i="0" u="none" strike="noStrike" cap="none" normalizeH="0" baseline="0" dirty="0" smtClean="0">
                <a:ln>
                  <a:noFill/>
                </a:ln>
                <a:solidFill>
                  <a:srgbClr val="FFFF00"/>
                </a:solidFill>
                <a:effectLst/>
                <a:latin typeface="Arial" charset="0"/>
              </a:rPr>
              <a:t>=0</a:t>
            </a:r>
          </a:p>
        </p:txBody>
      </p:sp>
    </p:spTree>
    <p:extLst>
      <p:ext uri="{BB962C8B-B14F-4D97-AF65-F5344CB8AC3E}">
        <p14:creationId xmlns:p14="http://schemas.microsoft.com/office/powerpoint/2010/main" val="10629000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animEffect transition="in" filter="fade">
                                      <p:cBhvr>
                                        <p:cTn id="15" dur="500"/>
                                        <p:tgtEl>
                                          <p:spTgt spid="21"/>
                                        </p:tgtEl>
                                      </p:cBhvr>
                                    </p:animEffect>
                                  </p:childTnLst>
                                </p:cTn>
                              </p:par>
                            </p:childTnLst>
                          </p:cTn>
                        </p:par>
                        <p:par>
                          <p:cTn id="16" fill="hold">
                            <p:stCondLst>
                              <p:cond delay="1500"/>
                            </p:stCondLst>
                            <p:childTnLst>
                              <p:par>
                                <p:cTn id="17" presetID="53" presetClass="entr" presetSubtype="0"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par>
                          <p:cTn id="22" fill="hold">
                            <p:stCondLst>
                              <p:cond delay="2000"/>
                            </p:stCondLst>
                            <p:childTnLst>
                              <p:par>
                                <p:cTn id="23" presetID="53"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animBg="1"/>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0"/>
            <a:ext cx="8229600" cy="476253"/>
          </a:xfrm>
        </p:spPr>
        <p:txBody>
          <a:bodyPr>
            <a:normAutofit fontScale="90000"/>
          </a:bodyPr>
          <a:lstStyle/>
          <a:p>
            <a:r>
              <a:rPr lang="en-CA" sz="2800" dirty="0" smtClean="0">
                <a:solidFill>
                  <a:srgbClr val="00B0F0"/>
                </a:solidFill>
                <a:effectLst/>
              </a:rPr>
              <a:t>Question 11 Solution</a:t>
            </a:r>
            <a:endParaRPr lang="en-CA" sz="2800" dirty="0">
              <a:solidFill>
                <a:srgbClr val="00B0F0"/>
              </a:solidFill>
              <a:effectLst/>
            </a:endParaRPr>
          </a:p>
        </p:txBody>
      </p:sp>
      <p:sp>
        <p:nvSpPr>
          <p:cNvPr id="5" name="TextBox 4"/>
          <p:cNvSpPr txBox="1"/>
          <p:nvPr/>
        </p:nvSpPr>
        <p:spPr>
          <a:xfrm>
            <a:off x="428596" y="476234"/>
            <a:ext cx="7143800" cy="2893100"/>
          </a:xfrm>
          <a:prstGeom prst="rect">
            <a:avLst/>
          </a:prstGeom>
          <a:noFill/>
        </p:spPr>
        <p:txBody>
          <a:bodyPr wrap="square" rtlCol="0">
            <a:spAutoFit/>
          </a:bodyPr>
          <a:lstStyle/>
          <a:p>
            <a:r>
              <a:rPr lang="en-CA" sz="1400" dirty="0" smtClean="0">
                <a:solidFill>
                  <a:srgbClr val="00B0F0"/>
                </a:solidFill>
              </a:rPr>
              <a:t>The water tower in the drawing is drained by a pipe that extends to the ground. The amount of water in the top of the spherical portion of the tank is significantly greater than the amount of water in the supporting column  (density of water 1000 kg/m</a:t>
            </a:r>
            <a:r>
              <a:rPr lang="en-CA" sz="1400" baseline="30000" dirty="0" smtClean="0">
                <a:solidFill>
                  <a:srgbClr val="00B0F0"/>
                </a:solidFill>
              </a:rPr>
              <a:t>3</a:t>
            </a:r>
            <a:r>
              <a:rPr lang="en-CA" sz="1400" dirty="0" smtClean="0">
                <a:solidFill>
                  <a:srgbClr val="00B0F0"/>
                </a:solidFill>
              </a:rPr>
              <a:t>)</a:t>
            </a:r>
          </a:p>
          <a:p>
            <a:pPr marL="400050" indent="-400050"/>
            <a:endParaRPr lang="en-CA" sz="1400" dirty="0">
              <a:solidFill>
                <a:srgbClr val="FFFF00"/>
              </a:solidFill>
            </a:endParaRPr>
          </a:p>
          <a:p>
            <a:pPr marL="400050" indent="-400050">
              <a:buAutoNum type="alphaUcParenR"/>
            </a:pPr>
            <a:r>
              <a:rPr lang="en-CA" sz="1400" dirty="0" smtClean="0">
                <a:solidFill>
                  <a:srgbClr val="FFFF00"/>
                </a:solidFill>
              </a:rPr>
              <a:t>What is the absolute pressure at the position of the valve if the valve is closed, assuming that the top surface of the water at point P is at atmospheric pressure (10</a:t>
            </a:r>
            <a:r>
              <a:rPr lang="en-CA" sz="1400" baseline="30000" dirty="0" smtClean="0">
                <a:solidFill>
                  <a:srgbClr val="FFFF00"/>
                </a:solidFill>
              </a:rPr>
              <a:t>5</a:t>
            </a:r>
            <a:r>
              <a:rPr lang="en-CA" sz="1400" dirty="0" smtClean="0">
                <a:solidFill>
                  <a:srgbClr val="FFFF00"/>
                </a:solidFill>
              </a:rPr>
              <a:t>N/m</a:t>
            </a:r>
            <a:r>
              <a:rPr lang="en-CA" sz="1400" baseline="30000" dirty="0" smtClean="0">
                <a:solidFill>
                  <a:srgbClr val="FFFF00"/>
                </a:solidFill>
              </a:rPr>
              <a:t>2</a:t>
            </a:r>
            <a:r>
              <a:rPr lang="en-CA" sz="1400" dirty="0" smtClean="0">
                <a:solidFill>
                  <a:srgbClr val="FFFF00"/>
                </a:solidFill>
              </a:rPr>
              <a:t>)</a:t>
            </a:r>
          </a:p>
          <a:p>
            <a:pPr marL="400050" indent="-400050">
              <a:buAutoNum type="alphaUcParenR"/>
            </a:pPr>
            <a:r>
              <a:rPr lang="en-CA" sz="1400" dirty="0" smtClean="0">
                <a:solidFill>
                  <a:srgbClr val="66FF66"/>
                </a:solidFill>
              </a:rPr>
              <a:t>Now the valve is opened; thus, the pressure at the valve is forced to be atmospheric pressure. What is the speed of the water past the valve?</a:t>
            </a:r>
          </a:p>
          <a:p>
            <a:pPr marL="400050" indent="-400050">
              <a:buAutoNum type="alphaUcParenR"/>
            </a:pPr>
            <a:r>
              <a:rPr lang="en-CA" sz="1400" dirty="0" smtClean="0">
                <a:solidFill>
                  <a:srgbClr val="FFFF00"/>
                </a:solidFill>
              </a:rPr>
              <a:t>Assuming that the radius of the circular valve opening is 10 cm, find the volume flow rate out of the valve.</a:t>
            </a:r>
          </a:p>
          <a:p>
            <a:pPr marL="400050" indent="-400050">
              <a:buAutoNum type="alphaUcParenR"/>
            </a:pPr>
            <a:r>
              <a:rPr lang="en-CA" sz="1400" dirty="0" smtClean="0">
                <a:solidFill>
                  <a:srgbClr val="FFFF00"/>
                </a:solidFill>
              </a:rPr>
              <a:t>Considering that virtually all of the water is originally contained in the top spherical portion of the tank, estimate the initial volume of the water contained by the water tower.</a:t>
            </a:r>
          </a:p>
          <a:p>
            <a:pPr marL="400050" indent="-400050">
              <a:buAutoNum type="alphaUcParenR"/>
            </a:pPr>
            <a:r>
              <a:rPr lang="en-CA" sz="1400" dirty="0" smtClean="0">
                <a:solidFill>
                  <a:srgbClr val="FFFF00"/>
                </a:solidFill>
              </a:rPr>
              <a:t>Estimate how long it would take to drain the tank completely using this single valve.</a:t>
            </a:r>
            <a:endParaRPr lang="en-CA" sz="1400"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7" name="Group 6"/>
          <p:cNvGrpSpPr/>
          <p:nvPr/>
        </p:nvGrpSpPr>
        <p:grpSpPr>
          <a:xfrm>
            <a:off x="7215206" y="1904994"/>
            <a:ext cx="1714512" cy="3286383"/>
            <a:chOff x="7072330" y="2285992"/>
            <a:chExt cx="1714512" cy="3943660"/>
          </a:xfrm>
        </p:grpSpPr>
        <p:sp>
          <p:nvSpPr>
            <p:cNvPr id="8" name="Oval 7"/>
            <p:cNvSpPr/>
            <p:nvPr/>
          </p:nvSpPr>
          <p:spPr bwMode="auto">
            <a:xfrm>
              <a:off x="7929586" y="2643182"/>
              <a:ext cx="857256" cy="857256"/>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9" name="Rounded Rectangle 8"/>
            <p:cNvSpPr/>
            <p:nvPr/>
          </p:nvSpPr>
          <p:spPr bwMode="auto">
            <a:xfrm>
              <a:off x="8286776" y="3500438"/>
              <a:ext cx="142876" cy="2143140"/>
            </a:xfrm>
            <a:prstGeom prst="roundRect">
              <a:avLst/>
            </a:prstGeom>
            <a:solidFill>
              <a:schemeClr val="accent1"/>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0" name="Chord 9"/>
            <p:cNvSpPr/>
            <p:nvPr/>
          </p:nvSpPr>
          <p:spPr bwMode="auto">
            <a:xfrm rot="17655022">
              <a:off x="7968377" y="2681974"/>
              <a:ext cx="785818" cy="785818"/>
            </a:xfrm>
            <a:prstGeom prst="chor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1" name="TextBox 10"/>
            <p:cNvSpPr txBox="1"/>
            <p:nvPr/>
          </p:nvSpPr>
          <p:spPr>
            <a:xfrm>
              <a:off x="7643834" y="2285992"/>
              <a:ext cx="357190" cy="443198"/>
            </a:xfrm>
            <a:prstGeom prst="rect">
              <a:avLst/>
            </a:prstGeom>
            <a:noFill/>
          </p:spPr>
          <p:txBody>
            <a:bodyPr wrap="square" rtlCol="0">
              <a:spAutoFit/>
            </a:bodyPr>
            <a:lstStyle/>
            <a:p>
              <a:r>
                <a:rPr lang="en-CA" dirty="0" smtClean="0">
                  <a:solidFill>
                    <a:srgbClr val="FF0000"/>
                  </a:solidFill>
                </a:rPr>
                <a:t>P</a:t>
              </a:r>
              <a:endParaRPr lang="en-CA" dirty="0">
                <a:solidFill>
                  <a:srgbClr val="FF0000"/>
                </a:solidFill>
              </a:endParaRPr>
            </a:p>
          </p:txBody>
        </p:sp>
        <p:sp>
          <p:nvSpPr>
            <p:cNvPr id="12" name="TextBox 11"/>
            <p:cNvSpPr txBox="1"/>
            <p:nvPr/>
          </p:nvSpPr>
          <p:spPr>
            <a:xfrm>
              <a:off x="7072330" y="5786454"/>
              <a:ext cx="928694" cy="443198"/>
            </a:xfrm>
            <a:prstGeom prst="rect">
              <a:avLst/>
            </a:prstGeom>
            <a:noFill/>
          </p:spPr>
          <p:txBody>
            <a:bodyPr wrap="square" rtlCol="0">
              <a:spAutoFit/>
            </a:bodyPr>
            <a:lstStyle/>
            <a:p>
              <a:r>
                <a:rPr lang="en-CA" dirty="0" smtClean="0">
                  <a:solidFill>
                    <a:srgbClr val="FF0000"/>
                  </a:solidFill>
                </a:rPr>
                <a:t>valve</a:t>
              </a:r>
              <a:endParaRPr lang="en-CA" dirty="0">
                <a:solidFill>
                  <a:srgbClr val="FF0000"/>
                </a:solidFill>
              </a:endParaRPr>
            </a:p>
          </p:txBody>
        </p:sp>
        <p:sp>
          <p:nvSpPr>
            <p:cNvPr id="13" name="Round Diagonal Corner Rectangle 12"/>
            <p:cNvSpPr/>
            <p:nvPr/>
          </p:nvSpPr>
          <p:spPr bwMode="auto">
            <a:xfrm>
              <a:off x="8143900" y="5572140"/>
              <a:ext cx="142876" cy="71438"/>
            </a:xfrm>
            <a:prstGeom prst="round2Diag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7429520" y="4202677"/>
              <a:ext cx="714380" cy="443198"/>
            </a:xfrm>
            <a:prstGeom prst="rect">
              <a:avLst/>
            </a:prstGeom>
            <a:noFill/>
          </p:spPr>
          <p:txBody>
            <a:bodyPr wrap="square" rtlCol="0">
              <a:spAutoFit/>
            </a:bodyPr>
            <a:lstStyle/>
            <a:p>
              <a:r>
                <a:rPr lang="en-CA" dirty="0" smtClean="0">
                  <a:solidFill>
                    <a:srgbClr val="FF0000"/>
                  </a:solidFill>
                </a:rPr>
                <a:t>15 m</a:t>
              </a:r>
              <a:endParaRPr lang="en-CA" dirty="0">
                <a:solidFill>
                  <a:srgbClr val="FF0000"/>
                </a:solidFill>
              </a:endParaRPr>
            </a:p>
          </p:txBody>
        </p:sp>
        <p:cxnSp>
          <p:nvCxnSpPr>
            <p:cNvPr id="15" name="Straight Arrow Connector 14"/>
            <p:cNvCxnSpPr/>
            <p:nvPr/>
          </p:nvCxnSpPr>
          <p:spPr bwMode="auto">
            <a:xfrm>
              <a:off x="7858148" y="2500306"/>
              <a:ext cx="428628" cy="357190"/>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6" name="Straight Arrow Connector 15"/>
            <p:cNvCxnSpPr/>
            <p:nvPr/>
          </p:nvCxnSpPr>
          <p:spPr bwMode="auto">
            <a:xfrm flipV="1">
              <a:off x="7715272" y="5643578"/>
              <a:ext cx="357190" cy="214314"/>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7" name="Straight Arrow Connector 16"/>
            <p:cNvCxnSpPr/>
            <p:nvPr/>
          </p:nvCxnSpPr>
          <p:spPr bwMode="auto">
            <a:xfrm rot="5400000" flipH="1" flipV="1">
              <a:off x="7143768" y="3571082"/>
              <a:ext cx="1285884" cy="1588"/>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8" name="Straight Arrow Connector 17"/>
            <p:cNvCxnSpPr/>
            <p:nvPr/>
          </p:nvCxnSpPr>
          <p:spPr bwMode="auto">
            <a:xfrm rot="5400000">
              <a:off x="7179487" y="5106999"/>
              <a:ext cx="1214446" cy="1588"/>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grpSp>
      <p:graphicFrame>
        <p:nvGraphicFramePr>
          <p:cNvPr id="19" name="Object 18"/>
          <p:cNvGraphicFramePr>
            <a:graphicFrameLocks noChangeAspect="1"/>
          </p:cNvGraphicFramePr>
          <p:nvPr/>
        </p:nvGraphicFramePr>
        <p:xfrm>
          <a:off x="1428729" y="3925107"/>
          <a:ext cx="1831975" cy="718343"/>
        </p:xfrm>
        <a:graphic>
          <a:graphicData uri="http://schemas.openxmlformats.org/presentationml/2006/ole">
            <mc:AlternateContent xmlns:mc="http://schemas.openxmlformats.org/markup-compatibility/2006">
              <mc:Choice xmlns:v="urn:schemas-microsoft-com:vml" Requires="v">
                <p:oleObj spid="_x0000_s20512" name="Equation" r:id="rId3" imgW="838080" imgH="393480" progId="Equation.DSMT4">
                  <p:embed/>
                </p:oleObj>
              </mc:Choice>
              <mc:Fallback>
                <p:oleObj name="Equation" r:id="rId3" imgW="83808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29" y="3925107"/>
                        <a:ext cx="1831975" cy="7183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699" name="Object 3"/>
          <p:cNvGraphicFramePr>
            <a:graphicFrameLocks noChangeAspect="1"/>
          </p:cNvGraphicFramePr>
          <p:nvPr/>
        </p:nvGraphicFramePr>
        <p:xfrm>
          <a:off x="4070364" y="3496470"/>
          <a:ext cx="2430463" cy="1996281"/>
        </p:xfrm>
        <a:graphic>
          <a:graphicData uri="http://schemas.openxmlformats.org/presentationml/2006/ole">
            <mc:AlternateContent xmlns:mc="http://schemas.openxmlformats.org/markup-compatibility/2006">
              <mc:Choice xmlns:v="urn:schemas-microsoft-com:vml" Requires="v">
                <p:oleObj spid="_x0000_s20513" name="Equation" r:id="rId5" imgW="1600200" imgH="1574640" progId="Equation.3">
                  <p:embed/>
                </p:oleObj>
              </mc:Choice>
              <mc:Fallback>
                <p:oleObj name="Equation" r:id="rId5" imgW="1600200" imgH="1574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0364" y="3496470"/>
                        <a:ext cx="2430463" cy="19962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Rounded Rectangular Callout 19"/>
          <p:cNvSpPr/>
          <p:nvPr/>
        </p:nvSpPr>
        <p:spPr bwMode="auto">
          <a:xfrm>
            <a:off x="5693230" y="3301999"/>
            <a:ext cx="1785257" cy="680358"/>
          </a:xfrm>
          <a:prstGeom prst="wedgeRoundRectCallout">
            <a:avLst>
              <a:gd name="adj1" fmla="val -62906"/>
              <a:gd name="adj2" fmla="val 81167"/>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CA" sz="1800" b="0" i="0" u="none" strike="noStrike" cap="none" normalizeH="0" baseline="0" dirty="0" smtClean="0">
                <a:ln>
                  <a:noFill/>
                </a:ln>
                <a:solidFill>
                  <a:srgbClr val="FFFF00"/>
                </a:solidFill>
                <a:effectLst/>
                <a:latin typeface="Arial" charset="0"/>
              </a:rPr>
              <a:t>This is </a:t>
            </a:r>
            <a:r>
              <a:rPr kumimoji="0" lang="en-CA" sz="1800" b="0" i="0" u="none" strike="noStrike" cap="none" normalizeH="0" baseline="0" dirty="0" err="1" smtClean="0">
                <a:ln>
                  <a:noFill/>
                </a:ln>
                <a:solidFill>
                  <a:srgbClr val="FFFF00"/>
                </a:solidFill>
                <a:effectLst/>
                <a:latin typeface="Arial" charset="0"/>
              </a:rPr>
              <a:t>Torricelli’s</a:t>
            </a:r>
            <a:r>
              <a:rPr kumimoji="0" lang="en-CA" sz="1800" b="0" i="0" u="none" strike="noStrike" cap="none" normalizeH="0" baseline="0" dirty="0" smtClean="0">
                <a:ln>
                  <a:noFill/>
                </a:ln>
                <a:solidFill>
                  <a:srgbClr val="FFFF00"/>
                </a:solidFill>
                <a:effectLst/>
                <a:latin typeface="Arial" charset="0"/>
              </a:rPr>
              <a:t> Law</a:t>
            </a:r>
          </a:p>
        </p:txBody>
      </p:sp>
    </p:spTree>
    <p:extLst>
      <p:ext uri="{BB962C8B-B14F-4D97-AF65-F5344CB8AC3E}">
        <p14:creationId xmlns:p14="http://schemas.microsoft.com/office/powerpoint/2010/main" val="17815225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p:cTn id="7" dur="500" fill="hold"/>
                                        <p:tgtEl>
                                          <p:spTgt spid="29699"/>
                                        </p:tgtEl>
                                        <p:attrNameLst>
                                          <p:attrName>ppt_w</p:attrName>
                                        </p:attrNameLst>
                                      </p:cBhvr>
                                      <p:tavLst>
                                        <p:tav tm="0">
                                          <p:val>
                                            <p:fltVal val="0"/>
                                          </p:val>
                                        </p:tav>
                                        <p:tav tm="100000">
                                          <p:val>
                                            <p:strVal val="#ppt_w"/>
                                          </p:val>
                                        </p:tav>
                                      </p:tavLst>
                                    </p:anim>
                                    <p:anim calcmode="lin" valueType="num">
                                      <p:cBhvr>
                                        <p:cTn id="8" dur="500" fill="hold"/>
                                        <p:tgtEl>
                                          <p:spTgt spid="29699"/>
                                        </p:tgtEl>
                                        <p:attrNameLst>
                                          <p:attrName>ppt_h</p:attrName>
                                        </p:attrNameLst>
                                      </p:cBhvr>
                                      <p:tavLst>
                                        <p:tav tm="0">
                                          <p:val>
                                            <p:fltVal val="0"/>
                                          </p:val>
                                        </p:tav>
                                        <p:tav tm="100000">
                                          <p:val>
                                            <p:strVal val="#ppt_h"/>
                                          </p:val>
                                        </p:tav>
                                      </p:tavLst>
                                    </p:anim>
                                    <p:animEffect transition="in" filter="fade">
                                      <p:cBhvr>
                                        <p:cTn id="9" dur="500"/>
                                        <p:tgtEl>
                                          <p:spTgt spid="29699"/>
                                        </p:tgtEl>
                                      </p:cBhvr>
                                    </p:animEffect>
                                  </p:childTnLst>
                                </p:cTn>
                              </p:par>
                            </p:childTnLst>
                          </p:cTn>
                        </p:par>
                        <p:par>
                          <p:cTn id="10" fill="hold">
                            <p:stCondLst>
                              <p:cond delay="500"/>
                            </p:stCondLst>
                            <p:childTnLst>
                              <p:par>
                                <p:cTn id="11" presetID="26"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down)">
                                      <p:cBhvr>
                                        <p:cTn id="13" dur="580">
                                          <p:stCondLst>
                                            <p:cond delay="0"/>
                                          </p:stCondLst>
                                        </p:cTn>
                                        <p:tgtEl>
                                          <p:spTgt spid="20"/>
                                        </p:tgtEl>
                                      </p:cBhvr>
                                    </p:animEffect>
                                    <p:anim calcmode="lin" valueType="num">
                                      <p:cBhvr>
                                        <p:cTn id="14"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9" dur="26">
                                          <p:stCondLst>
                                            <p:cond delay="650"/>
                                          </p:stCondLst>
                                        </p:cTn>
                                        <p:tgtEl>
                                          <p:spTgt spid="20"/>
                                        </p:tgtEl>
                                      </p:cBhvr>
                                      <p:to x="100000" y="60000"/>
                                    </p:animScale>
                                    <p:animScale>
                                      <p:cBhvr>
                                        <p:cTn id="20" dur="166" decel="50000">
                                          <p:stCondLst>
                                            <p:cond delay="676"/>
                                          </p:stCondLst>
                                        </p:cTn>
                                        <p:tgtEl>
                                          <p:spTgt spid="20"/>
                                        </p:tgtEl>
                                      </p:cBhvr>
                                      <p:to x="100000" y="100000"/>
                                    </p:animScale>
                                    <p:animScale>
                                      <p:cBhvr>
                                        <p:cTn id="21" dur="26">
                                          <p:stCondLst>
                                            <p:cond delay="1312"/>
                                          </p:stCondLst>
                                        </p:cTn>
                                        <p:tgtEl>
                                          <p:spTgt spid="20"/>
                                        </p:tgtEl>
                                      </p:cBhvr>
                                      <p:to x="100000" y="80000"/>
                                    </p:animScale>
                                    <p:animScale>
                                      <p:cBhvr>
                                        <p:cTn id="22" dur="166" decel="50000">
                                          <p:stCondLst>
                                            <p:cond delay="1338"/>
                                          </p:stCondLst>
                                        </p:cTn>
                                        <p:tgtEl>
                                          <p:spTgt spid="20"/>
                                        </p:tgtEl>
                                      </p:cBhvr>
                                      <p:to x="100000" y="100000"/>
                                    </p:animScale>
                                    <p:animScale>
                                      <p:cBhvr>
                                        <p:cTn id="23" dur="26">
                                          <p:stCondLst>
                                            <p:cond delay="1642"/>
                                          </p:stCondLst>
                                        </p:cTn>
                                        <p:tgtEl>
                                          <p:spTgt spid="20"/>
                                        </p:tgtEl>
                                      </p:cBhvr>
                                      <p:to x="100000" y="90000"/>
                                    </p:animScale>
                                    <p:animScale>
                                      <p:cBhvr>
                                        <p:cTn id="24" dur="166" decel="50000">
                                          <p:stCondLst>
                                            <p:cond delay="1668"/>
                                          </p:stCondLst>
                                        </p:cTn>
                                        <p:tgtEl>
                                          <p:spTgt spid="20"/>
                                        </p:tgtEl>
                                      </p:cBhvr>
                                      <p:to x="100000" y="100000"/>
                                    </p:animScale>
                                    <p:animScale>
                                      <p:cBhvr>
                                        <p:cTn id="25" dur="26">
                                          <p:stCondLst>
                                            <p:cond delay="1808"/>
                                          </p:stCondLst>
                                        </p:cTn>
                                        <p:tgtEl>
                                          <p:spTgt spid="20"/>
                                        </p:tgtEl>
                                      </p:cBhvr>
                                      <p:to x="100000" y="95000"/>
                                    </p:animScale>
                                    <p:animScale>
                                      <p:cBhvr>
                                        <p:cTn id="26" dur="166" decel="50000">
                                          <p:stCondLst>
                                            <p:cond delay="1834"/>
                                          </p:stCondLst>
                                        </p:cTn>
                                        <p:tgtEl>
                                          <p:spTgt spid="20"/>
                                        </p:tgtEl>
                                      </p:cBhvr>
                                      <p:to x="100000" y="100000"/>
                                    </p:animScale>
                                  </p:childTnLst>
                                </p:cTn>
                              </p:par>
                            </p:childTnLst>
                          </p:cTn>
                        </p:par>
                        <p:par>
                          <p:cTn id="27" fill="hold">
                            <p:stCondLst>
                              <p:cond delay="2500"/>
                            </p:stCondLst>
                            <p:childTnLst>
                              <p:par>
                                <p:cTn id="28" presetID="53" presetClass="entr" presetSubtype="0"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0"/>
            <a:ext cx="8229600" cy="476253"/>
          </a:xfrm>
        </p:spPr>
        <p:txBody>
          <a:bodyPr>
            <a:normAutofit fontScale="90000"/>
          </a:bodyPr>
          <a:lstStyle/>
          <a:p>
            <a:r>
              <a:rPr lang="en-CA" sz="2800" dirty="0" smtClean="0">
                <a:solidFill>
                  <a:srgbClr val="00B0F0"/>
                </a:solidFill>
                <a:effectLst/>
              </a:rPr>
              <a:t>Question 11 Solution</a:t>
            </a:r>
            <a:endParaRPr lang="en-CA" sz="2800" dirty="0">
              <a:solidFill>
                <a:srgbClr val="00B0F0"/>
              </a:solidFill>
              <a:effectLst/>
            </a:endParaRPr>
          </a:p>
        </p:txBody>
      </p:sp>
      <p:sp>
        <p:nvSpPr>
          <p:cNvPr id="5" name="TextBox 4"/>
          <p:cNvSpPr txBox="1"/>
          <p:nvPr/>
        </p:nvSpPr>
        <p:spPr>
          <a:xfrm>
            <a:off x="428596" y="476234"/>
            <a:ext cx="7143800" cy="2893100"/>
          </a:xfrm>
          <a:prstGeom prst="rect">
            <a:avLst/>
          </a:prstGeom>
          <a:noFill/>
        </p:spPr>
        <p:txBody>
          <a:bodyPr wrap="square" rtlCol="0">
            <a:spAutoFit/>
          </a:bodyPr>
          <a:lstStyle/>
          <a:p>
            <a:r>
              <a:rPr lang="en-CA" sz="1400" dirty="0" smtClean="0">
                <a:solidFill>
                  <a:srgbClr val="00B0F0"/>
                </a:solidFill>
              </a:rPr>
              <a:t>The water tower in the drawing is drained by a pipe that extends to the ground. The amount of water in the top of the spherical portion of the tank is significantly greater than the amount of water in the supporting column  (density of water 1000 kg/m</a:t>
            </a:r>
            <a:r>
              <a:rPr lang="en-CA" sz="1400" baseline="30000" dirty="0" smtClean="0">
                <a:solidFill>
                  <a:srgbClr val="00B0F0"/>
                </a:solidFill>
              </a:rPr>
              <a:t>3</a:t>
            </a:r>
            <a:r>
              <a:rPr lang="en-CA" sz="1400" dirty="0" smtClean="0">
                <a:solidFill>
                  <a:srgbClr val="00B0F0"/>
                </a:solidFill>
              </a:rPr>
              <a:t>)</a:t>
            </a:r>
          </a:p>
          <a:p>
            <a:pPr marL="400050" indent="-400050"/>
            <a:endParaRPr lang="en-CA" sz="1400" dirty="0">
              <a:solidFill>
                <a:srgbClr val="FFFF00"/>
              </a:solidFill>
            </a:endParaRPr>
          </a:p>
          <a:p>
            <a:pPr marL="400050" indent="-400050">
              <a:buAutoNum type="alphaUcParenR"/>
            </a:pPr>
            <a:r>
              <a:rPr lang="en-CA" sz="1400" dirty="0" smtClean="0">
                <a:solidFill>
                  <a:srgbClr val="FFFF00"/>
                </a:solidFill>
              </a:rPr>
              <a:t>What is the absolute pressure at the position of the valve if the valve is closed, assuming that the top surface of the water at point P is at atmospheric pressure (10</a:t>
            </a:r>
            <a:r>
              <a:rPr lang="en-CA" sz="1400" baseline="30000" dirty="0" smtClean="0">
                <a:solidFill>
                  <a:srgbClr val="FFFF00"/>
                </a:solidFill>
              </a:rPr>
              <a:t>5</a:t>
            </a:r>
            <a:r>
              <a:rPr lang="en-CA" sz="1400" dirty="0" smtClean="0">
                <a:solidFill>
                  <a:srgbClr val="FFFF00"/>
                </a:solidFill>
              </a:rPr>
              <a:t> N/m</a:t>
            </a:r>
            <a:r>
              <a:rPr lang="en-CA" sz="1400" baseline="30000" dirty="0" smtClean="0">
                <a:solidFill>
                  <a:srgbClr val="FFFF00"/>
                </a:solidFill>
              </a:rPr>
              <a:t>2</a:t>
            </a:r>
            <a:r>
              <a:rPr lang="en-CA" sz="1400" dirty="0" smtClean="0">
                <a:solidFill>
                  <a:srgbClr val="FFFF00"/>
                </a:solidFill>
              </a:rPr>
              <a:t>)</a:t>
            </a:r>
          </a:p>
          <a:p>
            <a:pPr marL="400050" indent="-400050">
              <a:buAutoNum type="alphaUcParenR"/>
            </a:pPr>
            <a:r>
              <a:rPr lang="en-CA" sz="1400" dirty="0" smtClean="0">
                <a:solidFill>
                  <a:srgbClr val="FFFF00"/>
                </a:solidFill>
              </a:rPr>
              <a:t>Now the valve is opened; thus, the pressure at the valve is forced to be atmospheric pressure. What is the speed of the water past the valve?</a:t>
            </a:r>
          </a:p>
          <a:p>
            <a:pPr marL="400050" indent="-400050">
              <a:buAutoNum type="alphaUcParenR"/>
            </a:pPr>
            <a:r>
              <a:rPr lang="en-CA" sz="1400" dirty="0" smtClean="0">
                <a:solidFill>
                  <a:srgbClr val="66FF66"/>
                </a:solidFill>
              </a:rPr>
              <a:t>Assuming that the radius of the circular valve opening is 10 cm, find the volume flow rate out of the valve</a:t>
            </a:r>
            <a:r>
              <a:rPr lang="en-CA" sz="1400" dirty="0" smtClean="0">
                <a:solidFill>
                  <a:srgbClr val="FFFF00"/>
                </a:solidFill>
              </a:rPr>
              <a:t>.</a:t>
            </a:r>
          </a:p>
          <a:p>
            <a:pPr marL="400050" indent="-400050">
              <a:buAutoNum type="alphaUcParenR"/>
            </a:pPr>
            <a:r>
              <a:rPr lang="en-CA" sz="1400" dirty="0" smtClean="0">
                <a:solidFill>
                  <a:srgbClr val="FFFF00"/>
                </a:solidFill>
              </a:rPr>
              <a:t>Considering that virtually all of the water is originally contained in the top spherical portion of the tank, estimate the initial volume of the water contained by the water tower.</a:t>
            </a:r>
          </a:p>
          <a:p>
            <a:pPr marL="400050" indent="-400050">
              <a:buAutoNum type="alphaUcParenR"/>
            </a:pPr>
            <a:r>
              <a:rPr lang="en-CA" sz="1400" dirty="0" smtClean="0">
                <a:solidFill>
                  <a:srgbClr val="FFFF00"/>
                </a:solidFill>
              </a:rPr>
              <a:t>Estimate how long it would take to drain the tank completely using this single valve.</a:t>
            </a:r>
            <a:endParaRPr lang="en-CA" sz="1400"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7" name="Group 6"/>
          <p:cNvGrpSpPr/>
          <p:nvPr/>
        </p:nvGrpSpPr>
        <p:grpSpPr>
          <a:xfrm>
            <a:off x="7215206" y="1904994"/>
            <a:ext cx="1714512" cy="3286383"/>
            <a:chOff x="7072330" y="2285992"/>
            <a:chExt cx="1714512" cy="3943660"/>
          </a:xfrm>
        </p:grpSpPr>
        <p:sp>
          <p:nvSpPr>
            <p:cNvPr id="8" name="Oval 7"/>
            <p:cNvSpPr/>
            <p:nvPr/>
          </p:nvSpPr>
          <p:spPr bwMode="auto">
            <a:xfrm>
              <a:off x="7929586" y="2643182"/>
              <a:ext cx="857256" cy="857256"/>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9" name="Rounded Rectangle 8"/>
            <p:cNvSpPr/>
            <p:nvPr/>
          </p:nvSpPr>
          <p:spPr bwMode="auto">
            <a:xfrm>
              <a:off x="8286776" y="3500438"/>
              <a:ext cx="142876" cy="2143140"/>
            </a:xfrm>
            <a:prstGeom prst="roundRect">
              <a:avLst/>
            </a:prstGeom>
            <a:solidFill>
              <a:schemeClr val="accent1"/>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0" name="Chord 9"/>
            <p:cNvSpPr/>
            <p:nvPr/>
          </p:nvSpPr>
          <p:spPr bwMode="auto">
            <a:xfrm rot="17655022">
              <a:off x="7968377" y="2681974"/>
              <a:ext cx="785818" cy="785818"/>
            </a:xfrm>
            <a:prstGeom prst="chor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1" name="TextBox 10"/>
            <p:cNvSpPr txBox="1"/>
            <p:nvPr/>
          </p:nvSpPr>
          <p:spPr>
            <a:xfrm>
              <a:off x="7643834" y="2285992"/>
              <a:ext cx="357190" cy="443198"/>
            </a:xfrm>
            <a:prstGeom prst="rect">
              <a:avLst/>
            </a:prstGeom>
            <a:noFill/>
          </p:spPr>
          <p:txBody>
            <a:bodyPr wrap="square" rtlCol="0">
              <a:spAutoFit/>
            </a:bodyPr>
            <a:lstStyle/>
            <a:p>
              <a:r>
                <a:rPr lang="en-CA" dirty="0" smtClean="0">
                  <a:solidFill>
                    <a:srgbClr val="FF0000"/>
                  </a:solidFill>
                </a:rPr>
                <a:t>P</a:t>
              </a:r>
              <a:endParaRPr lang="en-CA" dirty="0">
                <a:solidFill>
                  <a:srgbClr val="FF0000"/>
                </a:solidFill>
              </a:endParaRPr>
            </a:p>
          </p:txBody>
        </p:sp>
        <p:sp>
          <p:nvSpPr>
            <p:cNvPr id="12" name="TextBox 11"/>
            <p:cNvSpPr txBox="1"/>
            <p:nvPr/>
          </p:nvSpPr>
          <p:spPr>
            <a:xfrm>
              <a:off x="7072330" y="5786454"/>
              <a:ext cx="928694" cy="443198"/>
            </a:xfrm>
            <a:prstGeom prst="rect">
              <a:avLst/>
            </a:prstGeom>
            <a:noFill/>
          </p:spPr>
          <p:txBody>
            <a:bodyPr wrap="square" rtlCol="0">
              <a:spAutoFit/>
            </a:bodyPr>
            <a:lstStyle/>
            <a:p>
              <a:r>
                <a:rPr lang="en-CA" dirty="0" smtClean="0">
                  <a:solidFill>
                    <a:srgbClr val="FF0000"/>
                  </a:solidFill>
                </a:rPr>
                <a:t>valve</a:t>
              </a:r>
              <a:endParaRPr lang="en-CA" dirty="0">
                <a:solidFill>
                  <a:srgbClr val="FF0000"/>
                </a:solidFill>
              </a:endParaRPr>
            </a:p>
          </p:txBody>
        </p:sp>
        <p:sp>
          <p:nvSpPr>
            <p:cNvPr id="13" name="Round Diagonal Corner Rectangle 12"/>
            <p:cNvSpPr/>
            <p:nvPr/>
          </p:nvSpPr>
          <p:spPr bwMode="auto">
            <a:xfrm>
              <a:off x="8143900" y="5572140"/>
              <a:ext cx="142876" cy="71438"/>
            </a:xfrm>
            <a:prstGeom prst="round2Diag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7429520" y="4202677"/>
              <a:ext cx="714380" cy="443198"/>
            </a:xfrm>
            <a:prstGeom prst="rect">
              <a:avLst/>
            </a:prstGeom>
            <a:noFill/>
          </p:spPr>
          <p:txBody>
            <a:bodyPr wrap="square" rtlCol="0">
              <a:spAutoFit/>
            </a:bodyPr>
            <a:lstStyle/>
            <a:p>
              <a:r>
                <a:rPr lang="en-CA" dirty="0" smtClean="0">
                  <a:solidFill>
                    <a:srgbClr val="FF0000"/>
                  </a:solidFill>
                </a:rPr>
                <a:t>15 m</a:t>
              </a:r>
              <a:endParaRPr lang="en-CA" dirty="0">
                <a:solidFill>
                  <a:srgbClr val="FF0000"/>
                </a:solidFill>
              </a:endParaRPr>
            </a:p>
          </p:txBody>
        </p:sp>
        <p:cxnSp>
          <p:nvCxnSpPr>
            <p:cNvPr id="15" name="Straight Arrow Connector 14"/>
            <p:cNvCxnSpPr/>
            <p:nvPr/>
          </p:nvCxnSpPr>
          <p:spPr bwMode="auto">
            <a:xfrm>
              <a:off x="7858148" y="2500306"/>
              <a:ext cx="428628" cy="357190"/>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6" name="Straight Arrow Connector 15"/>
            <p:cNvCxnSpPr/>
            <p:nvPr/>
          </p:nvCxnSpPr>
          <p:spPr bwMode="auto">
            <a:xfrm flipV="1">
              <a:off x="7715272" y="5643578"/>
              <a:ext cx="357190" cy="214314"/>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7" name="Straight Arrow Connector 16"/>
            <p:cNvCxnSpPr/>
            <p:nvPr/>
          </p:nvCxnSpPr>
          <p:spPr bwMode="auto">
            <a:xfrm rot="5400000" flipH="1" flipV="1">
              <a:off x="7143768" y="3571082"/>
              <a:ext cx="1285884" cy="1588"/>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8" name="Straight Arrow Connector 17"/>
            <p:cNvCxnSpPr/>
            <p:nvPr/>
          </p:nvCxnSpPr>
          <p:spPr bwMode="auto">
            <a:xfrm rot="5400000">
              <a:off x="7179487" y="5106999"/>
              <a:ext cx="1214446" cy="1588"/>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grpSp>
      <p:graphicFrame>
        <p:nvGraphicFramePr>
          <p:cNvPr id="19" name="Object 18"/>
          <p:cNvGraphicFramePr>
            <a:graphicFrameLocks noChangeAspect="1"/>
          </p:cNvGraphicFramePr>
          <p:nvPr/>
        </p:nvGraphicFramePr>
        <p:xfrm>
          <a:off x="500035" y="3869538"/>
          <a:ext cx="2303463" cy="371740"/>
        </p:xfrm>
        <a:graphic>
          <a:graphicData uri="http://schemas.openxmlformats.org/presentationml/2006/ole">
            <mc:AlternateContent xmlns:mc="http://schemas.openxmlformats.org/markup-compatibility/2006">
              <mc:Choice xmlns:v="urn:schemas-microsoft-com:vml" Requires="v">
                <p:oleObj spid="_x0000_s21536" name="Equation" r:id="rId3" imgW="1054080" imgH="203040" progId="Equation.DSMT4">
                  <p:embed/>
                </p:oleObj>
              </mc:Choice>
              <mc:Fallback>
                <p:oleObj name="Equation" r:id="rId3" imgW="1054080" imgH="203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35" y="3869538"/>
                        <a:ext cx="2303463" cy="3717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nvGraphicFramePr>
        <p:xfrm>
          <a:off x="3298838" y="3450186"/>
          <a:ext cx="3130550" cy="2086239"/>
        </p:xfrm>
        <a:graphic>
          <a:graphicData uri="http://schemas.openxmlformats.org/presentationml/2006/ole">
            <mc:AlternateContent xmlns:mc="http://schemas.openxmlformats.org/markup-compatibility/2006">
              <mc:Choice xmlns:v="urn:schemas-microsoft-com:vml" Requires="v">
                <p:oleObj spid="_x0000_s21537" name="Equation" r:id="rId5" imgW="1968480" imgH="1574640" progId="Equation.3">
                  <p:embed/>
                </p:oleObj>
              </mc:Choice>
              <mc:Fallback>
                <p:oleObj name="Equation" r:id="rId5" imgW="1968480" imgH="1574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98838" y="3450186"/>
                        <a:ext cx="3130550" cy="20862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991785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0"/>
            <a:ext cx="8229600" cy="476253"/>
          </a:xfrm>
        </p:spPr>
        <p:txBody>
          <a:bodyPr>
            <a:normAutofit fontScale="90000"/>
          </a:bodyPr>
          <a:lstStyle/>
          <a:p>
            <a:r>
              <a:rPr lang="en-CA" sz="2800" dirty="0" smtClean="0">
                <a:solidFill>
                  <a:srgbClr val="00B0F0"/>
                </a:solidFill>
                <a:effectLst/>
              </a:rPr>
              <a:t>Question 11 Solution</a:t>
            </a:r>
            <a:endParaRPr lang="en-CA" sz="2800" dirty="0">
              <a:solidFill>
                <a:srgbClr val="00B0F0"/>
              </a:solidFill>
              <a:effectLst/>
            </a:endParaRPr>
          </a:p>
        </p:txBody>
      </p:sp>
      <p:sp>
        <p:nvSpPr>
          <p:cNvPr id="5" name="TextBox 4"/>
          <p:cNvSpPr txBox="1"/>
          <p:nvPr/>
        </p:nvSpPr>
        <p:spPr>
          <a:xfrm>
            <a:off x="428596" y="476234"/>
            <a:ext cx="7143800" cy="2893100"/>
          </a:xfrm>
          <a:prstGeom prst="rect">
            <a:avLst/>
          </a:prstGeom>
          <a:noFill/>
        </p:spPr>
        <p:txBody>
          <a:bodyPr wrap="square" rtlCol="0">
            <a:spAutoFit/>
          </a:bodyPr>
          <a:lstStyle/>
          <a:p>
            <a:r>
              <a:rPr lang="en-CA" sz="1400" dirty="0" smtClean="0">
                <a:solidFill>
                  <a:srgbClr val="00B0F0"/>
                </a:solidFill>
              </a:rPr>
              <a:t>The water tower in the drawing is drained by a pipe that extends to the ground. The amount of water in the top of the spherical portion of the tank is significantly greater than the amount of water in the supporting column  (density of water 1000 kg/m</a:t>
            </a:r>
            <a:r>
              <a:rPr lang="en-CA" sz="1400" baseline="30000" dirty="0" smtClean="0">
                <a:solidFill>
                  <a:srgbClr val="00B0F0"/>
                </a:solidFill>
              </a:rPr>
              <a:t>3</a:t>
            </a:r>
            <a:r>
              <a:rPr lang="en-CA" sz="1400" dirty="0" smtClean="0">
                <a:solidFill>
                  <a:srgbClr val="00B0F0"/>
                </a:solidFill>
              </a:rPr>
              <a:t>)</a:t>
            </a:r>
          </a:p>
          <a:p>
            <a:pPr marL="400050" indent="-400050"/>
            <a:endParaRPr lang="en-CA" sz="1400" dirty="0">
              <a:solidFill>
                <a:srgbClr val="FFFF00"/>
              </a:solidFill>
            </a:endParaRPr>
          </a:p>
          <a:p>
            <a:pPr marL="400050" indent="-400050">
              <a:buAutoNum type="alphaUcParenR"/>
            </a:pPr>
            <a:r>
              <a:rPr lang="en-CA" sz="1400" dirty="0" smtClean="0">
                <a:solidFill>
                  <a:srgbClr val="FFFF00"/>
                </a:solidFill>
              </a:rPr>
              <a:t>What is the absolute pressure at the position of the valve if the valve is closed, assuming that the top surface of the water at point P is at atmospheric pressure (10</a:t>
            </a:r>
            <a:r>
              <a:rPr lang="en-CA" sz="1400" baseline="30000" dirty="0" smtClean="0">
                <a:solidFill>
                  <a:srgbClr val="FFFF00"/>
                </a:solidFill>
              </a:rPr>
              <a:t>5</a:t>
            </a:r>
            <a:r>
              <a:rPr lang="en-CA" sz="1400" dirty="0" smtClean="0">
                <a:solidFill>
                  <a:srgbClr val="FFFF00"/>
                </a:solidFill>
              </a:rPr>
              <a:t> N/m</a:t>
            </a:r>
            <a:r>
              <a:rPr lang="en-CA" sz="1400" baseline="30000" dirty="0" smtClean="0">
                <a:solidFill>
                  <a:srgbClr val="FFFF00"/>
                </a:solidFill>
              </a:rPr>
              <a:t>2</a:t>
            </a:r>
            <a:r>
              <a:rPr lang="en-CA" sz="1400" dirty="0" smtClean="0">
                <a:solidFill>
                  <a:srgbClr val="FFFF00"/>
                </a:solidFill>
              </a:rPr>
              <a:t>)</a:t>
            </a:r>
          </a:p>
          <a:p>
            <a:pPr marL="400050" indent="-400050">
              <a:buAutoNum type="alphaUcParenR"/>
            </a:pPr>
            <a:r>
              <a:rPr lang="en-CA" sz="1400" dirty="0" smtClean="0">
                <a:solidFill>
                  <a:srgbClr val="FFFF00"/>
                </a:solidFill>
              </a:rPr>
              <a:t>Now the valve is opened; thus, the pressure at the valve is forced to be atmospheric pressure. What is the speed of the water past the valve?</a:t>
            </a:r>
          </a:p>
          <a:p>
            <a:pPr marL="400050" indent="-400050">
              <a:buAutoNum type="alphaUcParenR"/>
            </a:pPr>
            <a:r>
              <a:rPr lang="en-CA" sz="1400" dirty="0" smtClean="0">
                <a:solidFill>
                  <a:srgbClr val="FFFF00"/>
                </a:solidFill>
              </a:rPr>
              <a:t>Assuming that the radius of the circular valve opening is 10 cm, find the volume flow rate out of the valve.</a:t>
            </a:r>
          </a:p>
          <a:p>
            <a:pPr marL="400050" indent="-400050">
              <a:buAutoNum type="alphaUcParenR"/>
            </a:pPr>
            <a:r>
              <a:rPr lang="en-CA" sz="1400" dirty="0" smtClean="0">
                <a:solidFill>
                  <a:srgbClr val="66FF66"/>
                </a:solidFill>
              </a:rPr>
              <a:t>Considering that virtually all of the water is originally contained in the top spherical portion of the tank, estimate the initial volume of the water contained by the water tower.</a:t>
            </a:r>
          </a:p>
          <a:p>
            <a:pPr marL="400050" indent="-400050">
              <a:buAutoNum type="alphaUcParenR"/>
            </a:pPr>
            <a:r>
              <a:rPr lang="en-CA" sz="1400" dirty="0" smtClean="0">
                <a:solidFill>
                  <a:srgbClr val="FFFF00"/>
                </a:solidFill>
              </a:rPr>
              <a:t>Estimate how long it would take to drain the tank completely using this single valve.</a:t>
            </a:r>
            <a:endParaRPr lang="en-CA" sz="1400"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7" name="Group 6"/>
          <p:cNvGrpSpPr/>
          <p:nvPr/>
        </p:nvGrpSpPr>
        <p:grpSpPr>
          <a:xfrm>
            <a:off x="7215206" y="1904994"/>
            <a:ext cx="1714512" cy="3286383"/>
            <a:chOff x="7072330" y="2285992"/>
            <a:chExt cx="1714512" cy="3943660"/>
          </a:xfrm>
        </p:grpSpPr>
        <p:sp>
          <p:nvSpPr>
            <p:cNvPr id="8" name="Oval 7"/>
            <p:cNvSpPr/>
            <p:nvPr/>
          </p:nvSpPr>
          <p:spPr bwMode="auto">
            <a:xfrm>
              <a:off x="7929586" y="2643182"/>
              <a:ext cx="857256" cy="857256"/>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9" name="Rounded Rectangle 8"/>
            <p:cNvSpPr/>
            <p:nvPr/>
          </p:nvSpPr>
          <p:spPr bwMode="auto">
            <a:xfrm>
              <a:off x="8286776" y="3500438"/>
              <a:ext cx="142876" cy="2143140"/>
            </a:xfrm>
            <a:prstGeom prst="roundRect">
              <a:avLst/>
            </a:prstGeom>
            <a:solidFill>
              <a:schemeClr val="accent1"/>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0" name="Chord 9"/>
            <p:cNvSpPr/>
            <p:nvPr/>
          </p:nvSpPr>
          <p:spPr bwMode="auto">
            <a:xfrm rot="17655022">
              <a:off x="7968377" y="2681974"/>
              <a:ext cx="785818" cy="785818"/>
            </a:xfrm>
            <a:prstGeom prst="chor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1" name="TextBox 10"/>
            <p:cNvSpPr txBox="1"/>
            <p:nvPr/>
          </p:nvSpPr>
          <p:spPr>
            <a:xfrm>
              <a:off x="7643834" y="2285992"/>
              <a:ext cx="357190" cy="443198"/>
            </a:xfrm>
            <a:prstGeom prst="rect">
              <a:avLst/>
            </a:prstGeom>
            <a:noFill/>
          </p:spPr>
          <p:txBody>
            <a:bodyPr wrap="square" rtlCol="0">
              <a:spAutoFit/>
            </a:bodyPr>
            <a:lstStyle/>
            <a:p>
              <a:r>
                <a:rPr lang="en-CA" dirty="0" smtClean="0">
                  <a:solidFill>
                    <a:srgbClr val="FF0000"/>
                  </a:solidFill>
                </a:rPr>
                <a:t>P</a:t>
              </a:r>
              <a:endParaRPr lang="en-CA" dirty="0">
                <a:solidFill>
                  <a:srgbClr val="FF0000"/>
                </a:solidFill>
              </a:endParaRPr>
            </a:p>
          </p:txBody>
        </p:sp>
        <p:sp>
          <p:nvSpPr>
            <p:cNvPr id="12" name="TextBox 11"/>
            <p:cNvSpPr txBox="1"/>
            <p:nvPr/>
          </p:nvSpPr>
          <p:spPr>
            <a:xfrm>
              <a:off x="7072330" y="5786454"/>
              <a:ext cx="928694" cy="443198"/>
            </a:xfrm>
            <a:prstGeom prst="rect">
              <a:avLst/>
            </a:prstGeom>
            <a:noFill/>
          </p:spPr>
          <p:txBody>
            <a:bodyPr wrap="square" rtlCol="0">
              <a:spAutoFit/>
            </a:bodyPr>
            <a:lstStyle/>
            <a:p>
              <a:r>
                <a:rPr lang="en-CA" dirty="0" smtClean="0">
                  <a:solidFill>
                    <a:srgbClr val="FF0000"/>
                  </a:solidFill>
                </a:rPr>
                <a:t>valve</a:t>
              </a:r>
              <a:endParaRPr lang="en-CA" dirty="0">
                <a:solidFill>
                  <a:srgbClr val="FF0000"/>
                </a:solidFill>
              </a:endParaRPr>
            </a:p>
          </p:txBody>
        </p:sp>
        <p:sp>
          <p:nvSpPr>
            <p:cNvPr id="13" name="Round Diagonal Corner Rectangle 12"/>
            <p:cNvSpPr/>
            <p:nvPr/>
          </p:nvSpPr>
          <p:spPr bwMode="auto">
            <a:xfrm>
              <a:off x="8143900" y="5572140"/>
              <a:ext cx="142876" cy="71438"/>
            </a:xfrm>
            <a:prstGeom prst="round2Diag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7429520" y="4202677"/>
              <a:ext cx="714380" cy="443198"/>
            </a:xfrm>
            <a:prstGeom prst="rect">
              <a:avLst/>
            </a:prstGeom>
            <a:noFill/>
          </p:spPr>
          <p:txBody>
            <a:bodyPr wrap="square" rtlCol="0">
              <a:spAutoFit/>
            </a:bodyPr>
            <a:lstStyle/>
            <a:p>
              <a:r>
                <a:rPr lang="en-CA" dirty="0" smtClean="0">
                  <a:solidFill>
                    <a:srgbClr val="FF0000"/>
                  </a:solidFill>
                </a:rPr>
                <a:t>15 m</a:t>
              </a:r>
              <a:endParaRPr lang="en-CA" dirty="0">
                <a:solidFill>
                  <a:srgbClr val="FF0000"/>
                </a:solidFill>
              </a:endParaRPr>
            </a:p>
          </p:txBody>
        </p:sp>
        <p:cxnSp>
          <p:nvCxnSpPr>
            <p:cNvPr id="15" name="Straight Arrow Connector 14"/>
            <p:cNvCxnSpPr/>
            <p:nvPr/>
          </p:nvCxnSpPr>
          <p:spPr bwMode="auto">
            <a:xfrm>
              <a:off x="7858148" y="2500306"/>
              <a:ext cx="428628" cy="357190"/>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6" name="Straight Arrow Connector 15"/>
            <p:cNvCxnSpPr/>
            <p:nvPr/>
          </p:nvCxnSpPr>
          <p:spPr bwMode="auto">
            <a:xfrm flipV="1">
              <a:off x="7715272" y="5643578"/>
              <a:ext cx="357190" cy="214314"/>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7" name="Straight Arrow Connector 16"/>
            <p:cNvCxnSpPr/>
            <p:nvPr/>
          </p:nvCxnSpPr>
          <p:spPr bwMode="auto">
            <a:xfrm rot="5400000" flipH="1" flipV="1">
              <a:off x="7143768" y="3571082"/>
              <a:ext cx="1285884" cy="1588"/>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8" name="Straight Arrow Connector 17"/>
            <p:cNvCxnSpPr/>
            <p:nvPr/>
          </p:nvCxnSpPr>
          <p:spPr bwMode="auto">
            <a:xfrm rot="5400000">
              <a:off x="7179487" y="5106999"/>
              <a:ext cx="1214446" cy="1588"/>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grpSp>
      <p:graphicFrame>
        <p:nvGraphicFramePr>
          <p:cNvPr id="20" name="Object 19"/>
          <p:cNvGraphicFramePr>
            <a:graphicFrameLocks noChangeAspect="1"/>
          </p:cNvGraphicFramePr>
          <p:nvPr/>
        </p:nvGraphicFramePr>
        <p:xfrm>
          <a:off x="3929059" y="3873516"/>
          <a:ext cx="1535113" cy="1246188"/>
        </p:xfrm>
        <a:graphic>
          <a:graphicData uri="http://schemas.openxmlformats.org/presentationml/2006/ole">
            <mc:AlternateContent xmlns:mc="http://schemas.openxmlformats.org/markup-compatibility/2006">
              <mc:Choice xmlns:v="urn:schemas-microsoft-com:vml" Requires="v">
                <p:oleObj spid="_x0000_s22546" name="Equation" r:id="rId3" imgW="965160" imgH="939600" progId="Equation.3">
                  <p:embed/>
                </p:oleObj>
              </mc:Choice>
              <mc:Fallback>
                <p:oleObj name="Equation" r:id="rId3" imgW="965160" imgH="939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9059" y="3873516"/>
                        <a:ext cx="1535113" cy="1246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428596" y="3512349"/>
            <a:ext cx="2286016"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CA" dirty="0" smtClean="0">
                <a:solidFill>
                  <a:srgbClr val="FFFF00"/>
                </a:solidFill>
              </a:rPr>
              <a:t>This question is an estimation question</a:t>
            </a:r>
            <a:endParaRPr lang="en-CA" dirty="0">
              <a:solidFill>
                <a:srgbClr val="FFFF00"/>
              </a:solidFill>
            </a:endParaRPr>
          </a:p>
        </p:txBody>
      </p:sp>
      <p:sp>
        <p:nvSpPr>
          <p:cNvPr id="22" name="TextBox 21"/>
          <p:cNvSpPr txBox="1"/>
          <p:nvPr/>
        </p:nvSpPr>
        <p:spPr>
          <a:xfrm>
            <a:off x="428596" y="4107666"/>
            <a:ext cx="2286016"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CA" dirty="0" smtClean="0">
                <a:solidFill>
                  <a:srgbClr val="FFFF00"/>
                </a:solidFill>
              </a:rPr>
              <a:t>The radius looks </a:t>
            </a:r>
            <a:r>
              <a:rPr lang="en-CA" smtClean="0">
                <a:solidFill>
                  <a:srgbClr val="FFFF00"/>
                </a:solidFill>
              </a:rPr>
              <a:t>like 2m</a:t>
            </a:r>
            <a:endParaRPr lang="en-CA" dirty="0">
              <a:solidFill>
                <a:srgbClr val="FFFF00"/>
              </a:solidFill>
            </a:endParaRPr>
          </a:p>
        </p:txBody>
      </p:sp>
      <p:sp>
        <p:nvSpPr>
          <p:cNvPr id="23" name="TextBox 22"/>
          <p:cNvSpPr txBox="1"/>
          <p:nvPr/>
        </p:nvSpPr>
        <p:spPr>
          <a:xfrm>
            <a:off x="428596" y="4700158"/>
            <a:ext cx="2286016"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CA" dirty="0" smtClean="0">
                <a:solidFill>
                  <a:srgbClr val="FFFF00"/>
                </a:solidFill>
              </a:rPr>
              <a:t>The tank is about ¾ full.</a:t>
            </a:r>
            <a:endParaRPr lang="en-CA" dirty="0">
              <a:solidFill>
                <a:srgbClr val="FFFF00"/>
              </a:solidFill>
            </a:endParaRPr>
          </a:p>
        </p:txBody>
      </p:sp>
    </p:spTree>
    <p:extLst>
      <p:ext uri="{BB962C8B-B14F-4D97-AF65-F5344CB8AC3E}">
        <p14:creationId xmlns:p14="http://schemas.microsoft.com/office/powerpoint/2010/main" val="29229180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p:cTn id="13" dur="500" fill="hold"/>
                                        <p:tgtEl>
                                          <p:spTgt spid="22"/>
                                        </p:tgtEl>
                                        <p:attrNameLst>
                                          <p:attrName>ppt_w</p:attrName>
                                        </p:attrNameLst>
                                      </p:cBhvr>
                                      <p:tavLst>
                                        <p:tav tm="0">
                                          <p:val>
                                            <p:fltVal val="0"/>
                                          </p:val>
                                        </p:tav>
                                        <p:tav tm="100000">
                                          <p:val>
                                            <p:strVal val="#ppt_w"/>
                                          </p:val>
                                        </p:tav>
                                      </p:tavLst>
                                    </p:anim>
                                    <p:anim calcmode="lin" valueType="num">
                                      <p:cBhvr>
                                        <p:cTn id="14" dur="500" fill="hold"/>
                                        <p:tgtEl>
                                          <p:spTgt spid="22"/>
                                        </p:tgtEl>
                                        <p:attrNameLst>
                                          <p:attrName>ppt_h</p:attrName>
                                        </p:attrNameLst>
                                      </p:cBhvr>
                                      <p:tavLst>
                                        <p:tav tm="0">
                                          <p:val>
                                            <p:fltVal val="0"/>
                                          </p:val>
                                        </p:tav>
                                        <p:tav tm="100000">
                                          <p:val>
                                            <p:strVal val="#ppt_h"/>
                                          </p:val>
                                        </p:tav>
                                      </p:tavLst>
                                    </p:anim>
                                    <p:animEffect transition="in" filter="fade">
                                      <p:cBhvr>
                                        <p:cTn id="15" dur="500"/>
                                        <p:tgtEl>
                                          <p:spTgt spid="22"/>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p:cTn id="19" dur="500" fill="hold"/>
                                        <p:tgtEl>
                                          <p:spTgt spid="23"/>
                                        </p:tgtEl>
                                        <p:attrNameLst>
                                          <p:attrName>ppt_w</p:attrName>
                                        </p:attrNameLst>
                                      </p:cBhvr>
                                      <p:tavLst>
                                        <p:tav tm="0">
                                          <p:val>
                                            <p:fltVal val="0"/>
                                          </p:val>
                                        </p:tav>
                                        <p:tav tm="100000">
                                          <p:val>
                                            <p:strVal val="#ppt_w"/>
                                          </p:val>
                                        </p:tav>
                                      </p:tavLst>
                                    </p:anim>
                                    <p:anim calcmode="lin" valueType="num">
                                      <p:cBhvr>
                                        <p:cTn id="20" dur="500" fill="hold"/>
                                        <p:tgtEl>
                                          <p:spTgt spid="23"/>
                                        </p:tgtEl>
                                        <p:attrNameLst>
                                          <p:attrName>ppt_h</p:attrName>
                                        </p:attrNameLst>
                                      </p:cBhvr>
                                      <p:tavLst>
                                        <p:tav tm="0">
                                          <p:val>
                                            <p:fltVal val="0"/>
                                          </p:val>
                                        </p:tav>
                                        <p:tav tm="100000">
                                          <p:val>
                                            <p:strVal val="#ppt_h"/>
                                          </p:val>
                                        </p:tav>
                                      </p:tavLst>
                                    </p:anim>
                                    <p:animEffect transition="in" filter="fade">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p:cTn id="26" dur="500" fill="hold"/>
                                        <p:tgtEl>
                                          <p:spTgt spid="20"/>
                                        </p:tgtEl>
                                        <p:attrNameLst>
                                          <p:attrName>ppt_w</p:attrName>
                                        </p:attrNameLst>
                                      </p:cBhvr>
                                      <p:tavLst>
                                        <p:tav tm="0">
                                          <p:val>
                                            <p:fltVal val="0"/>
                                          </p:val>
                                        </p:tav>
                                        <p:tav tm="100000">
                                          <p:val>
                                            <p:strVal val="#ppt_w"/>
                                          </p:val>
                                        </p:tav>
                                      </p:tavLst>
                                    </p:anim>
                                    <p:anim calcmode="lin" valueType="num">
                                      <p:cBhvr>
                                        <p:cTn id="27" dur="500" fill="hold"/>
                                        <p:tgtEl>
                                          <p:spTgt spid="20"/>
                                        </p:tgtEl>
                                        <p:attrNameLst>
                                          <p:attrName>ppt_h</p:attrName>
                                        </p:attrNameLst>
                                      </p:cBhvr>
                                      <p:tavLst>
                                        <p:tav tm="0">
                                          <p:val>
                                            <p:fltVal val="0"/>
                                          </p:val>
                                        </p:tav>
                                        <p:tav tm="100000">
                                          <p:val>
                                            <p:strVal val="#ppt_h"/>
                                          </p:val>
                                        </p:tav>
                                      </p:tavLst>
                                    </p:anim>
                                    <p:animEffect transition="in" filter="fade">
                                      <p:cBhvr>
                                        <p:cTn id="28" dur="500"/>
                                        <p:tgtEl>
                                          <p:spTgt spid="20"/>
                                        </p:tgtEl>
                                      </p:cBhvr>
                                    </p:animEffect>
                                  </p:childTnLst>
                                </p:cTn>
                              </p:par>
                            </p:childTnLst>
                          </p:cTn>
                        </p:par>
                        <p:par>
                          <p:cTn id="29" fill="hold">
                            <p:stCondLst>
                              <p:cond delay="500"/>
                            </p:stCondLst>
                            <p:childTnLst>
                              <p:par>
                                <p:cTn id="30" presetID="53"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animBg="1"/>
      <p:bldP spid="22" grpId="0" animBg="1"/>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0"/>
            <a:ext cx="8229600" cy="476253"/>
          </a:xfrm>
        </p:spPr>
        <p:txBody>
          <a:bodyPr>
            <a:normAutofit fontScale="90000"/>
          </a:bodyPr>
          <a:lstStyle/>
          <a:p>
            <a:r>
              <a:rPr lang="en-CA" sz="2800" dirty="0" smtClean="0">
                <a:solidFill>
                  <a:srgbClr val="00B0F0"/>
                </a:solidFill>
                <a:effectLst/>
              </a:rPr>
              <a:t>Question 11 Solution</a:t>
            </a:r>
            <a:endParaRPr lang="en-CA" sz="2800" dirty="0">
              <a:solidFill>
                <a:srgbClr val="00B0F0"/>
              </a:solidFill>
              <a:effectLst/>
            </a:endParaRPr>
          </a:p>
        </p:txBody>
      </p:sp>
      <p:sp>
        <p:nvSpPr>
          <p:cNvPr id="5" name="TextBox 4"/>
          <p:cNvSpPr txBox="1"/>
          <p:nvPr/>
        </p:nvSpPr>
        <p:spPr>
          <a:xfrm>
            <a:off x="428596" y="476234"/>
            <a:ext cx="7143800" cy="2893100"/>
          </a:xfrm>
          <a:prstGeom prst="rect">
            <a:avLst/>
          </a:prstGeom>
          <a:noFill/>
        </p:spPr>
        <p:txBody>
          <a:bodyPr wrap="square" rtlCol="0">
            <a:spAutoFit/>
          </a:bodyPr>
          <a:lstStyle/>
          <a:p>
            <a:r>
              <a:rPr lang="en-CA" sz="1400" dirty="0" smtClean="0">
                <a:solidFill>
                  <a:srgbClr val="00B0F0"/>
                </a:solidFill>
              </a:rPr>
              <a:t>The water tower in the drawing is drained by a pipe that extends to the ground. The amount of water in the top of the spherical portion of the tank is significantly greater than the amount of water in the supporting column  (density of water 1000 kg/m</a:t>
            </a:r>
            <a:r>
              <a:rPr lang="en-CA" sz="1400" baseline="30000" dirty="0" smtClean="0">
                <a:solidFill>
                  <a:srgbClr val="00B0F0"/>
                </a:solidFill>
              </a:rPr>
              <a:t>3</a:t>
            </a:r>
            <a:r>
              <a:rPr lang="en-CA" sz="1400" dirty="0" smtClean="0">
                <a:solidFill>
                  <a:srgbClr val="00B0F0"/>
                </a:solidFill>
              </a:rPr>
              <a:t>)</a:t>
            </a:r>
          </a:p>
          <a:p>
            <a:pPr marL="400050" indent="-400050"/>
            <a:endParaRPr lang="en-CA" sz="1400" dirty="0">
              <a:solidFill>
                <a:srgbClr val="FFFF00"/>
              </a:solidFill>
            </a:endParaRPr>
          </a:p>
          <a:p>
            <a:pPr marL="400050" indent="-400050">
              <a:buAutoNum type="alphaUcParenR"/>
            </a:pPr>
            <a:r>
              <a:rPr lang="en-CA" sz="1400" dirty="0" smtClean="0">
                <a:solidFill>
                  <a:srgbClr val="FFFF00"/>
                </a:solidFill>
              </a:rPr>
              <a:t>What is the absolute pressure at the position of the valve if the valve is closed, assuming that the top surface of the water at point P is at atmospheric pressure (10</a:t>
            </a:r>
            <a:r>
              <a:rPr lang="en-CA" sz="1400" baseline="30000" dirty="0" smtClean="0">
                <a:solidFill>
                  <a:srgbClr val="FFFF00"/>
                </a:solidFill>
              </a:rPr>
              <a:t>5</a:t>
            </a:r>
            <a:r>
              <a:rPr lang="en-CA" sz="1400" dirty="0" smtClean="0">
                <a:solidFill>
                  <a:srgbClr val="FFFF00"/>
                </a:solidFill>
              </a:rPr>
              <a:t> N/m</a:t>
            </a:r>
            <a:r>
              <a:rPr lang="en-CA" sz="1400" baseline="30000" dirty="0" smtClean="0">
                <a:solidFill>
                  <a:srgbClr val="FFFF00"/>
                </a:solidFill>
              </a:rPr>
              <a:t>2</a:t>
            </a:r>
            <a:r>
              <a:rPr lang="en-CA" sz="1400" dirty="0" smtClean="0">
                <a:solidFill>
                  <a:srgbClr val="FFFF00"/>
                </a:solidFill>
              </a:rPr>
              <a:t>)</a:t>
            </a:r>
          </a:p>
          <a:p>
            <a:pPr marL="400050" indent="-400050">
              <a:buAutoNum type="alphaUcParenR"/>
            </a:pPr>
            <a:r>
              <a:rPr lang="en-CA" sz="1400" dirty="0" smtClean="0">
                <a:solidFill>
                  <a:srgbClr val="FFFF00"/>
                </a:solidFill>
              </a:rPr>
              <a:t>Now the valve is opened; thus, the pressure at the valve is forced to be atmospheric pressure. What is the speed of the water past the valve?</a:t>
            </a:r>
          </a:p>
          <a:p>
            <a:pPr marL="400050" indent="-400050">
              <a:buAutoNum type="alphaUcParenR"/>
            </a:pPr>
            <a:r>
              <a:rPr lang="en-CA" sz="1400" dirty="0" smtClean="0">
                <a:solidFill>
                  <a:srgbClr val="FFFF00"/>
                </a:solidFill>
              </a:rPr>
              <a:t>Assuming that the radius of the circular valve opening is 10 cm, find the volume flow rate out of the valve.</a:t>
            </a:r>
          </a:p>
          <a:p>
            <a:pPr marL="400050" indent="-400050">
              <a:buAutoNum type="alphaUcParenR"/>
            </a:pPr>
            <a:r>
              <a:rPr lang="en-CA" sz="1400" dirty="0" smtClean="0">
                <a:solidFill>
                  <a:srgbClr val="FFFF00"/>
                </a:solidFill>
              </a:rPr>
              <a:t>Considering that virtually all of the water is originally contained in the top spherical portion of the tank, estimate the initial volume of the water contained by the water tower.</a:t>
            </a:r>
          </a:p>
          <a:p>
            <a:pPr marL="400050" indent="-400050">
              <a:buAutoNum type="alphaUcParenR"/>
            </a:pPr>
            <a:r>
              <a:rPr lang="en-CA" sz="1400" dirty="0" smtClean="0">
                <a:solidFill>
                  <a:srgbClr val="66FF66"/>
                </a:solidFill>
              </a:rPr>
              <a:t>Estimate how long it would take to drain the tank completely using this single valve</a:t>
            </a:r>
            <a:r>
              <a:rPr lang="en-CA" sz="1400" dirty="0" smtClean="0">
                <a:solidFill>
                  <a:srgbClr val="FFFF00"/>
                </a:solidFill>
              </a:rPr>
              <a:t>.</a:t>
            </a:r>
            <a:endParaRPr lang="en-CA" sz="1400" dirty="0">
              <a:solidFill>
                <a:srgbClr val="FFFF0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7" name="Group 6"/>
          <p:cNvGrpSpPr/>
          <p:nvPr/>
        </p:nvGrpSpPr>
        <p:grpSpPr>
          <a:xfrm>
            <a:off x="7215206" y="1904994"/>
            <a:ext cx="1714512" cy="3286383"/>
            <a:chOff x="7072330" y="2285992"/>
            <a:chExt cx="1714512" cy="3943660"/>
          </a:xfrm>
        </p:grpSpPr>
        <p:sp>
          <p:nvSpPr>
            <p:cNvPr id="8" name="Oval 7"/>
            <p:cNvSpPr/>
            <p:nvPr/>
          </p:nvSpPr>
          <p:spPr bwMode="auto">
            <a:xfrm>
              <a:off x="7929586" y="2643182"/>
              <a:ext cx="857256" cy="857256"/>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9" name="Rounded Rectangle 8"/>
            <p:cNvSpPr/>
            <p:nvPr/>
          </p:nvSpPr>
          <p:spPr bwMode="auto">
            <a:xfrm>
              <a:off x="8286776" y="3500438"/>
              <a:ext cx="142876" cy="2143140"/>
            </a:xfrm>
            <a:prstGeom prst="roundRect">
              <a:avLst/>
            </a:prstGeom>
            <a:solidFill>
              <a:schemeClr val="accent1"/>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0" name="Chord 9"/>
            <p:cNvSpPr/>
            <p:nvPr/>
          </p:nvSpPr>
          <p:spPr bwMode="auto">
            <a:xfrm rot="17655022">
              <a:off x="7968377" y="2681974"/>
              <a:ext cx="785818" cy="785818"/>
            </a:xfrm>
            <a:prstGeom prst="chor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1" name="TextBox 10"/>
            <p:cNvSpPr txBox="1"/>
            <p:nvPr/>
          </p:nvSpPr>
          <p:spPr>
            <a:xfrm>
              <a:off x="7643834" y="2285992"/>
              <a:ext cx="357190" cy="443198"/>
            </a:xfrm>
            <a:prstGeom prst="rect">
              <a:avLst/>
            </a:prstGeom>
            <a:noFill/>
          </p:spPr>
          <p:txBody>
            <a:bodyPr wrap="square" rtlCol="0">
              <a:spAutoFit/>
            </a:bodyPr>
            <a:lstStyle/>
            <a:p>
              <a:r>
                <a:rPr lang="en-CA" dirty="0" smtClean="0">
                  <a:solidFill>
                    <a:srgbClr val="FF0000"/>
                  </a:solidFill>
                </a:rPr>
                <a:t>P</a:t>
              </a:r>
              <a:endParaRPr lang="en-CA" dirty="0">
                <a:solidFill>
                  <a:srgbClr val="FF0000"/>
                </a:solidFill>
              </a:endParaRPr>
            </a:p>
          </p:txBody>
        </p:sp>
        <p:sp>
          <p:nvSpPr>
            <p:cNvPr id="12" name="TextBox 11"/>
            <p:cNvSpPr txBox="1"/>
            <p:nvPr/>
          </p:nvSpPr>
          <p:spPr>
            <a:xfrm>
              <a:off x="7072330" y="5786454"/>
              <a:ext cx="928694" cy="443198"/>
            </a:xfrm>
            <a:prstGeom prst="rect">
              <a:avLst/>
            </a:prstGeom>
            <a:noFill/>
          </p:spPr>
          <p:txBody>
            <a:bodyPr wrap="square" rtlCol="0">
              <a:spAutoFit/>
            </a:bodyPr>
            <a:lstStyle/>
            <a:p>
              <a:r>
                <a:rPr lang="en-CA" dirty="0" smtClean="0">
                  <a:solidFill>
                    <a:srgbClr val="FF0000"/>
                  </a:solidFill>
                </a:rPr>
                <a:t>valve</a:t>
              </a:r>
              <a:endParaRPr lang="en-CA" dirty="0">
                <a:solidFill>
                  <a:srgbClr val="FF0000"/>
                </a:solidFill>
              </a:endParaRPr>
            </a:p>
          </p:txBody>
        </p:sp>
        <p:sp>
          <p:nvSpPr>
            <p:cNvPr id="13" name="Round Diagonal Corner Rectangle 12"/>
            <p:cNvSpPr/>
            <p:nvPr/>
          </p:nvSpPr>
          <p:spPr bwMode="auto">
            <a:xfrm>
              <a:off x="8143900" y="5572140"/>
              <a:ext cx="142876" cy="71438"/>
            </a:xfrm>
            <a:prstGeom prst="round2Diag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7429520" y="4202677"/>
              <a:ext cx="714380" cy="443198"/>
            </a:xfrm>
            <a:prstGeom prst="rect">
              <a:avLst/>
            </a:prstGeom>
            <a:noFill/>
          </p:spPr>
          <p:txBody>
            <a:bodyPr wrap="square" rtlCol="0">
              <a:spAutoFit/>
            </a:bodyPr>
            <a:lstStyle/>
            <a:p>
              <a:r>
                <a:rPr lang="en-CA" dirty="0" smtClean="0">
                  <a:solidFill>
                    <a:srgbClr val="FF0000"/>
                  </a:solidFill>
                </a:rPr>
                <a:t>15 m</a:t>
              </a:r>
              <a:endParaRPr lang="en-CA" dirty="0">
                <a:solidFill>
                  <a:srgbClr val="FF0000"/>
                </a:solidFill>
              </a:endParaRPr>
            </a:p>
          </p:txBody>
        </p:sp>
        <p:cxnSp>
          <p:nvCxnSpPr>
            <p:cNvPr id="15" name="Straight Arrow Connector 14"/>
            <p:cNvCxnSpPr/>
            <p:nvPr/>
          </p:nvCxnSpPr>
          <p:spPr bwMode="auto">
            <a:xfrm>
              <a:off x="7858148" y="2500306"/>
              <a:ext cx="428628" cy="357190"/>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6" name="Straight Arrow Connector 15"/>
            <p:cNvCxnSpPr/>
            <p:nvPr/>
          </p:nvCxnSpPr>
          <p:spPr bwMode="auto">
            <a:xfrm flipV="1">
              <a:off x="7715272" y="5643578"/>
              <a:ext cx="357190" cy="214314"/>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7" name="Straight Arrow Connector 16"/>
            <p:cNvCxnSpPr/>
            <p:nvPr/>
          </p:nvCxnSpPr>
          <p:spPr bwMode="auto">
            <a:xfrm rot="5400000" flipH="1" flipV="1">
              <a:off x="7143768" y="3571082"/>
              <a:ext cx="1285884" cy="1588"/>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cxnSp>
          <p:nvCxnSpPr>
            <p:cNvPr id="18" name="Straight Arrow Connector 17"/>
            <p:cNvCxnSpPr/>
            <p:nvPr/>
          </p:nvCxnSpPr>
          <p:spPr bwMode="auto">
            <a:xfrm rot="5400000">
              <a:off x="7179487" y="5106999"/>
              <a:ext cx="1214446" cy="1588"/>
            </a:xfrm>
            <a:prstGeom prst="straightConnector1">
              <a:avLst/>
            </a:prstGeom>
            <a:solidFill>
              <a:schemeClr val="accent1"/>
            </a:solidFill>
            <a:ln w="28575" cap="flat" cmpd="sng" algn="ctr">
              <a:solidFill>
                <a:srgbClr val="66FF66"/>
              </a:solidFill>
              <a:prstDash val="solid"/>
              <a:round/>
              <a:headEnd type="none" w="med" len="med"/>
              <a:tailEnd type="arrow"/>
            </a:ln>
            <a:effectLst/>
          </p:spPr>
        </p:cxnSp>
      </p:grpSp>
      <p:graphicFrame>
        <p:nvGraphicFramePr>
          <p:cNvPr id="19" name="Object 18"/>
          <p:cNvGraphicFramePr>
            <a:graphicFrameLocks noChangeAspect="1"/>
          </p:cNvGraphicFramePr>
          <p:nvPr/>
        </p:nvGraphicFramePr>
        <p:xfrm>
          <a:off x="4308482" y="3680354"/>
          <a:ext cx="1192212" cy="1633803"/>
        </p:xfrm>
        <a:graphic>
          <a:graphicData uri="http://schemas.openxmlformats.org/presentationml/2006/ole">
            <mc:AlternateContent xmlns:mc="http://schemas.openxmlformats.org/markup-compatibility/2006">
              <mc:Choice xmlns:v="urn:schemas-microsoft-com:vml" Requires="v">
                <p:oleObj spid="_x0000_s23570" name="Equation" r:id="rId3" imgW="749160" imgH="1231560" progId="Equation.3">
                  <p:embed/>
                </p:oleObj>
              </mc:Choice>
              <mc:Fallback>
                <p:oleObj name="Equation" r:id="rId3" imgW="749160" imgH="12315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8482" y="3680354"/>
                        <a:ext cx="1192212" cy="16338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TextBox 22"/>
          <p:cNvSpPr txBox="1"/>
          <p:nvPr/>
        </p:nvSpPr>
        <p:spPr>
          <a:xfrm>
            <a:off x="500034" y="3571880"/>
            <a:ext cx="2714644"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CA" dirty="0" smtClean="0">
                <a:solidFill>
                  <a:srgbClr val="FFFF00"/>
                </a:solidFill>
              </a:rPr>
              <a:t>Flow rate is 0.53 m</a:t>
            </a:r>
            <a:r>
              <a:rPr lang="en-CA" baseline="30000" dirty="0" smtClean="0">
                <a:solidFill>
                  <a:srgbClr val="FFFF00"/>
                </a:solidFill>
              </a:rPr>
              <a:t>3</a:t>
            </a:r>
            <a:r>
              <a:rPr lang="en-CA" dirty="0" smtClean="0">
                <a:solidFill>
                  <a:srgbClr val="FFFF00"/>
                </a:solidFill>
              </a:rPr>
              <a:t>/s</a:t>
            </a:r>
            <a:endParaRPr lang="en-CA" dirty="0">
              <a:solidFill>
                <a:srgbClr val="FFFF00"/>
              </a:solidFill>
            </a:endParaRPr>
          </a:p>
        </p:txBody>
      </p:sp>
      <p:sp>
        <p:nvSpPr>
          <p:cNvPr id="24" name="TextBox 23"/>
          <p:cNvSpPr txBox="1"/>
          <p:nvPr/>
        </p:nvSpPr>
        <p:spPr>
          <a:xfrm>
            <a:off x="428596" y="4107665"/>
            <a:ext cx="2786082"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CA" dirty="0" smtClean="0">
                <a:solidFill>
                  <a:srgbClr val="FFFF00"/>
                </a:solidFill>
              </a:rPr>
              <a:t>Volume is 25 m</a:t>
            </a:r>
            <a:r>
              <a:rPr lang="en-CA" baseline="30000" dirty="0" smtClean="0">
                <a:solidFill>
                  <a:srgbClr val="FFFF00"/>
                </a:solidFill>
              </a:rPr>
              <a:t>3</a:t>
            </a:r>
            <a:endParaRPr lang="en-CA" baseline="30000" dirty="0">
              <a:solidFill>
                <a:srgbClr val="FFFF00"/>
              </a:solidFill>
            </a:endParaRPr>
          </a:p>
        </p:txBody>
      </p:sp>
    </p:spTree>
    <p:extLst>
      <p:ext uri="{BB962C8B-B14F-4D97-AF65-F5344CB8AC3E}">
        <p14:creationId xmlns:p14="http://schemas.microsoft.com/office/powerpoint/2010/main" val="35696229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500" fill="hold"/>
                                        <p:tgtEl>
                                          <p:spTgt spid="24"/>
                                        </p:tgtEl>
                                        <p:attrNameLst>
                                          <p:attrName>ppt_w</p:attrName>
                                        </p:attrNameLst>
                                      </p:cBhvr>
                                      <p:tavLst>
                                        <p:tav tm="0">
                                          <p:val>
                                            <p:fltVal val="0"/>
                                          </p:val>
                                        </p:tav>
                                        <p:tav tm="100000">
                                          <p:val>
                                            <p:strVal val="#ppt_w"/>
                                          </p:val>
                                        </p:tav>
                                      </p:tavLst>
                                    </p:anim>
                                    <p:anim calcmode="lin" valueType="num">
                                      <p:cBhvr>
                                        <p:cTn id="14" dur="500" fill="hold"/>
                                        <p:tgtEl>
                                          <p:spTgt spid="24"/>
                                        </p:tgtEl>
                                        <p:attrNameLst>
                                          <p:attrName>ppt_h</p:attrName>
                                        </p:attrNameLst>
                                      </p:cBhvr>
                                      <p:tavLst>
                                        <p:tav tm="0">
                                          <p:val>
                                            <p:fltVal val="0"/>
                                          </p:val>
                                        </p:tav>
                                        <p:tav tm="100000">
                                          <p:val>
                                            <p:strVal val="#ppt_h"/>
                                          </p:val>
                                        </p:tav>
                                      </p:tavLst>
                                    </p:anim>
                                    <p:animEffect transition="in" filter="fade">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p:cTn id="20" dur="500" fill="hold"/>
                                        <p:tgtEl>
                                          <p:spTgt spid="19"/>
                                        </p:tgtEl>
                                        <p:attrNameLst>
                                          <p:attrName>ppt_w</p:attrName>
                                        </p:attrNameLst>
                                      </p:cBhvr>
                                      <p:tavLst>
                                        <p:tav tm="0">
                                          <p:val>
                                            <p:fltVal val="0"/>
                                          </p:val>
                                        </p:tav>
                                        <p:tav tm="100000">
                                          <p:val>
                                            <p:strVal val="#ppt_w"/>
                                          </p:val>
                                        </p:tav>
                                      </p:tavLst>
                                    </p:anim>
                                    <p:anim calcmode="lin" valueType="num">
                                      <p:cBhvr>
                                        <p:cTn id="21" dur="500" fill="hold"/>
                                        <p:tgtEl>
                                          <p:spTgt spid="19"/>
                                        </p:tgtEl>
                                        <p:attrNameLst>
                                          <p:attrName>ppt_h</p:attrName>
                                        </p:attrNameLst>
                                      </p:cBhvr>
                                      <p:tavLst>
                                        <p:tav tm="0">
                                          <p:val>
                                            <p:fltVal val="0"/>
                                          </p:val>
                                        </p:tav>
                                        <p:tav tm="100000">
                                          <p:val>
                                            <p:strVal val="#ppt_h"/>
                                          </p:val>
                                        </p:tav>
                                      </p:tavLst>
                                    </p:anim>
                                    <p:animEffect transition="in" filter="fade">
                                      <p:cBhvr>
                                        <p:cTn id="22" dur="500"/>
                                        <p:tgtEl>
                                          <p:spTgt spid="19"/>
                                        </p:tgtEl>
                                      </p:cBhvr>
                                    </p:animEffect>
                                  </p:childTnLst>
                                </p:cTn>
                              </p:par>
                            </p:childTnLst>
                          </p:cTn>
                        </p:par>
                        <p:par>
                          <p:cTn id="23" fill="hold">
                            <p:stCondLst>
                              <p:cond delay="500"/>
                            </p:stCondLst>
                            <p:childTnLst>
                              <p:par>
                                <p:cTn id="24" presetID="53" presetClass="entr" presetSubtype="0"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3" grpId="0" animBg="1"/>
      <p:bldP spid="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8292"/>
            <a:ext cx="8229600" cy="645600"/>
          </a:xfrm>
        </p:spPr>
        <p:txBody>
          <a:bodyPr>
            <a:normAutofit fontScale="90000"/>
          </a:bodyPr>
          <a:lstStyle/>
          <a:p>
            <a:r>
              <a:rPr lang="en-CA" dirty="0" smtClean="0">
                <a:solidFill>
                  <a:srgbClr val="00B0F0"/>
                </a:solidFill>
                <a:effectLst/>
              </a:rPr>
              <a:t>Question 12</a:t>
            </a:r>
            <a:endParaRPr lang="en-CA" dirty="0">
              <a:solidFill>
                <a:srgbClr val="00B0F0"/>
              </a:solidFill>
              <a:effectLst/>
            </a:endParaRPr>
          </a:p>
        </p:txBody>
      </p:sp>
      <p:sp>
        <p:nvSpPr>
          <p:cNvPr id="5" name="TextBox 4"/>
          <p:cNvSpPr txBox="1"/>
          <p:nvPr/>
        </p:nvSpPr>
        <p:spPr>
          <a:xfrm>
            <a:off x="428596" y="833424"/>
            <a:ext cx="7143800" cy="2846933"/>
          </a:xfrm>
          <a:prstGeom prst="rect">
            <a:avLst/>
          </a:prstGeom>
          <a:noFill/>
        </p:spPr>
        <p:txBody>
          <a:bodyPr wrap="square" rtlCol="0">
            <a:spAutoFit/>
          </a:bodyPr>
          <a:lstStyle/>
          <a:p>
            <a:r>
              <a:rPr lang="en-CA" dirty="0" smtClean="0">
                <a:solidFill>
                  <a:srgbClr val="00B0F0"/>
                </a:solidFill>
              </a:rPr>
              <a:t>A piston of cross section </a:t>
            </a:r>
            <a:r>
              <a:rPr lang="en-CA" dirty="0" err="1" smtClean="0">
                <a:solidFill>
                  <a:srgbClr val="00CC00"/>
                </a:solidFill>
              </a:rPr>
              <a:t>A</a:t>
            </a:r>
            <a:r>
              <a:rPr lang="en-CA" baseline="-25000" dirty="0" err="1" smtClean="0">
                <a:solidFill>
                  <a:srgbClr val="00CC00"/>
                </a:solidFill>
              </a:rPr>
              <a:t>x</a:t>
            </a:r>
            <a:r>
              <a:rPr lang="en-CA" dirty="0" smtClean="0">
                <a:solidFill>
                  <a:srgbClr val="00B0F0"/>
                </a:solidFill>
              </a:rPr>
              <a:t> can move inside a long tube that’s connected to a large cylindrical reservoir with cross section </a:t>
            </a:r>
            <a:r>
              <a:rPr lang="en-CA" dirty="0" smtClean="0">
                <a:solidFill>
                  <a:srgbClr val="00CC00"/>
                </a:solidFill>
              </a:rPr>
              <a:t>A</a:t>
            </a:r>
            <a:r>
              <a:rPr lang="en-CA" baseline="-25000" dirty="0" smtClean="0">
                <a:solidFill>
                  <a:srgbClr val="00CC00"/>
                </a:solidFill>
              </a:rPr>
              <a:t>y</a:t>
            </a:r>
            <a:r>
              <a:rPr lang="en-CA" dirty="0" smtClean="0">
                <a:solidFill>
                  <a:srgbClr val="00B0F0"/>
                </a:solidFill>
              </a:rPr>
              <a:t> of fluid that has a density of </a:t>
            </a:r>
            <a:r>
              <a:rPr lang="en-CA" dirty="0" err="1" smtClean="0">
                <a:solidFill>
                  <a:srgbClr val="008000"/>
                </a:solidFill>
              </a:rPr>
              <a:t>ρ</a:t>
            </a:r>
            <a:r>
              <a:rPr lang="en-CA" i="1" dirty="0" smtClean="0">
                <a:solidFill>
                  <a:srgbClr val="00B0F0"/>
                </a:solidFill>
              </a:rPr>
              <a:t>. </a:t>
            </a:r>
            <a:r>
              <a:rPr lang="en-CA" dirty="0" smtClean="0">
                <a:solidFill>
                  <a:srgbClr val="00B0F0"/>
                </a:solidFill>
              </a:rPr>
              <a:t>Currently a piston of mass </a:t>
            </a:r>
            <a:r>
              <a:rPr lang="en-CA" dirty="0" smtClean="0">
                <a:solidFill>
                  <a:srgbClr val="00CC00"/>
                </a:solidFill>
              </a:rPr>
              <a:t>M</a:t>
            </a:r>
            <a:r>
              <a:rPr lang="en-CA" dirty="0" smtClean="0">
                <a:solidFill>
                  <a:srgbClr val="00B0F0"/>
                </a:solidFill>
              </a:rPr>
              <a:t> is supported at the top of the cylinder at a height </a:t>
            </a:r>
            <a:r>
              <a:rPr lang="en-CA" dirty="0" smtClean="0">
                <a:solidFill>
                  <a:srgbClr val="00CC00"/>
                </a:solidFill>
              </a:rPr>
              <a:t>H</a:t>
            </a:r>
            <a:r>
              <a:rPr lang="en-CA" dirty="0" smtClean="0">
                <a:solidFill>
                  <a:srgbClr val="00B0F0"/>
                </a:solidFill>
              </a:rPr>
              <a:t> above the long tube. Compressed air is pumped to the left of the small piston and maintains it in its current position. </a:t>
            </a:r>
            <a:endParaRPr lang="en-CA" baseline="30000" dirty="0" smtClean="0">
              <a:solidFill>
                <a:srgbClr val="00B0F0"/>
              </a:solidFill>
            </a:endParaRPr>
          </a:p>
          <a:p>
            <a:pPr marL="400050" indent="-400050"/>
            <a:endParaRPr lang="en-CA" dirty="0">
              <a:solidFill>
                <a:srgbClr val="FFFF00"/>
              </a:solidFill>
            </a:endParaRPr>
          </a:p>
          <a:p>
            <a:pPr marL="400050" indent="-400050">
              <a:buAutoNum type="alphaUcParenR"/>
            </a:pPr>
            <a:r>
              <a:rPr lang="en-CA" dirty="0" smtClean="0">
                <a:solidFill>
                  <a:srgbClr val="FFFF00"/>
                </a:solidFill>
              </a:rPr>
              <a:t>Find the pressure of the compressed air?</a:t>
            </a:r>
          </a:p>
          <a:p>
            <a:pPr marL="400050" indent="-400050">
              <a:buAutoNum type="alphaUcParenR"/>
            </a:pPr>
            <a:r>
              <a:rPr lang="en-CA" dirty="0" smtClean="0">
                <a:solidFill>
                  <a:srgbClr val="FFFF00"/>
                </a:solidFill>
              </a:rPr>
              <a:t>The piston needs to be raised an amount delta </a:t>
            </a:r>
            <a:r>
              <a:rPr lang="en-CA" dirty="0" smtClean="0">
                <a:solidFill>
                  <a:srgbClr val="FFFF00"/>
                </a:solidFill>
                <a:sym typeface="Webdings"/>
              </a:rPr>
              <a:t></a:t>
            </a:r>
            <a:r>
              <a:rPr lang="en-CA" dirty="0" smtClean="0">
                <a:solidFill>
                  <a:srgbClr val="FFFF00"/>
                </a:solidFill>
              </a:rPr>
              <a:t>y.</a:t>
            </a:r>
          </a:p>
          <a:p>
            <a:pPr marL="857250" lvl="1" indent="-400050">
              <a:buFont typeface="+mj-lt"/>
              <a:buAutoNum type="romanLcPeriod"/>
            </a:pPr>
            <a:r>
              <a:rPr lang="en-CA" dirty="0" smtClean="0">
                <a:solidFill>
                  <a:srgbClr val="FFFF00"/>
                </a:solidFill>
              </a:rPr>
              <a:t>How far must the small piston move?</a:t>
            </a:r>
          </a:p>
          <a:p>
            <a:pPr marL="857250" lvl="1" indent="-400050">
              <a:buFont typeface="+mj-lt"/>
              <a:buAutoNum type="romanLcPeriod"/>
            </a:pPr>
            <a:r>
              <a:rPr lang="en-CA" dirty="0" smtClean="0">
                <a:solidFill>
                  <a:srgbClr val="FFFF00"/>
                </a:solidFill>
              </a:rPr>
              <a:t>How much must the air pressure be increased to lift the piston?</a:t>
            </a: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48" name="Group 47"/>
          <p:cNvGrpSpPr/>
          <p:nvPr/>
        </p:nvGrpSpPr>
        <p:grpSpPr>
          <a:xfrm>
            <a:off x="903539" y="3810007"/>
            <a:ext cx="5826619" cy="1488292"/>
            <a:chOff x="142844" y="4572008"/>
            <a:chExt cx="5826619" cy="1785950"/>
          </a:xfrm>
        </p:grpSpPr>
        <p:grpSp>
          <p:nvGrpSpPr>
            <p:cNvPr id="29" name="Group 28"/>
            <p:cNvGrpSpPr/>
            <p:nvPr/>
          </p:nvGrpSpPr>
          <p:grpSpPr>
            <a:xfrm>
              <a:off x="928662" y="4572008"/>
              <a:ext cx="4429156" cy="1785950"/>
              <a:chOff x="928662" y="4572008"/>
              <a:chExt cx="4429156" cy="1785950"/>
            </a:xfrm>
          </p:grpSpPr>
          <p:sp>
            <p:nvSpPr>
              <p:cNvPr id="19" name="Rectangle 18"/>
              <p:cNvSpPr/>
              <p:nvPr/>
            </p:nvSpPr>
            <p:spPr bwMode="auto">
              <a:xfrm>
                <a:off x="928662" y="5715016"/>
                <a:ext cx="785818" cy="57150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0" name="Rectangle 19"/>
              <p:cNvSpPr/>
              <p:nvPr/>
            </p:nvSpPr>
            <p:spPr bwMode="auto">
              <a:xfrm>
                <a:off x="1714480" y="5929330"/>
                <a:ext cx="2357454" cy="142876"/>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2" name="Flowchart: Magnetic Disk 21"/>
              <p:cNvSpPr/>
              <p:nvPr/>
            </p:nvSpPr>
            <p:spPr bwMode="auto">
              <a:xfrm>
                <a:off x="4071934" y="5143512"/>
                <a:ext cx="1285884" cy="214314"/>
              </a:xfrm>
              <a:prstGeom prst="flowChartMagneticDisk">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4" name="Rectangle 23"/>
              <p:cNvSpPr/>
              <p:nvPr/>
            </p:nvSpPr>
            <p:spPr bwMode="auto">
              <a:xfrm>
                <a:off x="4071934" y="5357826"/>
                <a:ext cx="1285884" cy="100013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5" name="Rectangle 24"/>
              <p:cNvSpPr/>
              <p:nvPr/>
            </p:nvSpPr>
            <p:spPr bwMode="auto">
              <a:xfrm>
                <a:off x="2500298" y="5929330"/>
                <a:ext cx="1571636" cy="14287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6" name="Rectangle 25"/>
              <p:cNvSpPr/>
              <p:nvPr/>
            </p:nvSpPr>
            <p:spPr bwMode="auto">
              <a:xfrm flipH="1">
                <a:off x="2357422" y="5929330"/>
                <a:ext cx="142876" cy="14287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7" name="Rectangle 26"/>
              <p:cNvSpPr/>
              <p:nvPr/>
            </p:nvSpPr>
            <p:spPr bwMode="auto">
              <a:xfrm>
                <a:off x="4071934" y="4643446"/>
                <a:ext cx="1285884" cy="571504"/>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8" name="Oval 27"/>
              <p:cNvSpPr/>
              <p:nvPr/>
            </p:nvSpPr>
            <p:spPr bwMode="auto">
              <a:xfrm>
                <a:off x="4071934" y="4572008"/>
                <a:ext cx="1285884" cy="142876"/>
              </a:xfrm>
              <a:prstGeom prst="ellipse">
                <a:avLst/>
              </a:prstGeom>
              <a:solidFill>
                <a:srgbClr val="FFFF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30" name="TextBox 29"/>
            <p:cNvSpPr txBox="1"/>
            <p:nvPr/>
          </p:nvSpPr>
          <p:spPr>
            <a:xfrm>
              <a:off x="142844" y="5202808"/>
              <a:ext cx="1714512" cy="443198"/>
            </a:xfrm>
            <a:prstGeom prst="rect">
              <a:avLst/>
            </a:prstGeom>
            <a:noFill/>
            <a:ln>
              <a:noFill/>
            </a:ln>
          </p:spPr>
          <p:txBody>
            <a:bodyPr wrap="square" rtlCol="0">
              <a:spAutoFit/>
            </a:bodyPr>
            <a:lstStyle/>
            <a:p>
              <a:r>
                <a:rPr lang="en-CA" dirty="0" smtClean="0">
                  <a:solidFill>
                    <a:srgbClr val="00CC00"/>
                  </a:solidFill>
                </a:rPr>
                <a:t>compressor</a:t>
              </a:r>
              <a:endParaRPr lang="en-CA" dirty="0">
                <a:solidFill>
                  <a:srgbClr val="00CC00"/>
                </a:solidFill>
              </a:endParaRPr>
            </a:p>
          </p:txBody>
        </p:sp>
        <p:sp>
          <p:nvSpPr>
            <p:cNvPr id="31" name="TextBox 30"/>
            <p:cNvSpPr txBox="1"/>
            <p:nvPr/>
          </p:nvSpPr>
          <p:spPr>
            <a:xfrm>
              <a:off x="2214546" y="5429264"/>
              <a:ext cx="571504" cy="443198"/>
            </a:xfrm>
            <a:prstGeom prst="rect">
              <a:avLst/>
            </a:prstGeom>
            <a:noFill/>
          </p:spPr>
          <p:txBody>
            <a:bodyPr wrap="square" rtlCol="0">
              <a:spAutoFit/>
            </a:bodyPr>
            <a:lstStyle/>
            <a:p>
              <a:r>
                <a:rPr lang="en-CA" dirty="0" err="1" smtClean="0">
                  <a:solidFill>
                    <a:srgbClr val="00CC00"/>
                  </a:solidFill>
                </a:rPr>
                <a:t>A</a:t>
              </a:r>
              <a:r>
                <a:rPr lang="en-CA" baseline="-25000" dirty="0" err="1" smtClean="0">
                  <a:solidFill>
                    <a:srgbClr val="00CC00"/>
                  </a:solidFill>
                </a:rPr>
                <a:t>x</a:t>
              </a:r>
              <a:endParaRPr lang="en-CA" baseline="-25000" dirty="0">
                <a:solidFill>
                  <a:srgbClr val="00CC00"/>
                </a:solidFill>
              </a:endParaRPr>
            </a:p>
          </p:txBody>
        </p:sp>
        <p:sp>
          <p:nvSpPr>
            <p:cNvPr id="32" name="TextBox 31"/>
            <p:cNvSpPr txBox="1"/>
            <p:nvPr/>
          </p:nvSpPr>
          <p:spPr>
            <a:xfrm>
              <a:off x="5397959" y="5078195"/>
              <a:ext cx="571504" cy="443198"/>
            </a:xfrm>
            <a:prstGeom prst="rect">
              <a:avLst/>
            </a:prstGeom>
            <a:noFill/>
          </p:spPr>
          <p:txBody>
            <a:bodyPr wrap="square" rtlCol="0">
              <a:spAutoFit/>
            </a:bodyPr>
            <a:lstStyle/>
            <a:p>
              <a:r>
                <a:rPr lang="en-CA" dirty="0" smtClean="0">
                  <a:solidFill>
                    <a:srgbClr val="00CC00"/>
                  </a:solidFill>
                </a:rPr>
                <a:t>A</a:t>
              </a:r>
              <a:r>
                <a:rPr lang="en-CA" baseline="-25000" dirty="0" smtClean="0">
                  <a:solidFill>
                    <a:srgbClr val="00CC00"/>
                  </a:solidFill>
                </a:rPr>
                <a:t>y</a:t>
              </a:r>
              <a:endParaRPr lang="en-CA" baseline="-25000" dirty="0">
                <a:solidFill>
                  <a:srgbClr val="00CC00"/>
                </a:solidFill>
              </a:endParaRPr>
            </a:p>
          </p:txBody>
        </p:sp>
        <p:sp>
          <p:nvSpPr>
            <p:cNvPr id="33" name="TextBox 32"/>
            <p:cNvSpPr txBox="1"/>
            <p:nvPr/>
          </p:nvSpPr>
          <p:spPr>
            <a:xfrm>
              <a:off x="4500562" y="4929198"/>
              <a:ext cx="428628" cy="443198"/>
            </a:xfrm>
            <a:prstGeom prst="rect">
              <a:avLst/>
            </a:prstGeom>
            <a:noFill/>
          </p:spPr>
          <p:txBody>
            <a:bodyPr wrap="square" rtlCol="0">
              <a:spAutoFit/>
            </a:bodyPr>
            <a:lstStyle/>
            <a:p>
              <a:r>
                <a:rPr lang="en-CA" dirty="0" smtClean="0">
                  <a:solidFill>
                    <a:srgbClr val="FF0000"/>
                  </a:solidFill>
                </a:rPr>
                <a:t>M</a:t>
              </a:r>
              <a:endParaRPr lang="en-CA" dirty="0">
                <a:solidFill>
                  <a:srgbClr val="FF0000"/>
                </a:solidFill>
              </a:endParaRPr>
            </a:p>
          </p:txBody>
        </p:sp>
        <p:sp>
          <p:nvSpPr>
            <p:cNvPr id="34" name="TextBox 33"/>
            <p:cNvSpPr txBox="1"/>
            <p:nvPr/>
          </p:nvSpPr>
          <p:spPr>
            <a:xfrm>
              <a:off x="3714744" y="5451035"/>
              <a:ext cx="357190" cy="443198"/>
            </a:xfrm>
            <a:prstGeom prst="rect">
              <a:avLst/>
            </a:prstGeom>
            <a:noFill/>
          </p:spPr>
          <p:txBody>
            <a:bodyPr wrap="square" rtlCol="0">
              <a:spAutoFit/>
            </a:bodyPr>
            <a:lstStyle/>
            <a:p>
              <a:r>
                <a:rPr lang="en-CA" dirty="0" smtClean="0">
                  <a:solidFill>
                    <a:srgbClr val="00CC00"/>
                  </a:solidFill>
                </a:rPr>
                <a:t>H</a:t>
              </a:r>
              <a:endParaRPr lang="en-CA" dirty="0">
                <a:solidFill>
                  <a:srgbClr val="00CC00"/>
                </a:solidFill>
              </a:endParaRPr>
            </a:p>
          </p:txBody>
        </p:sp>
        <p:cxnSp>
          <p:nvCxnSpPr>
            <p:cNvPr id="36" name="Straight Arrow Connector 35"/>
            <p:cNvCxnSpPr/>
            <p:nvPr/>
          </p:nvCxnSpPr>
          <p:spPr bwMode="auto">
            <a:xfrm rot="16200000" flipV="1">
              <a:off x="3760496" y="5427053"/>
              <a:ext cx="258550" cy="7136"/>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cxnSp>
          <p:nvCxnSpPr>
            <p:cNvPr id="45" name="Straight Arrow Connector 44"/>
            <p:cNvCxnSpPr/>
            <p:nvPr/>
          </p:nvCxnSpPr>
          <p:spPr bwMode="auto">
            <a:xfrm rot="16200000" flipH="1">
              <a:off x="3788229" y="5802086"/>
              <a:ext cx="206828" cy="10886"/>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cxnSp>
          <p:nvCxnSpPr>
            <p:cNvPr id="47" name="Straight Arrow Connector 46"/>
            <p:cNvCxnSpPr/>
            <p:nvPr/>
          </p:nvCxnSpPr>
          <p:spPr bwMode="auto">
            <a:xfrm rot="16200000" flipH="1">
              <a:off x="751114" y="5562599"/>
              <a:ext cx="489857" cy="337457"/>
            </a:xfrm>
            <a:prstGeom prst="straightConnector1">
              <a:avLst/>
            </a:prstGeom>
            <a:solidFill>
              <a:schemeClr val="accent1"/>
            </a:solidFill>
            <a:ln w="28575" cap="flat" cmpd="sng" algn="ctr">
              <a:solidFill>
                <a:srgbClr val="FFFF00"/>
              </a:solidFill>
              <a:prstDash val="solid"/>
              <a:round/>
              <a:headEnd type="none" w="med" len="med"/>
              <a:tailEnd type="arrow"/>
            </a:ln>
            <a:effectLst/>
          </p:spPr>
        </p:cxnSp>
      </p:grpSp>
    </p:spTree>
    <p:extLst>
      <p:ext uri="{BB962C8B-B14F-4D97-AF65-F5344CB8AC3E}">
        <p14:creationId xmlns:p14="http://schemas.microsoft.com/office/powerpoint/2010/main" val="10119032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9063"/>
            <a:ext cx="8229600" cy="456392"/>
          </a:xfrm>
        </p:spPr>
        <p:txBody>
          <a:bodyPr>
            <a:normAutofit fontScale="90000"/>
          </a:bodyPr>
          <a:lstStyle/>
          <a:p>
            <a:r>
              <a:rPr lang="en-CA" sz="3200" dirty="0" smtClean="0">
                <a:solidFill>
                  <a:srgbClr val="00B0F0"/>
                </a:solidFill>
                <a:effectLst/>
              </a:rPr>
              <a:t>Question 12</a:t>
            </a:r>
            <a:endParaRPr lang="en-CA" sz="3200" dirty="0">
              <a:solidFill>
                <a:srgbClr val="00B0F0"/>
              </a:solidFill>
              <a:effectLst/>
            </a:endParaRPr>
          </a:p>
        </p:txBody>
      </p:sp>
      <p:sp>
        <p:nvSpPr>
          <p:cNvPr id="5" name="TextBox 4"/>
          <p:cNvSpPr txBox="1"/>
          <p:nvPr/>
        </p:nvSpPr>
        <p:spPr>
          <a:xfrm>
            <a:off x="228601" y="479629"/>
            <a:ext cx="8665028" cy="2092881"/>
          </a:xfrm>
          <a:prstGeom prst="rect">
            <a:avLst/>
          </a:prstGeom>
          <a:noFill/>
        </p:spPr>
        <p:txBody>
          <a:bodyPr wrap="square" rtlCol="0">
            <a:spAutoFit/>
          </a:bodyPr>
          <a:lstStyle/>
          <a:p>
            <a:r>
              <a:rPr lang="en-CA" sz="1400" dirty="0" smtClean="0">
                <a:solidFill>
                  <a:srgbClr val="00B0F0"/>
                </a:solidFill>
              </a:rPr>
              <a:t>A piston of cross section </a:t>
            </a:r>
            <a:r>
              <a:rPr lang="en-CA" sz="1400" dirty="0" err="1" smtClean="0">
                <a:solidFill>
                  <a:srgbClr val="00CC00"/>
                </a:solidFill>
              </a:rPr>
              <a:t>A</a:t>
            </a:r>
            <a:r>
              <a:rPr lang="en-CA" sz="1400" baseline="-25000" dirty="0" err="1" smtClean="0">
                <a:solidFill>
                  <a:srgbClr val="00CC00"/>
                </a:solidFill>
              </a:rPr>
              <a:t>x</a:t>
            </a:r>
            <a:r>
              <a:rPr lang="en-CA" sz="1400" dirty="0" smtClean="0">
                <a:solidFill>
                  <a:srgbClr val="00B0F0"/>
                </a:solidFill>
              </a:rPr>
              <a:t> can move inside a long tube that’s connected to a large cylindrical reservoir with cross section </a:t>
            </a:r>
            <a:r>
              <a:rPr lang="en-CA" sz="1400" dirty="0" smtClean="0">
                <a:solidFill>
                  <a:srgbClr val="00CC00"/>
                </a:solidFill>
              </a:rPr>
              <a:t>A</a:t>
            </a:r>
            <a:r>
              <a:rPr lang="en-CA" sz="1400" baseline="-25000" dirty="0" smtClean="0">
                <a:solidFill>
                  <a:srgbClr val="00CC00"/>
                </a:solidFill>
              </a:rPr>
              <a:t>y</a:t>
            </a:r>
            <a:r>
              <a:rPr lang="en-CA" sz="1400" dirty="0" smtClean="0">
                <a:solidFill>
                  <a:srgbClr val="00B0F0"/>
                </a:solidFill>
              </a:rPr>
              <a:t> of fluid that has a density of </a:t>
            </a:r>
            <a:r>
              <a:rPr lang="en-CA" sz="1400" dirty="0" err="1">
                <a:solidFill>
                  <a:srgbClr val="008000"/>
                </a:solidFill>
              </a:rPr>
              <a:t>ρ</a:t>
            </a:r>
            <a:r>
              <a:rPr lang="en-CA" sz="1400" i="1" dirty="0" smtClean="0">
                <a:solidFill>
                  <a:srgbClr val="00B0F0"/>
                </a:solidFill>
              </a:rPr>
              <a:t>. </a:t>
            </a:r>
            <a:r>
              <a:rPr lang="en-CA" sz="1400" dirty="0" smtClean="0">
                <a:solidFill>
                  <a:srgbClr val="00B0F0"/>
                </a:solidFill>
              </a:rPr>
              <a:t>Currently a piston of mass </a:t>
            </a:r>
            <a:r>
              <a:rPr lang="en-CA" sz="1400" dirty="0" smtClean="0">
                <a:solidFill>
                  <a:srgbClr val="00CC00"/>
                </a:solidFill>
              </a:rPr>
              <a:t>M</a:t>
            </a:r>
            <a:r>
              <a:rPr lang="en-CA" sz="1400" dirty="0" smtClean="0">
                <a:solidFill>
                  <a:srgbClr val="00B0F0"/>
                </a:solidFill>
              </a:rPr>
              <a:t> is supported at the top of the cylinder at a height </a:t>
            </a:r>
            <a:r>
              <a:rPr lang="en-CA" sz="1400" dirty="0" smtClean="0">
                <a:solidFill>
                  <a:srgbClr val="00CC00"/>
                </a:solidFill>
              </a:rPr>
              <a:t>H</a:t>
            </a:r>
            <a:r>
              <a:rPr lang="en-CA" sz="1400" dirty="0" smtClean="0">
                <a:solidFill>
                  <a:srgbClr val="00B0F0"/>
                </a:solidFill>
              </a:rPr>
              <a:t> above the long tube. Compressed air is pumped to the left of the small piston and maintains it in its current position. </a:t>
            </a:r>
            <a:endParaRPr lang="en-CA" sz="1400" baseline="30000" dirty="0" smtClean="0">
              <a:solidFill>
                <a:srgbClr val="00B0F0"/>
              </a:solidFill>
            </a:endParaRPr>
          </a:p>
          <a:p>
            <a:pPr marL="400050" indent="-400050"/>
            <a:endParaRPr lang="en-CA" sz="1400" dirty="0">
              <a:solidFill>
                <a:srgbClr val="FFFF00"/>
              </a:solidFill>
            </a:endParaRPr>
          </a:p>
          <a:p>
            <a:pPr marL="400050" indent="-400050">
              <a:buAutoNum type="alphaUcParenR"/>
            </a:pPr>
            <a:r>
              <a:rPr lang="en-CA" sz="1400" dirty="0" smtClean="0">
                <a:solidFill>
                  <a:srgbClr val="66FF66"/>
                </a:solidFill>
              </a:rPr>
              <a:t>Find the pressure of the compressed air?</a:t>
            </a:r>
          </a:p>
          <a:p>
            <a:pPr marL="400050" indent="-400050">
              <a:buAutoNum type="alphaUcParenR"/>
            </a:pPr>
            <a:r>
              <a:rPr lang="en-CA" sz="1400" dirty="0" smtClean="0">
                <a:solidFill>
                  <a:srgbClr val="FFFF00"/>
                </a:solidFill>
              </a:rPr>
              <a:t>The piston needs to be raised an amount delta </a:t>
            </a:r>
            <a:r>
              <a:rPr lang="en-CA" sz="1400" dirty="0" smtClean="0">
                <a:solidFill>
                  <a:srgbClr val="FFFF00"/>
                </a:solidFill>
                <a:sym typeface="Webdings"/>
              </a:rPr>
              <a:t></a:t>
            </a:r>
            <a:r>
              <a:rPr lang="en-CA" sz="1400" dirty="0" smtClean="0">
                <a:solidFill>
                  <a:srgbClr val="FFFF00"/>
                </a:solidFill>
              </a:rPr>
              <a:t>y.</a:t>
            </a:r>
          </a:p>
          <a:p>
            <a:pPr marL="857250" lvl="1" indent="-400050">
              <a:buFont typeface="+mj-lt"/>
              <a:buAutoNum type="romanLcPeriod"/>
            </a:pPr>
            <a:r>
              <a:rPr lang="en-CA" sz="1400" dirty="0" smtClean="0">
                <a:solidFill>
                  <a:srgbClr val="FFFF00"/>
                </a:solidFill>
              </a:rPr>
              <a:t>How far must the small piston move?</a:t>
            </a:r>
          </a:p>
          <a:p>
            <a:pPr marL="857250" lvl="1" indent="-400050">
              <a:buFont typeface="+mj-lt"/>
              <a:buAutoNum type="romanLcPeriod"/>
            </a:pPr>
            <a:r>
              <a:rPr lang="en-CA" sz="1400" dirty="0" smtClean="0">
                <a:solidFill>
                  <a:srgbClr val="FFFF00"/>
                </a:solidFill>
              </a:rPr>
              <a:t>How much must the air pressure be increased to lift the piston?</a:t>
            </a: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7" name="Group 6"/>
          <p:cNvGrpSpPr/>
          <p:nvPr/>
        </p:nvGrpSpPr>
        <p:grpSpPr>
          <a:xfrm>
            <a:off x="3317382" y="1842093"/>
            <a:ext cx="5826619" cy="1488292"/>
            <a:chOff x="142844" y="4572008"/>
            <a:chExt cx="5826619" cy="1785950"/>
          </a:xfrm>
        </p:grpSpPr>
        <p:grpSp>
          <p:nvGrpSpPr>
            <p:cNvPr id="8" name="Group 28"/>
            <p:cNvGrpSpPr/>
            <p:nvPr/>
          </p:nvGrpSpPr>
          <p:grpSpPr>
            <a:xfrm>
              <a:off x="928662" y="4572008"/>
              <a:ext cx="4429156" cy="1785950"/>
              <a:chOff x="928662" y="4572008"/>
              <a:chExt cx="4429156" cy="1785950"/>
            </a:xfrm>
          </p:grpSpPr>
          <p:sp>
            <p:nvSpPr>
              <p:cNvPr id="17" name="Rectangle 16"/>
              <p:cNvSpPr/>
              <p:nvPr/>
            </p:nvSpPr>
            <p:spPr bwMode="auto">
              <a:xfrm>
                <a:off x="928662" y="5715016"/>
                <a:ext cx="785818" cy="57150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8" name="Rectangle 17"/>
              <p:cNvSpPr/>
              <p:nvPr/>
            </p:nvSpPr>
            <p:spPr bwMode="auto">
              <a:xfrm>
                <a:off x="1714480" y="5929330"/>
                <a:ext cx="2357454" cy="142876"/>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9" name="Flowchart: Magnetic Disk 18"/>
              <p:cNvSpPr/>
              <p:nvPr/>
            </p:nvSpPr>
            <p:spPr bwMode="auto">
              <a:xfrm>
                <a:off x="4071934" y="5143512"/>
                <a:ext cx="1285884" cy="214314"/>
              </a:xfrm>
              <a:prstGeom prst="flowChartMagneticDisk">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0" name="Rectangle 19"/>
              <p:cNvSpPr/>
              <p:nvPr/>
            </p:nvSpPr>
            <p:spPr bwMode="auto">
              <a:xfrm>
                <a:off x="4071934" y="5357826"/>
                <a:ext cx="1285884" cy="100013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1" name="Rectangle 20"/>
              <p:cNvSpPr/>
              <p:nvPr/>
            </p:nvSpPr>
            <p:spPr bwMode="auto">
              <a:xfrm>
                <a:off x="2500298" y="5929330"/>
                <a:ext cx="1571636" cy="14287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2" name="Rectangle 21"/>
              <p:cNvSpPr/>
              <p:nvPr/>
            </p:nvSpPr>
            <p:spPr bwMode="auto">
              <a:xfrm flipH="1">
                <a:off x="2357422" y="5929330"/>
                <a:ext cx="142876" cy="14287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3" name="Rectangle 22"/>
              <p:cNvSpPr/>
              <p:nvPr/>
            </p:nvSpPr>
            <p:spPr bwMode="auto">
              <a:xfrm>
                <a:off x="4071934" y="4643446"/>
                <a:ext cx="1285884" cy="571504"/>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4" name="Oval 23"/>
              <p:cNvSpPr/>
              <p:nvPr/>
            </p:nvSpPr>
            <p:spPr bwMode="auto">
              <a:xfrm>
                <a:off x="4071934" y="4572008"/>
                <a:ext cx="1285884" cy="142876"/>
              </a:xfrm>
              <a:prstGeom prst="ellipse">
                <a:avLst/>
              </a:prstGeom>
              <a:solidFill>
                <a:srgbClr val="FFFF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9" name="TextBox 8"/>
            <p:cNvSpPr txBox="1"/>
            <p:nvPr/>
          </p:nvSpPr>
          <p:spPr>
            <a:xfrm>
              <a:off x="142844" y="5202808"/>
              <a:ext cx="1714512" cy="443198"/>
            </a:xfrm>
            <a:prstGeom prst="rect">
              <a:avLst/>
            </a:prstGeom>
            <a:noFill/>
            <a:ln>
              <a:noFill/>
            </a:ln>
          </p:spPr>
          <p:txBody>
            <a:bodyPr wrap="square" rtlCol="0">
              <a:spAutoFit/>
            </a:bodyPr>
            <a:lstStyle/>
            <a:p>
              <a:r>
                <a:rPr lang="en-CA" dirty="0" smtClean="0">
                  <a:solidFill>
                    <a:srgbClr val="00CC00"/>
                  </a:solidFill>
                </a:rPr>
                <a:t>compressor</a:t>
              </a:r>
              <a:endParaRPr lang="en-CA" dirty="0">
                <a:solidFill>
                  <a:srgbClr val="00CC00"/>
                </a:solidFill>
              </a:endParaRPr>
            </a:p>
          </p:txBody>
        </p:sp>
        <p:sp>
          <p:nvSpPr>
            <p:cNvPr id="10" name="TextBox 9"/>
            <p:cNvSpPr txBox="1"/>
            <p:nvPr/>
          </p:nvSpPr>
          <p:spPr>
            <a:xfrm>
              <a:off x="2214546" y="5429264"/>
              <a:ext cx="571504" cy="443198"/>
            </a:xfrm>
            <a:prstGeom prst="rect">
              <a:avLst/>
            </a:prstGeom>
            <a:noFill/>
          </p:spPr>
          <p:txBody>
            <a:bodyPr wrap="square" rtlCol="0">
              <a:spAutoFit/>
            </a:bodyPr>
            <a:lstStyle/>
            <a:p>
              <a:r>
                <a:rPr lang="en-CA" dirty="0" err="1" smtClean="0">
                  <a:solidFill>
                    <a:srgbClr val="00CC00"/>
                  </a:solidFill>
                </a:rPr>
                <a:t>A</a:t>
              </a:r>
              <a:r>
                <a:rPr lang="en-CA" baseline="-25000" dirty="0" err="1" smtClean="0">
                  <a:solidFill>
                    <a:srgbClr val="00CC00"/>
                  </a:solidFill>
                </a:rPr>
                <a:t>x</a:t>
              </a:r>
              <a:endParaRPr lang="en-CA" baseline="-25000" dirty="0">
                <a:solidFill>
                  <a:srgbClr val="00CC00"/>
                </a:solidFill>
              </a:endParaRPr>
            </a:p>
          </p:txBody>
        </p:sp>
        <p:sp>
          <p:nvSpPr>
            <p:cNvPr id="11" name="TextBox 10"/>
            <p:cNvSpPr txBox="1"/>
            <p:nvPr/>
          </p:nvSpPr>
          <p:spPr>
            <a:xfrm>
              <a:off x="5397959" y="5078195"/>
              <a:ext cx="571504" cy="443198"/>
            </a:xfrm>
            <a:prstGeom prst="rect">
              <a:avLst/>
            </a:prstGeom>
            <a:noFill/>
          </p:spPr>
          <p:txBody>
            <a:bodyPr wrap="square" rtlCol="0">
              <a:spAutoFit/>
            </a:bodyPr>
            <a:lstStyle/>
            <a:p>
              <a:r>
                <a:rPr lang="en-CA" dirty="0" smtClean="0">
                  <a:solidFill>
                    <a:srgbClr val="00CC00"/>
                  </a:solidFill>
                </a:rPr>
                <a:t>A</a:t>
              </a:r>
              <a:r>
                <a:rPr lang="en-CA" baseline="-25000" dirty="0" smtClean="0">
                  <a:solidFill>
                    <a:srgbClr val="00CC00"/>
                  </a:solidFill>
                </a:rPr>
                <a:t>y</a:t>
              </a:r>
              <a:endParaRPr lang="en-CA" baseline="-25000" dirty="0">
                <a:solidFill>
                  <a:srgbClr val="00CC00"/>
                </a:solidFill>
              </a:endParaRPr>
            </a:p>
          </p:txBody>
        </p:sp>
        <p:sp>
          <p:nvSpPr>
            <p:cNvPr id="12" name="TextBox 11"/>
            <p:cNvSpPr txBox="1"/>
            <p:nvPr/>
          </p:nvSpPr>
          <p:spPr>
            <a:xfrm>
              <a:off x="4500562" y="4929198"/>
              <a:ext cx="428628" cy="443198"/>
            </a:xfrm>
            <a:prstGeom prst="rect">
              <a:avLst/>
            </a:prstGeom>
            <a:noFill/>
          </p:spPr>
          <p:txBody>
            <a:bodyPr wrap="square" rtlCol="0">
              <a:spAutoFit/>
            </a:bodyPr>
            <a:lstStyle/>
            <a:p>
              <a:r>
                <a:rPr lang="en-CA" dirty="0" smtClean="0">
                  <a:solidFill>
                    <a:srgbClr val="FF0000"/>
                  </a:solidFill>
                </a:rPr>
                <a:t>M</a:t>
              </a:r>
              <a:endParaRPr lang="en-CA" dirty="0">
                <a:solidFill>
                  <a:srgbClr val="FF0000"/>
                </a:solidFill>
              </a:endParaRPr>
            </a:p>
          </p:txBody>
        </p:sp>
        <p:sp>
          <p:nvSpPr>
            <p:cNvPr id="13" name="TextBox 12"/>
            <p:cNvSpPr txBox="1"/>
            <p:nvPr/>
          </p:nvSpPr>
          <p:spPr>
            <a:xfrm>
              <a:off x="3714744" y="5451035"/>
              <a:ext cx="357190" cy="443198"/>
            </a:xfrm>
            <a:prstGeom prst="rect">
              <a:avLst/>
            </a:prstGeom>
            <a:noFill/>
          </p:spPr>
          <p:txBody>
            <a:bodyPr wrap="square" rtlCol="0">
              <a:spAutoFit/>
            </a:bodyPr>
            <a:lstStyle/>
            <a:p>
              <a:r>
                <a:rPr lang="en-CA" dirty="0" smtClean="0">
                  <a:solidFill>
                    <a:srgbClr val="00CC00"/>
                  </a:solidFill>
                </a:rPr>
                <a:t>H</a:t>
              </a:r>
              <a:endParaRPr lang="en-CA" dirty="0">
                <a:solidFill>
                  <a:srgbClr val="00CC00"/>
                </a:solidFill>
              </a:endParaRPr>
            </a:p>
          </p:txBody>
        </p:sp>
        <p:cxnSp>
          <p:nvCxnSpPr>
            <p:cNvPr id="14" name="Straight Arrow Connector 13"/>
            <p:cNvCxnSpPr/>
            <p:nvPr/>
          </p:nvCxnSpPr>
          <p:spPr bwMode="auto">
            <a:xfrm rot="16200000" flipV="1">
              <a:off x="3760496" y="5427053"/>
              <a:ext cx="258550" cy="7136"/>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cxnSp>
          <p:nvCxnSpPr>
            <p:cNvPr id="15" name="Straight Arrow Connector 14"/>
            <p:cNvCxnSpPr/>
            <p:nvPr/>
          </p:nvCxnSpPr>
          <p:spPr bwMode="auto">
            <a:xfrm rot="16200000" flipH="1">
              <a:off x="3788229" y="5802086"/>
              <a:ext cx="206828" cy="10886"/>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cxnSp>
          <p:nvCxnSpPr>
            <p:cNvPr id="16" name="Straight Arrow Connector 15"/>
            <p:cNvCxnSpPr/>
            <p:nvPr/>
          </p:nvCxnSpPr>
          <p:spPr bwMode="auto">
            <a:xfrm rot="16200000" flipH="1">
              <a:off x="751114" y="5562599"/>
              <a:ext cx="489857" cy="337457"/>
            </a:xfrm>
            <a:prstGeom prst="straightConnector1">
              <a:avLst/>
            </a:prstGeom>
            <a:solidFill>
              <a:schemeClr val="accent1"/>
            </a:solidFill>
            <a:ln w="28575" cap="flat" cmpd="sng" algn="ctr">
              <a:solidFill>
                <a:srgbClr val="FFFF00"/>
              </a:solidFill>
              <a:prstDash val="solid"/>
              <a:round/>
              <a:headEnd type="none" w="med" len="med"/>
              <a:tailEnd type="arrow"/>
            </a:ln>
            <a:effectLst/>
          </p:spPr>
        </p:cxnSp>
      </p:grpSp>
      <p:sp>
        <p:nvSpPr>
          <p:cNvPr id="25" name="TextBox 24"/>
          <p:cNvSpPr txBox="1"/>
          <p:nvPr/>
        </p:nvSpPr>
        <p:spPr>
          <a:xfrm>
            <a:off x="566057" y="3474355"/>
            <a:ext cx="7815943" cy="120032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CA" dirty="0" smtClean="0">
                <a:solidFill>
                  <a:srgbClr val="FFFF00"/>
                </a:solidFill>
              </a:rPr>
              <a:t>Without the upper piston, the pressure at the lower piston is just the fluid pressure at depth H. Adding the piston creates an extra pressure which will be transmitted, undiminished, to all points within the fluid. The total pressure the compressed air must supply is:</a:t>
            </a:r>
            <a:endParaRPr lang="en-CA" dirty="0">
              <a:solidFill>
                <a:srgbClr val="FFFF00"/>
              </a:solidFill>
            </a:endParaRPr>
          </a:p>
        </p:txBody>
      </p:sp>
      <p:graphicFrame>
        <p:nvGraphicFramePr>
          <p:cNvPr id="26" name="Object 25"/>
          <p:cNvGraphicFramePr>
            <a:graphicFrameLocks noChangeAspect="1"/>
          </p:cNvGraphicFramePr>
          <p:nvPr/>
        </p:nvGraphicFramePr>
        <p:xfrm>
          <a:off x="927100" y="4645517"/>
          <a:ext cx="2213135" cy="398197"/>
        </p:xfrm>
        <a:graphic>
          <a:graphicData uri="http://schemas.openxmlformats.org/presentationml/2006/ole">
            <mc:AlternateContent xmlns:mc="http://schemas.openxmlformats.org/markup-compatibility/2006">
              <mc:Choice xmlns:v="urn:schemas-microsoft-com:vml" Requires="v">
                <p:oleObj spid="_x0000_s24622" name="Equation" r:id="rId3" imgW="1117440" imgH="241200" progId="Equation.DSMT4">
                  <p:embed/>
                </p:oleObj>
              </mc:Choice>
              <mc:Fallback>
                <p:oleObj name="Equation" r:id="rId3" imgW="111744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7100" y="4645517"/>
                        <a:ext cx="2213135" cy="3981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5" name="Object 3"/>
          <p:cNvGraphicFramePr>
            <a:graphicFrameLocks noChangeAspect="1"/>
          </p:cNvGraphicFramePr>
          <p:nvPr/>
        </p:nvGraphicFramePr>
        <p:xfrm>
          <a:off x="1395414" y="4995334"/>
          <a:ext cx="1684337" cy="732896"/>
        </p:xfrm>
        <a:graphic>
          <a:graphicData uri="http://schemas.openxmlformats.org/presentationml/2006/ole">
            <mc:AlternateContent xmlns:mc="http://schemas.openxmlformats.org/markup-compatibility/2006">
              <mc:Choice xmlns:v="urn:schemas-microsoft-com:vml" Requires="v">
                <p:oleObj spid="_x0000_s24623" name="Equation" r:id="rId5" imgW="850680" imgH="444240" progId="Equation.DSMT4">
                  <p:embed/>
                </p:oleObj>
              </mc:Choice>
              <mc:Fallback>
                <p:oleObj name="Equation" r:id="rId5" imgW="850680" imgH="444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5414" y="4995334"/>
                        <a:ext cx="1684337" cy="7328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Rounded Rectangular Callout 27"/>
          <p:cNvSpPr/>
          <p:nvPr/>
        </p:nvSpPr>
        <p:spPr bwMode="auto">
          <a:xfrm>
            <a:off x="3864430" y="4671785"/>
            <a:ext cx="1251857" cy="843643"/>
          </a:xfrm>
          <a:prstGeom prst="wedgeRoundRectCallout">
            <a:avLst>
              <a:gd name="adj1" fmla="val -107964"/>
              <a:gd name="adj2" fmla="val 29167"/>
              <a:gd name="adj3" fmla="val 16667"/>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aphicFrame>
        <p:nvGraphicFramePr>
          <p:cNvPr id="29" name="Object 28"/>
          <p:cNvGraphicFramePr>
            <a:graphicFrameLocks noChangeAspect="1"/>
          </p:cNvGraphicFramePr>
          <p:nvPr/>
        </p:nvGraphicFramePr>
        <p:xfrm>
          <a:off x="3987792" y="4718089"/>
          <a:ext cx="976086" cy="663568"/>
        </p:xfrm>
        <a:graphic>
          <a:graphicData uri="http://schemas.openxmlformats.org/presentationml/2006/ole">
            <mc:AlternateContent xmlns:mc="http://schemas.openxmlformats.org/markup-compatibility/2006">
              <mc:Choice xmlns:v="urn:schemas-microsoft-com:vml" Requires="v">
                <p:oleObj spid="_x0000_s24624" name="Equation" r:id="rId7" imgW="482400" imgH="393480" progId="Equation.3">
                  <p:embed/>
                </p:oleObj>
              </mc:Choice>
              <mc:Fallback>
                <p:oleObj name="Equation" r:id="rId7" imgW="48240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87792" y="4718089"/>
                        <a:ext cx="976086" cy="6635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813227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3795"/>
                                        </p:tgtEl>
                                        <p:attrNameLst>
                                          <p:attrName>style.visibility</p:attrName>
                                        </p:attrNameLst>
                                      </p:cBhvr>
                                      <p:to>
                                        <p:strVal val="visible"/>
                                      </p:to>
                                    </p:set>
                                    <p:anim calcmode="lin" valueType="num">
                                      <p:cBhvr>
                                        <p:cTn id="21" dur="500" fill="hold"/>
                                        <p:tgtEl>
                                          <p:spTgt spid="33795"/>
                                        </p:tgtEl>
                                        <p:attrNameLst>
                                          <p:attrName>ppt_w</p:attrName>
                                        </p:attrNameLst>
                                      </p:cBhvr>
                                      <p:tavLst>
                                        <p:tav tm="0">
                                          <p:val>
                                            <p:fltVal val="0"/>
                                          </p:val>
                                        </p:tav>
                                        <p:tav tm="100000">
                                          <p:val>
                                            <p:strVal val="#ppt_w"/>
                                          </p:val>
                                        </p:tav>
                                      </p:tavLst>
                                    </p:anim>
                                    <p:anim calcmode="lin" valueType="num">
                                      <p:cBhvr>
                                        <p:cTn id="22" dur="500" fill="hold"/>
                                        <p:tgtEl>
                                          <p:spTgt spid="33795"/>
                                        </p:tgtEl>
                                        <p:attrNameLst>
                                          <p:attrName>ppt_h</p:attrName>
                                        </p:attrNameLst>
                                      </p:cBhvr>
                                      <p:tavLst>
                                        <p:tav tm="0">
                                          <p:val>
                                            <p:fltVal val="0"/>
                                          </p:val>
                                        </p:tav>
                                        <p:tav tm="100000">
                                          <p:val>
                                            <p:strVal val="#ppt_h"/>
                                          </p:val>
                                        </p:tav>
                                      </p:tavLst>
                                    </p:anim>
                                    <p:animEffect transition="in" filter="fade">
                                      <p:cBhvr>
                                        <p:cTn id="23" dur="500"/>
                                        <p:tgtEl>
                                          <p:spTgt spid="33795"/>
                                        </p:tgtEl>
                                      </p:cBhvr>
                                    </p:animEffect>
                                  </p:childTnLst>
                                </p:cTn>
                              </p:par>
                            </p:childTnLst>
                          </p:cTn>
                        </p:par>
                        <p:par>
                          <p:cTn id="24" fill="hold">
                            <p:stCondLst>
                              <p:cond delay="500"/>
                            </p:stCondLst>
                            <p:childTnLst>
                              <p:par>
                                <p:cTn id="25" presetID="53" presetClass="entr" presetSubtype="0"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500" fill="hold"/>
                                        <p:tgtEl>
                                          <p:spTgt spid="28"/>
                                        </p:tgtEl>
                                        <p:attrNameLst>
                                          <p:attrName>ppt_w</p:attrName>
                                        </p:attrNameLst>
                                      </p:cBhvr>
                                      <p:tavLst>
                                        <p:tav tm="0">
                                          <p:val>
                                            <p:fltVal val="0"/>
                                          </p:val>
                                        </p:tav>
                                        <p:tav tm="100000">
                                          <p:val>
                                            <p:strVal val="#ppt_w"/>
                                          </p:val>
                                        </p:tav>
                                      </p:tavLst>
                                    </p:anim>
                                    <p:anim calcmode="lin" valueType="num">
                                      <p:cBhvr>
                                        <p:cTn id="28" dur="500" fill="hold"/>
                                        <p:tgtEl>
                                          <p:spTgt spid="28"/>
                                        </p:tgtEl>
                                        <p:attrNameLst>
                                          <p:attrName>ppt_h</p:attrName>
                                        </p:attrNameLst>
                                      </p:cBhvr>
                                      <p:tavLst>
                                        <p:tav tm="0">
                                          <p:val>
                                            <p:fltVal val="0"/>
                                          </p:val>
                                        </p:tav>
                                        <p:tav tm="100000">
                                          <p:val>
                                            <p:strVal val="#ppt_h"/>
                                          </p:val>
                                        </p:tav>
                                      </p:tavLst>
                                    </p:anim>
                                    <p:animEffect transition="in" filter="fade">
                                      <p:cBhvr>
                                        <p:cTn id="29" dur="500"/>
                                        <p:tgtEl>
                                          <p:spTgt spid="28"/>
                                        </p:tgtEl>
                                      </p:cBhvr>
                                    </p:animEffect>
                                  </p:childTnLst>
                                </p:cTn>
                              </p:par>
                            </p:childTnLst>
                          </p:cTn>
                        </p:par>
                        <p:par>
                          <p:cTn id="30" fill="hold">
                            <p:stCondLst>
                              <p:cond delay="1000"/>
                            </p:stCondLst>
                            <p:childTnLst>
                              <p:par>
                                <p:cTn id="31" presetID="53" presetClass="entr" presetSubtype="0" fill="hold" nodeType="after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p:cTn id="33" dur="500" fill="hold"/>
                                        <p:tgtEl>
                                          <p:spTgt spid="29"/>
                                        </p:tgtEl>
                                        <p:attrNameLst>
                                          <p:attrName>ppt_w</p:attrName>
                                        </p:attrNameLst>
                                      </p:cBhvr>
                                      <p:tavLst>
                                        <p:tav tm="0">
                                          <p:val>
                                            <p:fltVal val="0"/>
                                          </p:val>
                                        </p:tav>
                                        <p:tav tm="100000">
                                          <p:val>
                                            <p:strVal val="#ppt_w"/>
                                          </p:val>
                                        </p:tav>
                                      </p:tavLst>
                                    </p:anim>
                                    <p:anim calcmode="lin" valueType="num">
                                      <p:cBhvr>
                                        <p:cTn id="34" dur="500" fill="hold"/>
                                        <p:tgtEl>
                                          <p:spTgt spid="29"/>
                                        </p:tgtEl>
                                        <p:attrNameLst>
                                          <p:attrName>ppt_h</p:attrName>
                                        </p:attrNameLst>
                                      </p:cBhvr>
                                      <p:tavLst>
                                        <p:tav tm="0">
                                          <p:val>
                                            <p:fltVal val="0"/>
                                          </p:val>
                                        </p:tav>
                                        <p:tav tm="100000">
                                          <p:val>
                                            <p:strVal val="#ppt_h"/>
                                          </p:val>
                                        </p:tav>
                                      </p:tavLst>
                                    </p:anim>
                                    <p:animEffect transition="in" filter="fade">
                                      <p:cBhvr>
                                        <p:cTn id="35" dur="500"/>
                                        <p:tgtEl>
                                          <p:spTgt spid="29"/>
                                        </p:tgtEl>
                                      </p:cBhvr>
                                    </p:animEffect>
                                  </p:childTnLst>
                                </p:cTn>
                              </p:par>
                            </p:childTnLst>
                          </p:cTn>
                        </p:par>
                        <p:par>
                          <p:cTn id="36" fill="hold">
                            <p:stCondLst>
                              <p:cond delay="1500"/>
                            </p:stCondLst>
                            <p:childTnLst>
                              <p:par>
                                <p:cTn id="37" presetID="53" presetClass="entr" presetSubtype="0"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Effect transition="in" filter="fade">
                                      <p:cBhvr>
                                        <p:cTn id="4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5" grpId="0" animBg="1"/>
      <p:bldP spid="2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9063"/>
            <a:ext cx="8229600" cy="456392"/>
          </a:xfrm>
        </p:spPr>
        <p:txBody>
          <a:bodyPr>
            <a:normAutofit fontScale="90000"/>
          </a:bodyPr>
          <a:lstStyle/>
          <a:p>
            <a:r>
              <a:rPr lang="en-CA" sz="3200" dirty="0" smtClean="0">
                <a:solidFill>
                  <a:srgbClr val="00B0F0"/>
                </a:solidFill>
                <a:effectLst/>
              </a:rPr>
              <a:t>Question 12</a:t>
            </a:r>
            <a:endParaRPr lang="en-CA" sz="3200" dirty="0">
              <a:solidFill>
                <a:srgbClr val="00B0F0"/>
              </a:solidFill>
              <a:effectLst/>
            </a:endParaRPr>
          </a:p>
        </p:txBody>
      </p:sp>
      <p:sp>
        <p:nvSpPr>
          <p:cNvPr id="5" name="TextBox 4"/>
          <p:cNvSpPr txBox="1"/>
          <p:nvPr/>
        </p:nvSpPr>
        <p:spPr>
          <a:xfrm>
            <a:off x="228601" y="479629"/>
            <a:ext cx="8665028" cy="2092881"/>
          </a:xfrm>
          <a:prstGeom prst="rect">
            <a:avLst/>
          </a:prstGeom>
          <a:noFill/>
        </p:spPr>
        <p:txBody>
          <a:bodyPr wrap="square" rtlCol="0">
            <a:spAutoFit/>
          </a:bodyPr>
          <a:lstStyle/>
          <a:p>
            <a:r>
              <a:rPr lang="en-CA" sz="1400" dirty="0" smtClean="0">
                <a:solidFill>
                  <a:srgbClr val="00B0F0"/>
                </a:solidFill>
              </a:rPr>
              <a:t>A piston of cross section </a:t>
            </a:r>
            <a:r>
              <a:rPr lang="en-CA" sz="1400" dirty="0" err="1" smtClean="0">
                <a:solidFill>
                  <a:srgbClr val="00CC00"/>
                </a:solidFill>
              </a:rPr>
              <a:t>A</a:t>
            </a:r>
            <a:r>
              <a:rPr lang="en-CA" sz="1400" baseline="-25000" dirty="0" err="1" smtClean="0">
                <a:solidFill>
                  <a:srgbClr val="00CC00"/>
                </a:solidFill>
              </a:rPr>
              <a:t>x</a:t>
            </a:r>
            <a:r>
              <a:rPr lang="en-CA" sz="1400" dirty="0" smtClean="0">
                <a:solidFill>
                  <a:srgbClr val="00B0F0"/>
                </a:solidFill>
              </a:rPr>
              <a:t> can move inside a long tube that’s connected to a large cylindrical reservoir with cross section </a:t>
            </a:r>
            <a:r>
              <a:rPr lang="en-CA" sz="1400" dirty="0" smtClean="0">
                <a:solidFill>
                  <a:srgbClr val="00CC00"/>
                </a:solidFill>
              </a:rPr>
              <a:t>A</a:t>
            </a:r>
            <a:r>
              <a:rPr lang="en-CA" sz="1400" baseline="-25000" dirty="0" smtClean="0">
                <a:solidFill>
                  <a:srgbClr val="00CC00"/>
                </a:solidFill>
              </a:rPr>
              <a:t>y</a:t>
            </a:r>
            <a:r>
              <a:rPr lang="en-CA" sz="1400" dirty="0" smtClean="0">
                <a:solidFill>
                  <a:srgbClr val="00B0F0"/>
                </a:solidFill>
              </a:rPr>
              <a:t> of fluid that has a density of </a:t>
            </a:r>
            <a:r>
              <a:rPr lang="en-CA" sz="1400" dirty="0" err="1">
                <a:solidFill>
                  <a:srgbClr val="008000"/>
                </a:solidFill>
              </a:rPr>
              <a:t>ρ</a:t>
            </a:r>
            <a:r>
              <a:rPr lang="en-CA" sz="1400" i="1" dirty="0" smtClean="0">
                <a:solidFill>
                  <a:srgbClr val="00B0F0"/>
                </a:solidFill>
              </a:rPr>
              <a:t>. </a:t>
            </a:r>
            <a:r>
              <a:rPr lang="en-CA" sz="1400" dirty="0" smtClean="0">
                <a:solidFill>
                  <a:srgbClr val="00B0F0"/>
                </a:solidFill>
              </a:rPr>
              <a:t>Currently a piston of mass </a:t>
            </a:r>
            <a:r>
              <a:rPr lang="en-CA" sz="1400" dirty="0" smtClean="0">
                <a:solidFill>
                  <a:srgbClr val="00CC00"/>
                </a:solidFill>
              </a:rPr>
              <a:t>M</a:t>
            </a:r>
            <a:r>
              <a:rPr lang="en-CA" sz="1400" dirty="0" smtClean="0">
                <a:solidFill>
                  <a:srgbClr val="00B0F0"/>
                </a:solidFill>
              </a:rPr>
              <a:t> is supported at the top of the cylinder at a height </a:t>
            </a:r>
            <a:r>
              <a:rPr lang="en-CA" sz="1400" dirty="0" smtClean="0">
                <a:solidFill>
                  <a:srgbClr val="00CC00"/>
                </a:solidFill>
              </a:rPr>
              <a:t>H</a:t>
            </a:r>
            <a:r>
              <a:rPr lang="en-CA" sz="1400" dirty="0" smtClean="0">
                <a:solidFill>
                  <a:srgbClr val="00B0F0"/>
                </a:solidFill>
              </a:rPr>
              <a:t> above the long tube. Compressed air is pumped to the left of the small piston and maintains it in its current position. </a:t>
            </a:r>
            <a:endParaRPr lang="en-CA" sz="1400" baseline="30000" dirty="0" smtClean="0">
              <a:solidFill>
                <a:srgbClr val="00B0F0"/>
              </a:solidFill>
            </a:endParaRPr>
          </a:p>
          <a:p>
            <a:pPr marL="400050" indent="-400050"/>
            <a:endParaRPr lang="en-CA" sz="1400" dirty="0">
              <a:solidFill>
                <a:srgbClr val="FFFF00"/>
              </a:solidFill>
            </a:endParaRPr>
          </a:p>
          <a:p>
            <a:pPr marL="400050" indent="-400050">
              <a:buAutoNum type="alphaUcParenR"/>
            </a:pPr>
            <a:r>
              <a:rPr lang="en-CA" sz="1400" dirty="0" smtClean="0">
                <a:solidFill>
                  <a:srgbClr val="FFFF00"/>
                </a:solidFill>
              </a:rPr>
              <a:t>Find the pressure of the compressed air?</a:t>
            </a:r>
          </a:p>
          <a:p>
            <a:pPr marL="400050" indent="-400050">
              <a:buAutoNum type="alphaUcParenR"/>
            </a:pPr>
            <a:r>
              <a:rPr lang="en-CA" sz="1400" dirty="0" smtClean="0">
                <a:solidFill>
                  <a:srgbClr val="66FF66"/>
                </a:solidFill>
              </a:rPr>
              <a:t>The piston needs to be raised an amount delta </a:t>
            </a:r>
            <a:r>
              <a:rPr lang="en-CA" sz="1400" dirty="0" smtClean="0">
                <a:solidFill>
                  <a:srgbClr val="66FF66"/>
                </a:solidFill>
                <a:sym typeface="Webdings"/>
              </a:rPr>
              <a:t></a:t>
            </a:r>
            <a:r>
              <a:rPr lang="en-CA" sz="1400" dirty="0" smtClean="0">
                <a:solidFill>
                  <a:srgbClr val="66FF66"/>
                </a:solidFill>
              </a:rPr>
              <a:t>y.</a:t>
            </a:r>
          </a:p>
          <a:p>
            <a:pPr marL="857250" lvl="1" indent="-400050">
              <a:buFont typeface="+mj-lt"/>
              <a:buAutoNum type="romanLcPeriod"/>
            </a:pPr>
            <a:r>
              <a:rPr lang="en-CA" sz="1400" dirty="0" smtClean="0">
                <a:solidFill>
                  <a:srgbClr val="66FF66"/>
                </a:solidFill>
              </a:rPr>
              <a:t>How far must the small piston move?</a:t>
            </a:r>
          </a:p>
          <a:p>
            <a:pPr marL="857250" lvl="1" indent="-400050">
              <a:buFont typeface="+mj-lt"/>
              <a:buAutoNum type="romanLcPeriod"/>
            </a:pPr>
            <a:r>
              <a:rPr lang="en-CA" sz="1400" dirty="0" smtClean="0">
                <a:solidFill>
                  <a:srgbClr val="FFFF00"/>
                </a:solidFill>
              </a:rPr>
              <a:t>How much must the air pressure be increased to lift the piston?</a:t>
            </a: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7" name="Group 6"/>
          <p:cNvGrpSpPr/>
          <p:nvPr/>
        </p:nvGrpSpPr>
        <p:grpSpPr>
          <a:xfrm>
            <a:off x="3317382" y="1842093"/>
            <a:ext cx="5826619" cy="1488292"/>
            <a:chOff x="142844" y="4572008"/>
            <a:chExt cx="5826619" cy="1785950"/>
          </a:xfrm>
        </p:grpSpPr>
        <p:grpSp>
          <p:nvGrpSpPr>
            <p:cNvPr id="8" name="Group 28"/>
            <p:cNvGrpSpPr/>
            <p:nvPr/>
          </p:nvGrpSpPr>
          <p:grpSpPr>
            <a:xfrm>
              <a:off x="928662" y="4572008"/>
              <a:ext cx="4429156" cy="1785950"/>
              <a:chOff x="928662" y="4572008"/>
              <a:chExt cx="4429156" cy="1785950"/>
            </a:xfrm>
          </p:grpSpPr>
          <p:sp>
            <p:nvSpPr>
              <p:cNvPr id="17" name="Rectangle 16"/>
              <p:cNvSpPr/>
              <p:nvPr/>
            </p:nvSpPr>
            <p:spPr bwMode="auto">
              <a:xfrm>
                <a:off x="928662" y="5715016"/>
                <a:ext cx="785818" cy="57150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8" name="Rectangle 17"/>
              <p:cNvSpPr/>
              <p:nvPr/>
            </p:nvSpPr>
            <p:spPr bwMode="auto">
              <a:xfrm>
                <a:off x="1714480" y="5929330"/>
                <a:ext cx="2357454" cy="142876"/>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9" name="Flowchart: Magnetic Disk 18"/>
              <p:cNvSpPr/>
              <p:nvPr/>
            </p:nvSpPr>
            <p:spPr bwMode="auto">
              <a:xfrm>
                <a:off x="4071934" y="5143512"/>
                <a:ext cx="1285884" cy="214314"/>
              </a:xfrm>
              <a:prstGeom prst="flowChartMagneticDisk">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0" name="Rectangle 19"/>
              <p:cNvSpPr/>
              <p:nvPr/>
            </p:nvSpPr>
            <p:spPr bwMode="auto">
              <a:xfrm>
                <a:off x="4071934" y="5357826"/>
                <a:ext cx="1285884" cy="100013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1" name="Rectangle 20"/>
              <p:cNvSpPr/>
              <p:nvPr/>
            </p:nvSpPr>
            <p:spPr bwMode="auto">
              <a:xfrm>
                <a:off x="2500298" y="5929330"/>
                <a:ext cx="1571636" cy="14287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2" name="Rectangle 21"/>
              <p:cNvSpPr/>
              <p:nvPr/>
            </p:nvSpPr>
            <p:spPr bwMode="auto">
              <a:xfrm flipH="1">
                <a:off x="2357422" y="5929330"/>
                <a:ext cx="142876" cy="14287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3" name="Rectangle 22"/>
              <p:cNvSpPr/>
              <p:nvPr/>
            </p:nvSpPr>
            <p:spPr bwMode="auto">
              <a:xfrm>
                <a:off x="4071934" y="4643446"/>
                <a:ext cx="1285884" cy="571504"/>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4" name="Oval 23"/>
              <p:cNvSpPr/>
              <p:nvPr/>
            </p:nvSpPr>
            <p:spPr bwMode="auto">
              <a:xfrm>
                <a:off x="4071934" y="4572008"/>
                <a:ext cx="1285884" cy="142876"/>
              </a:xfrm>
              <a:prstGeom prst="ellipse">
                <a:avLst/>
              </a:prstGeom>
              <a:solidFill>
                <a:srgbClr val="FFFF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9" name="TextBox 8"/>
            <p:cNvSpPr txBox="1"/>
            <p:nvPr/>
          </p:nvSpPr>
          <p:spPr>
            <a:xfrm>
              <a:off x="142844" y="5202808"/>
              <a:ext cx="1714512" cy="443198"/>
            </a:xfrm>
            <a:prstGeom prst="rect">
              <a:avLst/>
            </a:prstGeom>
            <a:noFill/>
            <a:ln>
              <a:noFill/>
            </a:ln>
          </p:spPr>
          <p:txBody>
            <a:bodyPr wrap="square" rtlCol="0">
              <a:spAutoFit/>
            </a:bodyPr>
            <a:lstStyle/>
            <a:p>
              <a:r>
                <a:rPr lang="en-CA" dirty="0" smtClean="0">
                  <a:solidFill>
                    <a:srgbClr val="00CC00"/>
                  </a:solidFill>
                </a:rPr>
                <a:t>compressor</a:t>
              </a:r>
              <a:endParaRPr lang="en-CA" dirty="0">
                <a:solidFill>
                  <a:srgbClr val="00CC00"/>
                </a:solidFill>
              </a:endParaRPr>
            </a:p>
          </p:txBody>
        </p:sp>
        <p:sp>
          <p:nvSpPr>
            <p:cNvPr id="10" name="TextBox 9"/>
            <p:cNvSpPr txBox="1"/>
            <p:nvPr/>
          </p:nvSpPr>
          <p:spPr>
            <a:xfrm>
              <a:off x="2214546" y="5429264"/>
              <a:ext cx="571504" cy="443198"/>
            </a:xfrm>
            <a:prstGeom prst="rect">
              <a:avLst/>
            </a:prstGeom>
            <a:noFill/>
          </p:spPr>
          <p:txBody>
            <a:bodyPr wrap="square" rtlCol="0">
              <a:spAutoFit/>
            </a:bodyPr>
            <a:lstStyle/>
            <a:p>
              <a:r>
                <a:rPr lang="en-CA" dirty="0" err="1" smtClean="0">
                  <a:solidFill>
                    <a:srgbClr val="00CC00"/>
                  </a:solidFill>
                </a:rPr>
                <a:t>A</a:t>
              </a:r>
              <a:r>
                <a:rPr lang="en-CA" baseline="-25000" dirty="0" err="1" smtClean="0">
                  <a:solidFill>
                    <a:srgbClr val="00CC00"/>
                  </a:solidFill>
                </a:rPr>
                <a:t>x</a:t>
              </a:r>
              <a:endParaRPr lang="en-CA" baseline="-25000" dirty="0">
                <a:solidFill>
                  <a:srgbClr val="00CC00"/>
                </a:solidFill>
              </a:endParaRPr>
            </a:p>
          </p:txBody>
        </p:sp>
        <p:sp>
          <p:nvSpPr>
            <p:cNvPr id="11" name="TextBox 10"/>
            <p:cNvSpPr txBox="1"/>
            <p:nvPr/>
          </p:nvSpPr>
          <p:spPr>
            <a:xfrm>
              <a:off x="5397959" y="5078195"/>
              <a:ext cx="571504" cy="443198"/>
            </a:xfrm>
            <a:prstGeom prst="rect">
              <a:avLst/>
            </a:prstGeom>
            <a:noFill/>
          </p:spPr>
          <p:txBody>
            <a:bodyPr wrap="square" rtlCol="0">
              <a:spAutoFit/>
            </a:bodyPr>
            <a:lstStyle/>
            <a:p>
              <a:r>
                <a:rPr lang="en-CA" dirty="0" smtClean="0">
                  <a:solidFill>
                    <a:srgbClr val="00CC00"/>
                  </a:solidFill>
                </a:rPr>
                <a:t>A</a:t>
              </a:r>
              <a:r>
                <a:rPr lang="en-CA" baseline="-25000" dirty="0" smtClean="0">
                  <a:solidFill>
                    <a:srgbClr val="00CC00"/>
                  </a:solidFill>
                </a:rPr>
                <a:t>y</a:t>
              </a:r>
              <a:endParaRPr lang="en-CA" baseline="-25000" dirty="0">
                <a:solidFill>
                  <a:srgbClr val="00CC00"/>
                </a:solidFill>
              </a:endParaRPr>
            </a:p>
          </p:txBody>
        </p:sp>
        <p:sp>
          <p:nvSpPr>
            <p:cNvPr id="12" name="TextBox 11"/>
            <p:cNvSpPr txBox="1"/>
            <p:nvPr/>
          </p:nvSpPr>
          <p:spPr>
            <a:xfrm>
              <a:off x="4500562" y="4929198"/>
              <a:ext cx="428628" cy="443198"/>
            </a:xfrm>
            <a:prstGeom prst="rect">
              <a:avLst/>
            </a:prstGeom>
            <a:noFill/>
          </p:spPr>
          <p:txBody>
            <a:bodyPr wrap="square" rtlCol="0">
              <a:spAutoFit/>
            </a:bodyPr>
            <a:lstStyle/>
            <a:p>
              <a:r>
                <a:rPr lang="en-CA" dirty="0" smtClean="0">
                  <a:solidFill>
                    <a:srgbClr val="FF0000"/>
                  </a:solidFill>
                </a:rPr>
                <a:t>M</a:t>
              </a:r>
              <a:endParaRPr lang="en-CA" dirty="0">
                <a:solidFill>
                  <a:srgbClr val="FF0000"/>
                </a:solidFill>
              </a:endParaRPr>
            </a:p>
          </p:txBody>
        </p:sp>
        <p:sp>
          <p:nvSpPr>
            <p:cNvPr id="13" name="TextBox 12"/>
            <p:cNvSpPr txBox="1"/>
            <p:nvPr/>
          </p:nvSpPr>
          <p:spPr>
            <a:xfrm>
              <a:off x="3714744" y="5451035"/>
              <a:ext cx="357190" cy="443198"/>
            </a:xfrm>
            <a:prstGeom prst="rect">
              <a:avLst/>
            </a:prstGeom>
            <a:noFill/>
          </p:spPr>
          <p:txBody>
            <a:bodyPr wrap="square" rtlCol="0">
              <a:spAutoFit/>
            </a:bodyPr>
            <a:lstStyle/>
            <a:p>
              <a:r>
                <a:rPr lang="en-CA" dirty="0" smtClean="0">
                  <a:solidFill>
                    <a:srgbClr val="00CC00"/>
                  </a:solidFill>
                </a:rPr>
                <a:t>H</a:t>
              </a:r>
              <a:endParaRPr lang="en-CA" dirty="0">
                <a:solidFill>
                  <a:srgbClr val="00CC00"/>
                </a:solidFill>
              </a:endParaRPr>
            </a:p>
          </p:txBody>
        </p:sp>
        <p:cxnSp>
          <p:nvCxnSpPr>
            <p:cNvPr id="14" name="Straight Arrow Connector 13"/>
            <p:cNvCxnSpPr/>
            <p:nvPr/>
          </p:nvCxnSpPr>
          <p:spPr bwMode="auto">
            <a:xfrm rot="16200000" flipV="1">
              <a:off x="3760496" y="5427053"/>
              <a:ext cx="258550" cy="7136"/>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cxnSp>
          <p:nvCxnSpPr>
            <p:cNvPr id="15" name="Straight Arrow Connector 14"/>
            <p:cNvCxnSpPr/>
            <p:nvPr/>
          </p:nvCxnSpPr>
          <p:spPr bwMode="auto">
            <a:xfrm rot="16200000" flipH="1">
              <a:off x="3788229" y="5802086"/>
              <a:ext cx="206828" cy="10886"/>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cxnSp>
          <p:nvCxnSpPr>
            <p:cNvPr id="16" name="Straight Arrow Connector 15"/>
            <p:cNvCxnSpPr/>
            <p:nvPr/>
          </p:nvCxnSpPr>
          <p:spPr bwMode="auto">
            <a:xfrm rot="16200000" flipH="1">
              <a:off x="751114" y="5562599"/>
              <a:ext cx="489857" cy="337457"/>
            </a:xfrm>
            <a:prstGeom prst="straightConnector1">
              <a:avLst/>
            </a:prstGeom>
            <a:solidFill>
              <a:schemeClr val="accent1"/>
            </a:solidFill>
            <a:ln w="28575" cap="flat" cmpd="sng" algn="ctr">
              <a:solidFill>
                <a:srgbClr val="FFFF00"/>
              </a:solidFill>
              <a:prstDash val="solid"/>
              <a:round/>
              <a:headEnd type="none" w="med" len="med"/>
              <a:tailEnd type="arrow"/>
            </a:ln>
            <a:effectLst/>
          </p:spPr>
        </p:cxnSp>
      </p:grpSp>
      <p:sp>
        <p:nvSpPr>
          <p:cNvPr id="25" name="TextBox 24"/>
          <p:cNvSpPr txBox="1"/>
          <p:nvPr/>
        </p:nvSpPr>
        <p:spPr>
          <a:xfrm>
            <a:off x="566057" y="3474355"/>
            <a:ext cx="7815943"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CA" dirty="0" smtClean="0">
                <a:solidFill>
                  <a:srgbClr val="FFFF00"/>
                </a:solidFill>
              </a:rPr>
              <a:t>The fluid volume increase in the larger cylinder must equal the fluid volume change in the tube</a:t>
            </a:r>
            <a:endParaRPr lang="en-CA" dirty="0">
              <a:solidFill>
                <a:srgbClr val="FFFF00"/>
              </a:solidFill>
            </a:endParaRPr>
          </a:p>
        </p:txBody>
      </p:sp>
      <p:graphicFrame>
        <p:nvGraphicFramePr>
          <p:cNvPr id="26" name="Object 25"/>
          <p:cNvGraphicFramePr>
            <a:graphicFrameLocks noChangeAspect="1"/>
          </p:cNvGraphicFramePr>
          <p:nvPr/>
        </p:nvGraphicFramePr>
        <p:xfrm>
          <a:off x="1216026" y="4219715"/>
          <a:ext cx="1635125" cy="398198"/>
        </p:xfrm>
        <a:graphic>
          <a:graphicData uri="http://schemas.openxmlformats.org/presentationml/2006/ole">
            <mc:AlternateContent xmlns:mc="http://schemas.openxmlformats.org/markup-compatibility/2006">
              <mc:Choice xmlns:v="urn:schemas-microsoft-com:vml" Requires="v">
                <p:oleObj spid="_x0000_s25632" name="Equation" r:id="rId3" imgW="825480" imgH="241200" progId="Equation.DSMT4">
                  <p:embed/>
                </p:oleObj>
              </mc:Choice>
              <mc:Fallback>
                <p:oleObj name="Equation" r:id="rId3" imgW="82548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6026" y="4219715"/>
                        <a:ext cx="1635125" cy="3981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3"/>
          <p:cNvGraphicFramePr>
            <a:graphicFrameLocks noChangeAspect="1"/>
          </p:cNvGraphicFramePr>
          <p:nvPr/>
        </p:nvGraphicFramePr>
        <p:xfrm>
          <a:off x="1469800" y="4572178"/>
          <a:ext cx="1558925" cy="752740"/>
        </p:xfrm>
        <a:graphic>
          <a:graphicData uri="http://schemas.openxmlformats.org/presentationml/2006/ole">
            <mc:AlternateContent xmlns:mc="http://schemas.openxmlformats.org/markup-compatibility/2006">
              <mc:Choice xmlns:v="urn:schemas-microsoft-com:vml" Requires="v">
                <p:oleObj spid="_x0000_s25633" name="Equation" r:id="rId5" imgW="787320" imgH="457200" progId="Equation.3">
                  <p:embed/>
                </p:oleObj>
              </mc:Choice>
              <mc:Fallback>
                <p:oleObj name="Equation" r:id="rId5" imgW="78732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69800" y="4572178"/>
                        <a:ext cx="1558925" cy="7527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511157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500" fill="hold"/>
                                        <p:tgtEl>
                                          <p:spTgt spid="27"/>
                                        </p:tgtEl>
                                        <p:attrNameLst>
                                          <p:attrName>ppt_w</p:attrName>
                                        </p:attrNameLst>
                                      </p:cBhvr>
                                      <p:tavLst>
                                        <p:tav tm="0">
                                          <p:val>
                                            <p:fltVal val="0"/>
                                          </p:val>
                                        </p:tav>
                                        <p:tav tm="100000">
                                          <p:val>
                                            <p:strVal val="#ppt_w"/>
                                          </p:val>
                                        </p:tav>
                                      </p:tavLst>
                                    </p:anim>
                                    <p:anim calcmode="lin" valueType="num">
                                      <p:cBhvr>
                                        <p:cTn id="22" dur="500" fill="hold"/>
                                        <p:tgtEl>
                                          <p:spTgt spid="27"/>
                                        </p:tgtEl>
                                        <p:attrNameLst>
                                          <p:attrName>ppt_h</p:attrName>
                                        </p:attrNameLst>
                                      </p:cBhvr>
                                      <p:tavLst>
                                        <p:tav tm="0">
                                          <p:val>
                                            <p:fltVal val="0"/>
                                          </p:val>
                                        </p:tav>
                                        <p:tav tm="100000">
                                          <p:val>
                                            <p:strVal val="#ppt_h"/>
                                          </p:val>
                                        </p:tav>
                                      </p:tavLst>
                                    </p:anim>
                                    <p:animEffect transition="in" filter="fade">
                                      <p:cBhvr>
                                        <p:cTn id="23" dur="500"/>
                                        <p:tgtEl>
                                          <p:spTgt spid="27"/>
                                        </p:tgtEl>
                                      </p:cBhvr>
                                    </p:animEffect>
                                  </p:childTnLst>
                                </p:cTn>
                              </p:par>
                            </p:childTnLst>
                          </p:cTn>
                        </p:par>
                        <p:par>
                          <p:cTn id="24" fill="hold">
                            <p:stCondLst>
                              <p:cond delay="500"/>
                            </p:stCondLst>
                            <p:childTnLst>
                              <p:par>
                                <p:cTn id="25" presetID="53"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9063"/>
            <a:ext cx="8229600" cy="456392"/>
          </a:xfrm>
        </p:spPr>
        <p:txBody>
          <a:bodyPr>
            <a:normAutofit fontScale="90000"/>
          </a:bodyPr>
          <a:lstStyle/>
          <a:p>
            <a:r>
              <a:rPr lang="en-CA" sz="3200" dirty="0" smtClean="0">
                <a:solidFill>
                  <a:srgbClr val="00B0F0"/>
                </a:solidFill>
                <a:effectLst/>
              </a:rPr>
              <a:t>Question 12</a:t>
            </a:r>
            <a:endParaRPr lang="en-CA" sz="3200" dirty="0">
              <a:solidFill>
                <a:srgbClr val="00B0F0"/>
              </a:solidFill>
              <a:effectLst/>
            </a:endParaRPr>
          </a:p>
        </p:txBody>
      </p:sp>
      <p:sp>
        <p:nvSpPr>
          <p:cNvPr id="5" name="TextBox 4"/>
          <p:cNvSpPr txBox="1"/>
          <p:nvPr/>
        </p:nvSpPr>
        <p:spPr>
          <a:xfrm>
            <a:off x="228601" y="479629"/>
            <a:ext cx="8665028" cy="2092881"/>
          </a:xfrm>
          <a:prstGeom prst="rect">
            <a:avLst/>
          </a:prstGeom>
          <a:noFill/>
        </p:spPr>
        <p:txBody>
          <a:bodyPr wrap="square" rtlCol="0">
            <a:spAutoFit/>
          </a:bodyPr>
          <a:lstStyle/>
          <a:p>
            <a:r>
              <a:rPr lang="en-CA" sz="1400" dirty="0" smtClean="0">
                <a:solidFill>
                  <a:srgbClr val="00B0F0"/>
                </a:solidFill>
              </a:rPr>
              <a:t>A piston of cross section </a:t>
            </a:r>
            <a:r>
              <a:rPr lang="en-CA" sz="1400" dirty="0" err="1" smtClean="0">
                <a:solidFill>
                  <a:srgbClr val="00CC00"/>
                </a:solidFill>
              </a:rPr>
              <a:t>A</a:t>
            </a:r>
            <a:r>
              <a:rPr lang="en-CA" sz="1400" baseline="-25000" dirty="0" err="1" smtClean="0">
                <a:solidFill>
                  <a:srgbClr val="00CC00"/>
                </a:solidFill>
              </a:rPr>
              <a:t>x</a:t>
            </a:r>
            <a:r>
              <a:rPr lang="en-CA" sz="1400" dirty="0" smtClean="0">
                <a:solidFill>
                  <a:srgbClr val="00B0F0"/>
                </a:solidFill>
              </a:rPr>
              <a:t> can move inside a long tube that’s connected to a large cylindrical reservoir with cross section </a:t>
            </a:r>
            <a:r>
              <a:rPr lang="en-CA" sz="1400" dirty="0" smtClean="0">
                <a:solidFill>
                  <a:srgbClr val="00CC00"/>
                </a:solidFill>
              </a:rPr>
              <a:t>A</a:t>
            </a:r>
            <a:r>
              <a:rPr lang="en-CA" sz="1400" baseline="-25000" dirty="0" smtClean="0">
                <a:solidFill>
                  <a:srgbClr val="00CC00"/>
                </a:solidFill>
              </a:rPr>
              <a:t>y</a:t>
            </a:r>
            <a:r>
              <a:rPr lang="en-CA" sz="1400" dirty="0" smtClean="0">
                <a:solidFill>
                  <a:srgbClr val="00B0F0"/>
                </a:solidFill>
              </a:rPr>
              <a:t> of fluid that has a density of </a:t>
            </a:r>
            <a:r>
              <a:rPr lang="en-CA" sz="1400" dirty="0" err="1">
                <a:solidFill>
                  <a:srgbClr val="008000"/>
                </a:solidFill>
              </a:rPr>
              <a:t>ρ</a:t>
            </a:r>
            <a:r>
              <a:rPr lang="en-CA" sz="1400" i="1" dirty="0" smtClean="0">
                <a:solidFill>
                  <a:srgbClr val="00B0F0"/>
                </a:solidFill>
              </a:rPr>
              <a:t>. </a:t>
            </a:r>
            <a:r>
              <a:rPr lang="en-CA" sz="1400" dirty="0" smtClean="0">
                <a:solidFill>
                  <a:srgbClr val="00B0F0"/>
                </a:solidFill>
              </a:rPr>
              <a:t>Currently a piston of mass </a:t>
            </a:r>
            <a:r>
              <a:rPr lang="en-CA" sz="1400" dirty="0" smtClean="0">
                <a:solidFill>
                  <a:srgbClr val="00CC00"/>
                </a:solidFill>
              </a:rPr>
              <a:t>M</a:t>
            </a:r>
            <a:r>
              <a:rPr lang="en-CA" sz="1400" dirty="0" smtClean="0">
                <a:solidFill>
                  <a:srgbClr val="00B0F0"/>
                </a:solidFill>
              </a:rPr>
              <a:t> is supported at the top of the cylinder at a height </a:t>
            </a:r>
            <a:r>
              <a:rPr lang="en-CA" sz="1400" dirty="0" smtClean="0">
                <a:solidFill>
                  <a:srgbClr val="00CC00"/>
                </a:solidFill>
              </a:rPr>
              <a:t>H</a:t>
            </a:r>
            <a:r>
              <a:rPr lang="en-CA" sz="1400" dirty="0" smtClean="0">
                <a:solidFill>
                  <a:srgbClr val="00B0F0"/>
                </a:solidFill>
              </a:rPr>
              <a:t> above the long tube. Compressed air is pumped to the left of the small piston and maintains it in its current position. </a:t>
            </a:r>
            <a:endParaRPr lang="en-CA" sz="1400" baseline="30000" dirty="0" smtClean="0">
              <a:solidFill>
                <a:srgbClr val="00B0F0"/>
              </a:solidFill>
            </a:endParaRPr>
          </a:p>
          <a:p>
            <a:pPr marL="400050" indent="-400050"/>
            <a:endParaRPr lang="en-CA" sz="1400" dirty="0">
              <a:solidFill>
                <a:srgbClr val="FFFF00"/>
              </a:solidFill>
            </a:endParaRPr>
          </a:p>
          <a:p>
            <a:pPr marL="400050" indent="-400050">
              <a:buAutoNum type="alphaUcParenR"/>
            </a:pPr>
            <a:r>
              <a:rPr lang="en-CA" sz="1400" dirty="0" smtClean="0">
                <a:solidFill>
                  <a:srgbClr val="FFFF00"/>
                </a:solidFill>
              </a:rPr>
              <a:t>Find the pressure of the compressed air?</a:t>
            </a:r>
          </a:p>
          <a:p>
            <a:pPr marL="400050" indent="-400050">
              <a:buAutoNum type="alphaUcParenR"/>
            </a:pPr>
            <a:r>
              <a:rPr lang="en-CA" sz="1400" dirty="0" smtClean="0">
                <a:solidFill>
                  <a:srgbClr val="66FF66"/>
                </a:solidFill>
              </a:rPr>
              <a:t>The piston needs to be raised an amount delta </a:t>
            </a:r>
            <a:r>
              <a:rPr lang="en-CA" sz="1400" dirty="0" smtClean="0">
                <a:solidFill>
                  <a:srgbClr val="66FF66"/>
                </a:solidFill>
                <a:sym typeface="Webdings"/>
              </a:rPr>
              <a:t></a:t>
            </a:r>
            <a:r>
              <a:rPr lang="en-CA" sz="1400" dirty="0" smtClean="0">
                <a:solidFill>
                  <a:srgbClr val="66FF66"/>
                </a:solidFill>
              </a:rPr>
              <a:t>y.</a:t>
            </a:r>
          </a:p>
          <a:p>
            <a:pPr marL="857250" lvl="1" indent="-400050">
              <a:buFont typeface="+mj-lt"/>
              <a:buAutoNum type="romanLcPeriod"/>
            </a:pPr>
            <a:r>
              <a:rPr lang="en-CA" sz="1400" dirty="0" smtClean="0">
                <a:solidFill>
                  <a:srgbClr val="FFFF00"/>
                </a:solidFill>
              </a:rPr>
              <a:t>How far must the small piston move?</a:t>
            </a:r>
          </a:p>
          <a:p>
            <a:pPr marL="857250" lvl="1" indent="-400050">
              <a:buFont typeface="+mj-lt"/>
              <a:buAutoNum type="romanLcPeriod"/>
            </a:pPr>
            <a:r>
              <a:rPr lang="en-CA" sz="1400" dirty="0" smtClean="0">
                <a:solidFill>
                  <a:srgbClr val="66FF66"/>
                </a:solidFill>
              </a:rPr>
              <a:t>How much must the air pressure be increased to lift the piston?</a:t>
            </a: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7" name="Group 6"/>
          <p:cNvGrpSpPr/>
          <p:nvPr/>
        </p:nvGrpSpPr>
        <p:grpSpPr>
          <a:xfrm>
            <a:off x="3317382" y="1821609"/>
            <a:ext cx="5826619" cy="1488292"/>
            <a:chOff x="142844" y="4572008"/>
            <a:chExt cx="5826619" cy="1785950"/>
          </a:xfrm>
        </p:grpSpPr>
        <p:grpSp>
          <p:nvGrpSpPr>
            <p:cNvPr id="8" name="Group 28"/>
            <p:cNvGrpSpPr/>
            <p:nvPr/>
          </p:nvGrpSpPr>
          <p:grpSpPr>
            <a:xfrm>
              <a:off x="928662" y="4572008"/>
              <a:ext cx="4429156" cy="1785950"/>
              <a:chOff x="928662" y="4572008"/>
              <a:chExt cx="4429156" cy="1785950"/>
            </a:xfrm>
          </p:grpSpPr>
          <p:sp>
            <p:nvSpPr>
              <p:cNvPr id="17" name="Rectangle 16"/>
              <p:cNvSpPr/>
              <p:nvPr/>
            </p:nvSpPr>
            <p:spPr bwMode="auto">
              <a:xfrm>
                <a:off x="928662" y="5715016"/>
                <a:ext cx="785818" cy="57150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8" name="Rectangle 17"/>
              <p:cNvSpPr/>
              <p:nvPr/>
            </p:nvSpPr>
            <p:spPr bwMode="auto">
              <a:xfrm>
                <a:off x="1714480" y="5929330"/>
                <a:ext cx="2357454" cy="142876"/>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9" name="Flowchart: Magnetic Disk 18"/>
              <p:cNvSpPr/>
              <p:nvPr/>
            </p:nvSpPr>
            <p:spPr bwMode="auto">
              <a:xfrm>
                <a:off x="4071934" y="5143512"/>
                <a:ext cx="1285884" cy="214314"/>
              </a:xfrm>
              <a:prstGeom prst="flowChartMagneticDisk">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0" name="Rectangle 19"/>
              <p:cNvSpPr/>
              <p:nvPr/>
            </p:nvSpPr>
            <p:spPr bwMode="auto">
              <a:xfrm>
                <a:off x="4071934" y="5357826"/>
                <a:ext cx="1285884" cy="100013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1" name="Rectangle 20"/>
              <p:cNvSpPr/>
              <p:nvPr/>
            </p:nvSpPr>
            <p:spPr bwMode="auto">
              <a:xfrm>
                <a:off x="2500298" y="5929330"/>
                <a:ext cx="1571636" cy="14287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2" name="Rectangle 21"/>
              <p:cNvSpPr/>
              <p:nvPr/>
            </p:nvSpPr>
            <p:spPr bwMode="auto">
              <a:xfrm flipH="1">
                <a:off x="2357422" y="5929330"/>
                <a:ext cx="142876" cy="14287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3" name="Rectangle 22"/>
              <p:cNvSpPr/>
              <p:nvPr/>
            </p:nvSpPr>
            <p:spPr bwMode="auto">
              <a:xfrm>
                <a:off x="4071934" y="4643446"/>
                <a:ext cx="1285884" cy="571504"/>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4" name="Oval 23"/>
              <p:cNvSpPr/>
              <p:nvPr/>
            </p:nvSpPr>
            <p:spPr bwMode="auto">
              <a:xfrm>
                <a:off x="4071934" y="4572008"/>
                <a:ext cx="1285884" cy="142876"/>
              </a:xfrm>
              <a:prstGeom prst="ellipse">
                <a:avLst/>
              </a:prstGeom>
              <a:solidFill>
                <a:srgbClr val="FFFF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9" name="TextBox 8"/>
            <p:cNvSpPr txBox="1"/>
            <p:nvPr/>
          </p:nvSpPr>
          <p:spPr>
            <a:xfrm>
              <a:off x="142844" y="5202808"/>
              <a:ext cx="1714512" cy="443198"/>
            </a:xfrm>
            <a:prstGeom prst="rect">
              <a:avLst/>
            </a:prstGeom>
            <a:noFill/>
            <a:ln>
              <a:noFill/>
            </a:ln>
          </p:spPr>
          <p:txBody>
            <a:bodyPr wrap="square" rtlCol="0">
              <a:spAutoFit/>
            </a:bodyPr>
            <a:lstStyle/>
            <a:p>
              <a:r>
                <a:rPr lang="en-CA" dirty="0" smtClean="0">
                  <a:solidFill>
                    <a:srgbClr val="00CC00"/>
                  </a:solidFill>
                </a:rPr>
                <a:t>compressor</a:t>
              </a:r>
              <a:endParaRPr lang="en-CA" dirty="0">
                <a:solidFill>
                  <a:srgbClr val="00CC00"/>
                </a:solidFill>
              </a:endParaRPr>
            </a:p>
          </p:txBody>
        </p:sp>
        <p:sp>
          <p:nvSpPr>
            <p:cNvPr id="10" name="TextBox 9"/>
            <p:cNvSpPr txBox="1"/>
            <p:nvPr/>
          </p:nvSpPr>
          <p:spPr>
            <a:xfrm>
              <a:off x="2214546" y="5429264"/>
              <a:ext cx="571504" cy="443198"/>
            </a:xfrm>
            <a:prstGeom prst="rect">
              <a:avLst/>
            </a:prstGeom>
            <a:noFill/>
          </p:spPr>
          <p:txBody>
            <a:bodyPr wrap="square" rtlCol="0">
              <a:spAutoFit/>
            </a:bodyPr>
            <a:lstStyle/>
            <a:p>
              <a:r>
                <a:rPr lang="en-CA" dirty="0" err="1" smtClean="0">
                  <a:solidFill>
                    <a:srgbClr val="00CC00"/>
                  </a:solidFill>
                </a:rPr>
                <a:t>A</a:t>
              </a:r>
              <a:r>
                <a:rPr lang="en-CA" baseline="-25000" dirty="0" err="1" smtClean="0">
                  <a:solidFill>
                    <a:srgbClr val="00CC00"/>
                  </a:solidFill>
                </a:rPr>
                <a:t>x</a:t>
              </a:r>
              <a:endParaRPr lang="en-CA" baseline="-25000" dirty="0">
                <a:solidFill>
                  <a:srgbClr val="00CC00"/>
                </a:solidFill>
              </a:endParaRPr>
            </a:p>
          </p:txBody>
        </p:sp>
        <p:sp>
          <p:nvSpPr>
            <p:cNvPr id="11" name="TextBox 10"/>
            <p:cNvSpPr txBox="1"/>
            <p:nvPr/>
          </p:nvSpPr>
          <p:spPr>
            <a:xfrm>
              <a:off x="5397959" y="5078195"/>
              <a:ext cx="571504" cy="443198"/>
            </a:xfrm>
            <a:prstGeom prst="rect">
              <a:avLst/>
            </a:prstGeom>
            <a:noFill/>
          </p:spPr>
          <p:txBody>
            <a:bodyPr wrap="square" rtlCol="0">
              <a:spAutoFit/>
            </a:bodyPr>
            <a:lstStyle/>
            <a:p>
              <a:r>
                <a:rPr lang="en-CA" dirty="0" smtClean="0">
                  <a:solidFill>
                    <a:srgbClr val="00CC00"/>
                  </a:solidFill>
                </a:rPr>
                <a:t>A</a:t>
              </a:r>
              <a:r>
                <a:rPr lang="en-CA" baseline="-25000" dirty="0" smtClean="0">
                  <a:solidFill>
                    <a:srgbClr val="00CC00"/>
                  </a:solidFill>
                </a:rPr>
                <a:t>y</a:t>
              </a:r>
              <a:endParaRPr lang="en-CA" baseline="-25000" dirty="0">
                <a:solidFill>
                  <a:srgbClr val="00CC00"/>
                </a:solidFill>
              </a:endParaRPr>
            </a:p>
          </p:txBody>
        </p:sp>
        <p:sp>
          <p:nvSpPr>
            <p:cNvPr id="12" name="TextBox 11"/>
            <p:cNvSpPr txBox="1"/>
            <p:nvPr/>
          </p:nvSpPr>
          <p:spPr>
            <a:xfrm>
              <a:off x="4500562" y="4929198"/>
              <a:ext cx="428628" cy="443198"/>
            </a:xfrm>
            <a:prstGeom prst="rect">
              <a:avLst/>
            </a:prstGeom>
            <a:noFill/>
          </p:spPr>
          <p:txBody>
            <a:bodyPr wrap="square" rtlCol="0">
              <a:spAutoFit/>
            </a:bodyPr>
            <a:lstStyle/>
            <a:p>
              <a:r>
                <a:rPr lang="en-CA" dirty="0" smtClean="0">
                  <a:solidFill>
                    <a:srgbClr val="FF0000"/>
                  </a:solidFill>
                </a:rPr>
                <a:t>M</a:t>
              </a:r>
              <a:endParaRPr lang="en-CA" dirty="0">
                <a:solidFill>
                  <a:srgbClr val="FF0000"/>
                </a:solidFill>
              </a:endParaRPr>
            </a:p>
          </p:txBody>
        </p:sp>
        <p:sp>
          <p:nvSpPr>
            <p:cNvPr id="13" name="TextBox 12"/>
            <p:cNvSpPr txBox="1"/>
            <p:nvPr/>
          </p:nvSpPr>
          <p:spPr>
            <a:xfrm>
              <a:off x="3714744" y="5451035"/>
              <a:ext cx="357190" cy="443198"/>
            </a:xfrm>
            <a:prstGeom prst="rect">
              <a:avLst/>
            </a:prstGeom>
            <a:noFill/>
          </p:spPr>
          <p:txBody>
            <a:bodyPr wrap="square" rtlCol="0">
              <a:spAutoFit/>
            </a:bodyPr>
            <a:lstStyle/>
            <a:p>
              <a:r>
                <a:rPr lang="en-CA" dirty="0" smtClean="0">
                  <a:solidFill>
                    <a:srgbClr val="00CC00"/>
                  </a:solidFill>
                </a:rPr>
                <a:t>H</a:t>
              </a:r>
              <a:endParaRPr lang="en-CA" dirty="0">
                <a:solidFill>
                  <a:srgbClr val="00CC00"/>
                </a:solidFill>
              </a:endParaRPr>
            </a:p>
          </p:txBody>
        </p:sp>
        <p:cxnSp>
          <p:nvCxnSpPr>
            <p:cNvPr id="14" name="Straight Arrow Connector 13"/>
            <p:cNvCxnSpPr/>
            <p:nvPr/>
          </p:nvCxnSpPr>
          <p:spPr bwMode="auto">
            <a:xfrm rot="16200000" flipV="1">
              <a:off x="3760496" y="5427053"/>
              <a:ext cx="258550" cy="7136"/>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cxnSp>
          <p:nvCxnSpPr>
            <p:cNvPr id="15" name="Straight Arrow Connector 14"/>
            <p:cNvCxnSpPr/>
            <p:nvPr/>
          </p:nvCxnSpPr>
          <p:spPr bwMode="auto">
            <a:xfrm rot="16200000" flipH="1">
              <a:off x="3788229" y="5802086"/>
              <a:ext cx="206828" cy="10886"/>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cxnSp>
          <p:nvCxnSpPr>
            <p:cNvPr id="16" name="Straight Arrow Connector 15"/>
            <p:cNvCxnSpPr/>
            <p:nvPr/>
          </p:nvCxnSpPr>
          <p:spPr bwMode="auto">
            <a:xfrm rot="16200000" flipH="1">
              <a:off x="751114" y="5562599"/>
              <a:ext cx="489857" cy="337457"/>
            </a:xfrm>
            <a:prstGeom prst="straightConnector1">
              <a:avLst/>
            </a:prstGeom>
            <a:solidFill>
              <a:schemeClr val="accent1"/>
            </a:solidFill>
            <a:ln w="28575" cap="flat" cmpd="sng" algn="ctr">
              <a:solidFill>
                <a:srgbClr val="FFFF00"/>
              </a:solidFill>
              <a:prstDash val="solid"/>
              <a:round/>
              <a:headEnd type="none" w="med" len="med"/>
              <a:tailEnd type="arrow"/>
            </a:ln>
            <a:effectLst/>
          </p:spPr>
        </p:cxnSp>
      </p:grpSp>
      <p:sp>
        <p:nvSpPr>
          <p:cNvPr id="25" name="TextBox 24"/>
          <p:cNvSpPr txBox="1"/>
          <p:nvPr/>
        </p:nvSpPr>
        <p:spPr>
          <a:xfrm>
            <a:off x="566057" y="3576775"/>
            <a:ext cx="7815943"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CA" dirty="0" smtClean="0">
                <a:solidFill>
                  <a:srgbClr val="FFFF00"/>
                </a:solidFill>
              </a:rPr>
              <a:t>The increase in pressure is needed to support the extra fluid in </a:t>
            </a:r>
            <a:r>
              <a:rPr lang="en-CA" dirty="0" smtClean="0">
                <a:solidFill>
                  <a:srgbClr val="FFFF00"/>
                </a:solidFill>
                <a:sym typeface="Webdings"/>
              </a:rPr>
              <a:t></a:t>
            </a:r>
            <a:r>
              <a:rPr lang="en-CA" dirty="0" smtClean="0">
                <a:solidFill>
                  <a:srgbClr val="FFFF00"/>
                </a:solidFill>
              </a:rPr>
              <a:t>y. The old pressure could already support the piston and the fluid to height H, so</a:t>
            </a:r>
          </a:p>
        </p:txBody>
      </p:sp>
      <p:graphicFrame>
        <p:nvGraphicFramePr>
          <p:cNvPr id="26" name="Object 25"/>
          <p:cNvGraphicFramePr>
            <a:graphicFrameLocks noChangeAspect="1"/>
          </p:cNvGraphicFramePr>
          <p:nvPr>
            <p:extLst>
              <p:ext uri="{D42A27DB-BD31-4B8C-83A1-F6EECF244321}">
                <p14:modId xmlns:p14="http://schemas.microsoft.com/office/powerpoint/2010/main" val="3277137530"/>
              </p:ext>
            </p:extLst>
          </p:nvPr>
        </p:nvGraphicFramePr>
        <p:xfrm>
          <a:off x="3729038" y="4582372"/>
          <a:ext cx="1484312" cy="336021"/>
        </p:xfrm>
        <a:graphic>
          <a:graphicData uri="http://schemas.openxmlformats.org/presentationml/2006/ole">
            <mc:AlternateContent xmlns:mc="http://schemas.openxmlformats.org/markup-compatibility/2006">
              <mc:Choice xmlns:v="urn:schemas-microsoft-com:vml" Requires="v">
                <p:oleObj spid="_x0000_s26642" name="Equation" r:id="rId3" imgW="749160" imgH="203040" progId="Equation.3">
                  <p:embed/>
                </p:oleObj>
              </mc:Choice>
              <mc:Fallback>
                <p:oleObj name="Equation" r:id="rId3" imgW="74916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4582372"/>
                        <a:ext cx="1484312" cy="3360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289773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childTnLst>
                                </p:cTn>
                              </p:par>
                            </p:childTnLst>
                          </p:cTn>
                        </p:par>
                        <p:par>
                          <p:cTn id="17" fill="hold">
                            <p:stCondLst>
                              <p:cond delay="500"/>
                            </p:stCondLst>
                            <p:childTnLst>
                              <p:par>
                                <p:cTn id="18" presetID="53"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8292"/>
            <a:ext cx="8229600" cy="645600"/>
          </a:xfrm>
        </p:spPr>
        <p:txBody>
          <a:bodyPr>
            <a:normAutofit fontScale="90000"/>
          </a:bodyPr>
          <a:lstStyle/>
          <a:p>
            <a:r>
              <a:rPr lang="en-CA" dirty="0" smtClean="0">
                <a:solidFill>
                  <a:srgbClr val="00B0F0"/>
                </a:solidFill>
                <a:effectLst/>
              </a:rPr>
              <a:t>Question 13</a:t>
            </a:r>
            <a:endParaRPr lang="en-CA" dirty="0">
              <a:solidFill>
                <a:srgbClr val="00B0F0"/>
              </a:solidFill>
              <a:effectLst/>
            </a:endParaRPr>
          </a:p>
        </p:txBody>
      </p:sp>
      <p:sp>
        <p:nvSpPr>
          <p:cNvPr id="5" name="TextBox 4"/>
          <p:cNvSpPr txBox="1"/>
          <p:nvPr/>
        </p:nvSpPr>
        <p:spPr>
          <a:xfrm>
            <a:off x="428596" y="833422"/>
            <a:ext cx="8301747" cy="1477328"/>
          </a:xfrm>
          <a:prstGeom prst="rect">
            <a:avLst/>
          </a:prstGeom>
          <a:noFill/>
        </p:spPr>
        <p:txBody>
          <a:bodyPr wrap="square" rtlCol="0">
            <a:spAutoFit/>
          </a:bodyPr>
          <a:lstStyle/>
          <a:p>
            <a:r>
              <a:rPr lang="en-CA" dirty="0" smtClean="0">
                <a:solidFill>
                  <a:srgbClr val="00B0F0"/>
                </a:solidFill>
              </a:rPr>
              <a:t>A vendor at a flea market for the rich and famous claims the crown he is selling is pure gold. On a precise spring scale, you weigh the crown and read a value of </a:t>
            </a:r>
            <a:r>
              <a:rPr lang="en-CA" dirty="0" smtClean="0">
                <a:solidFill>
                  <a:srgbClr val="FF0000"/>
                </a:solidFill>
              </a:rPr>
              <a:t>25.14 N</a:t>
            </a:r>
            <a:r>
              <a:rPr lang="en-CA" dirty="0" smtClean="0">
                <a:solidFill>
                  <a:srgbClr val="00B0F0"/>
                </a:solidFill>
              </a:rPr>
              <a:t>. Next, you immerse the crown in water while it is still hanging from the scale, this time getting a reading of </a:t>
            </a:r>
            <a:r>
              <a:rPr lang="en-CA" dirty="0" smtClean="0">
                <a:solidFill>
                  <a:srgbClr val="FF0000"/>
                </a:solidFill>
              </a:rPr>
              <a:t>20.65 N</a:t>
            </a:r>
            <a:r>
              <a:rPr lang="en-CA" dirty="0" smtClean="0">
                <a:solidFill>
                  <a:srgbClr val="00B0F0"/>
                </a:solidFill>
              </a:rPr>
              <a:t>. since you know the ratio of gold density to water density is </a:t>
            </a:r>
            <a:r>
              <a:rPr lang="en-CA" dirty="0" smtClean="0">
                <a:solidFill>
                  <a:srgbClr val="FF0000"/>
                </a:solidFill>
              </a:rPr>
              <a:t>19.32</a:t>
            </a:r>
            <a:r>
              <a:rPr lang="en-CA" dirty="0" smtClean="0">
                <a:solidFill>
                  <a:srgbClr val="00B0F0"/>
                </a:solidFill>
              </a:rPr>
              <a:t>, what do conclude from the vendor’s claim? </a:t>
            </a:r>
            <a:endParaRPr lang="en-CA" baseline="30000" dirty="0" smtClean="0">
              <a:solidFill>
                <a:srgbClr val="00B0F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0273477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Case #2 – Constant Velocity</a:t>
            </a:r>
            <a:endParaRPr lang="en-US" dirty="0"/>
          </a:p>
        </p:txBody>
      </p:sp>
      <p:grpSp>
        <p:nvGrpSpPr>
          <p:cNvPr id="4" name="Group 4"/>
          <p:cNvGrpSpPr>
            <a:grpSpLocks/>
          </p:cNvGrpSpPr>
          <p:nvPr/>
        </p:nvGrpSpPr>
        <p:grpSpPr bwMode="auto">
          <a:xfrm>
            <a:off x="1143000" y="1385186"/>
            <a:ext cx="6477000" cy="685800"/>
            <a:chOff x="960" y="1008"/>
            <a:chExt cx="4080" cy="432"/>
          </a:xfrm>
        </p:grpSpPr>
        <p:sp>
          <p:nvSpPr>
            <p:cNvPr id="5" name="Rectangle 5"/>
            <p:cNvSpPr>
              <a:spLocks noChangeArrowheads="1"/>
            </p:cNvSpPr>
            <p:nvPr/>
          </p:nvSpPr>
          <p:spPr bwMode="auto">
            <a:xfrm>
              <a:off x="960" y="1008"/>
              <a:ext cx="4080" cy="432"/>
            </a:xfrm>
            <a:prstGeom prst="rect">
              <a:avLst/>
            </a:prstGeom>
            <a:solidFill>
              <a:srgbClr val="CCFFCC"/>
            </a:solidFill>
            <a:ln w="19050">
              <a:solidFill>
                <a:srgbClr val="000000"/>
              </a:solidFill>
              <a:miter lim="800000"/>
              <a:headEnd/>
              <a:tailEnd/>
            </a:ln>
            <a:effectLst>
              <a:outerShdw blurRad="63500" dist="107763" dir="2700000" algn="ctr" rotWithShape="0">
                <a:schemeClr val="bg2">
                  <a:alpha val="74998"/>
                </a:schemeClr>
              </a:outerShdw>
            </a:effectLst>
          </p:spPr>
          <p:txBody>
            <a:bodyPr wrap="none" tIns="91440" bIns="91440" anchor="ctr">
              <a:spAutoFit/>
            </a:bodyPr>
            <a:lstStyle/>
            <a:p>
              <a:pPr>
                <a:defRPr/>
              </a:pPr>
              <a:endParaRPr lang="en-US">
                <a:cs typeface="+mn-cs"/>
              </a:endParaRPr>
            </a:p>
          </p:txBody>
        </p:sp>
        <p:graphicFrame>
          <p:nvGraphicFramePr>
            <p:cNvPr id="6" name="Object 6"/>
            <p:cNvGraphicFramePr>
              <a:graphicFrameLocks noChangeAspect="1"/>
            </p:cNvGraphicFramePr>
            <p:nvPr/>
          </p:nvGraphicFramePr>
          <p:xfrm>
            <a:off x="1104" y="1019"/>
            <a:ext cx="3792" cy="373"/>
          </p:xfrm>
          <a:graphic>
            <a:graphicData uri="http://schemas.openxmlformats.org/presentationml/2006/ole">
              <mc:AlternateContent xmlns:mc="http://schemas.openxmlformats.org/markup-compatibility/2006">
                <mc:Choice xmlns:v="urn:schemas-microsoft-com:vml" Requires="v">
                  <p:oleObj spid="_x0000_s5182" name="Equation" r:id="rId3" imgW="2324100" imgH="228600" progId="Equation.DSMT4">
                    <p:embed/>
                  </p:oleObj>
                </mc:Choice>
                <mc:Fallback>
                  <p:oleObj name="Equation" r:id="rId3" imgW="23241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4" y="1019"/>
                          <a:ext cx="3792" cy="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grpSp>
        <p:nvGrpSpPr>
          <p:cNvPr id="7" name="Group 6"/>
          <p:cNvGrpSpPr/>
          <p:nvPr/>
        </p:nvGrpSpPr>
        <p:grpSpPr>
          <a:xfrm>
            <a:off x="3517906" y="1181365"/>
            <a:ext cx="3873494" cy="1200920"/>
            <a:chOff x="2480730" y="1181365"/>
            <a:chExt cx="3873494" cy="1200920"/>
          </a:xfrm>
        </p:grpSpPr>
        <p:cxnSp>
          <p:nvCxnSpPr>
            <p:cNvPr id="8" name="Straight Connector 7"/>
            <p:cNvCxnSpPr/>
            <p:nvPr/>
          </p:nvCxnSpPr>
          <p:spPr>
            <a:xfrm flipV="1">
              <a:off x="2480730" y="1181365"/>
              <a:ext cx="797377" cy="1107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Straight Connector 8"/>
            <p:cNvCxnSpPr/>
            <p:nvPr/>
          </p:nvCxnSpPr>
          <p:spPr>
            <a:xfrm flipV="1">
              <a:off x="5556847" y="1274697"/>
              <a:ext cx="797377" cy="1107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10" name="Rectangle 19"/>
          <p:cNvSpPr>
            <a:spLocks noChangeArrowheads="1"/>
          </p:cNvSpPr>
          <p:nvPr/>
        </p:nvSpPr>
        <p:spPr bwMode="auto">
          <a:xfrm>
            <a:off x="990600" y="2505095"/>
            <a:ext cx="33792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tIns="91440" bIns="91440" anchor="ctr">
            <a:spAutoFit/>
          </a:bodyPr>
          <a:lstStyle/>
          <a:p>
            <a:pPr>
              <a:defRPr/>
            </a:pPr>
            <a:r>
              <a:rPr lang="en-US" sz="2400" dirty="0" smtClean="0">
                <a:cs typeface="+mn-cs"/>
              </a:rPr>
              <a:t>Constant velocity (</a:t>
            </a:r>
            <a:r>
              <a:rPr lang="en-US" sz="2400" dirty="0"/>
              <a:t>ν</a:t>
            </a:r>
            <a:r>
              <a:rPr lang="en-US" sz="2400" baseline="-25000" dirty="0" smtClean="0">
                <a:cs typeface="+mn-cs"/>
              </a:rPr>
              <a:t>1</a:t>
            </a:r>
            <a:r>
              <a:rPr lang="en-US" sz="2400" dirty="0" smtClean="0">
                <a:cs typeface="+mn-cs"/>
              </a:rPr>
              <a:t> </a:t>
            </a:r>
            <a:r>
              <a:rPr lang="en-US" sz="2400" dirty="0">
                <a:cs typeface="+mn-cs"/>
              </a:rPr>
              <a:t>= </a:t>
            </a:r>
            <a:r>
              <a:rPr lang="en-US" sz="2400" dirty="0"/>
              <a:t>ν</a:t>
            </a:r>
            <a:r>
              <a:rPr lang="en-US" sz="2400" baseline="-25000" dirty="0" smtClean="0">
                <a:cs typeface="+mn-cs"/>
              </a:rPr>
              <a:t>2</a:t>
            </a:r>
            <a:r>
              <a:rPr lang="en-US" sz="2400" dirty="0">
                <a:cs typeface="+mn-cs"/>
              </a:rPr>
              <a:t>)</a:t>
            </a:r>
          </a:p>
        </p:txBody>
      </p:sp>
      <p:sp>
        <p:nvSpPr>
          <p:cNvPr id="11" name="Rectangle 19"/>
          <p:cNvSpPr>
            <a:spLocks noChangeArrowheads="1"/>
          </p:cNvSpPr>
          <p:nvPr/>
        </p:nvSpPr>
        <p:spPr bwMode="auto">
          <a:xfrm>
            <a:off x="50316" y="3551236"/>
            <a:ext cx="9223349"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tIns="91440" bIns="91440" anchor="ctr">
            <a:spAutoFit/>
          </a:bodyPr>
          <a:lstStyle/>
          <a:p>
            <a:pPr>
              <a:defRPr/>
            </a:pPr>
            <a:r>
              <a:rPr lang="en-US" sz="2300" dirty="0" smtClean="0">
                <a:cs typeface="+mn-cs"/>
              </a:rPr>
              <a:t>Notice how a difficult problem becomes easier when we remove constants!</a:t>
            </a:r>
            <a:endParaRPr lang="en-US" sz="2300" dirty="0">
              <a:cs typeface="+mn-cs"/>
            </a:endParaRPr>
          </a:p>
        </p:txBody>
      </p:sp>
    </p:spTree>
    <p:extLst>
      <p:ext uri="{BB962C8B-B14F-4D97-AF65-F5344CB8AC3E}">
        <p14:creationId xmlns:p14="http://schemas.microsoft.com/office/powerpoint/2010/main" val="36166483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8292"/>
            <a:ext cx="8229600" cy="645600"/>
          </a:xfrm>
        </p:spPr>
        <p:txBody>
          <a:bodyPr>
            <a:normAutofit fontScale="90000"/>
          </a:bodyPr>
          <a:lstStyle/>
          <a:p>
            <a:r>
              <a:rPr lang="en-CA" dirty="0" smtClean="0">
                <a:solidFill>
                  <a:srgbClr val="00B0F0"/>
                </a:solidFill>
                <a:effectLst/>
              </a:rPr>
              <a:t>Question 13</a:t>
            </a:r>
            <a:endParaRPr lang="en-CA" dirty="0">
              <a:solidFill>
                <a:srgbClr val="00B0F0"/>
              </a:solidFill>
              <a:effectLst/>
            </a:endParaRPr>
          </a:p>
        </p:txBody>
      </p:sp>
      <p:sp>
        <p:nvSpPr>
          <p:cNvPr id="5" name="TextBox 4"/>
          <p:cNvSpPr txBox="1"/>
          <p:nvPr/>
        </p:nvSpPr>
        <p:spPr>
          <a:xfrm>
            <a:off x="428596" y="833422"/>
            <a:ext cx="8301747" cy="1477328"/>
          </a:xfrm>
          <a:prstGeom prst="rect">
            <a:avLst/>
          </a:prstGeom>
          <a:noFill/>
        </p:spPr>
        <p:txBody>
          <a:bodyPr wrap="square" rtlCol="0">
            <a:spAutoFit/>
          </a:bodyPr>
          <a:lstStyle/>
          <a:p>
            <a:r>
              <a:rPr lang="en-CA" dirty="0" smtClean="0">
                <a:solidFill>
                  <a:srgbClr val="00B0F0"/>
                </a:solidFill>
              </a:rPr>
              <a:t>A vendor at a flea market for the rich and famous claims the crown he is selling is pure gold. On a precise spring scale, you weigh the crown and read a value of </a:t>
            </a:r>
            <a:r>
              <a:rPr lang="en-CA" dirty="0" smtClean="0">
                <a:solidFill>
                  <a:srgbClr val="FF0000"/>
                </a:solidFill>
              </a:rPr>
              <a:t>25.14 N</a:t>
            </a:r>
            <a:r>
              <a:rPr lang="en-CA" dirty="0" smtClean="0">
                <a:solidFill>
                  <a:srgbClr val="00B0F0"/>
                </a:solidFill>
              </a:rPr>
              <a:t>. Next, you immerse the crown in water while it is still hanging from the scale, this time getting a reading of </a:t>
            </a:r>
            <a:r>
              <a:rPr lang="en-CA" dirty="0" smtClean="0">
                <a:solidFill>
                  <a:srgbClr val="FF0000"/>
                </a:solidFill>
              </a:rPr>
              <a:t>20.65 N</a:t>
            </a:r>
            <a:r>
              <a:rPr lang="en-CA" dirty="0" smtClean="0">
                <a:solidFill>
                  <a:srgbClr val="00B0F0"/>
                </a:solidFill>
              </a:rPr>
              <a:t>. since you know the ratio of gold density to water density is </a:t>
            </a:r>
            <a:r>
              <a:rPr lang="en-CA" dirty="0" smtClean="0">
                <a:solidFill>
                  <a:srgbClr val="FF0000"/>
                </a:solidFill>
              </a:rPr>
              <a:t>19.32</a:t>
            </a:r>
            <a:r>
              <a:rPr lang="en-CA" dirty="0" smtClean="0">
                <a:solidFill>
                  <a:srgbClr val="00B0F0"/>
                </a:solidFill>
              </a:rPr>
              <a:t>, </a:t>
            </a:r>
            <a:r>
              <a:rPr lang="en-CA" dirty="0" smtClean="0">
                <a:solidFill>
                  <a:srgbClr val="66FF66"/>
                </a:solidFill>
              </a:rPr>
              <a:t>what do conclude from the vendor’s claim? </a:t>
            </a:r>
            <a:endParaRPr lang="en-CA" baseline="30000" dirty="0" smtClean="0">
              <a:solidFill>
                <a:srgbClr val="66FF66"/>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TextBox 6"/>
          <p:cNvSpPr txBox="1"/>
          <p:nvPr/>
        </p:nvSpPr>
        <p:spPr>
          <a:xfrm>
            <a:off x="566057" y="2059205"/>
            <a:ext cx="7543800"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CA" dirty="0" smtClean="0">
                <a:solidFill>
                  <a:srgbClr val="FFFF00"/>
                </a:solidFill>
              </a:rPr>
              <a:t>The difference in the two scale readings is the buoyant force. Since this is the weight of the displaced water, you have:</a:t>
            </a:r>
            <a:endParaRPr lang="en-CA" dirty="0">
              <a:solidFill>
                <a:srgbClr val="FFFF00"/>
              </a:solidFill>
            </a:endParaRPr>
          </a:p>
        </p:txBody>
      </p:sp>
      <p:graphicFrame>
        <p:nvGraphicFramePr>
          <p:cNvPr id="8" name="Object 7"/>
          <p:cNvGraphicFramePr>
            <a:graphicFrameLocks noChangeAspect="1"/>
          </p:cNvGraphicFramePr>
          <p:nvPr/>
        </p:nvGraphicFramePr>
        <p:xfrm>
          <a:off x="3606575" y="2732957"/>
          <a:ext cx="1716087" cy="2828396"/>
        </p:xfrm>
        <a:graphic>
          <a:graphicData uri="http://schemas.openxmlformats.org/presentationml/2006/ole">
            <mc:AlternateContent xmlns:mc="http://schemas.openxmlformats.org/markup-compatibility/2006">
              <mc:Choice xmlns:v="urn:schemas-microsoft-com:vml" Requires="v">
                <p:oleObj spid="_x0000_s27736" name="Equation" r:id="rId3" imgW="1091880" imgH="2158920" progId="Equation.DSMT4">
                  <p:embed/>
                </p:oleObj>
              </mc:Choice>
              <mc:Fallback>
                <p:oleObj name="Equation" r:id="rId3" imgW="1091880" imgH="21589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6575" y="2732957"/>
                        <a:ext cx="1716087" cy="28283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576943" y="2881874"/>
          <a:ext cx="2248575" cy="374763"/>
        </p:xfrm>
        <a:graphic>
          <a:graphicData uri="http://schemas.openxmlformats.org/presentationml/2006/ole">
            <mc:AlternateContent xmlns:mc="http://schemas.openxmlformats.org/markup-compatibility/2006">
              <mc:Choice xmlns:v="urn:schemas-microsoft-com:vml" Requires="v">
                <p:oleObj spid="_x0000_s27737" name="Equation" r:id="rId5" imgW="1143000" imgH="228600" progId="Equation.DSMT4">
                  <p:embed/>
                </p:oleObj>
              </mc:Choice>
              <mc:Fallback>
                <p:oleObj name="Equation" r:id="rId5" imgW="114300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943" y="2881874"/>
                        <a:ext cx="2248575" cy="374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68" name="Object 4"/>
          <p:cNvGraphicFramePr>
            <a:graphicFrameLocks noChangeAspect="1"/>
          </p:cNvGraphicFramePr>
          <p:nvPr/>
        </p:nvGraphicFramePr>
        <p:xfrm>
          <a:off x="592592" y="3468688"/>
          <a:ext cx="1674812" cy="638969"/>
        </p:xfrm>
        <a:graphic>
          <a:graphicData uri="http://schemas.openxmlformats.org/presentationml/2006/ole">
            <mc:AlternateContent xmlns:mc="http://schemas.openxmlformats.org/markup-compatibility/2006">
              <mc:Choice xmlns:v="urn:schemas-microsoft-com:vml" Requires="v">
                <p:oleObj spid="_x0000_s27738" name="Equation" r:id="rId7" imgW="939600" imgH="431640" progId="Equation.DSMT4">
                  <p:embed/>
                </p:oleObj>
              </mc:Choice>
              <mc:Fallback>
                <p:oleObj name="Equation" r:id="rId7" imgW="939600" imgH="4316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2592" y="3468688"/>
                        <a:ext cx="1674812" cy="6389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69" name="Object 5"/>
          <p:cNvGraphicFramePr>
            <a:graphicFrameLocks noChangeAspect="1"/>
          </p:cNvGraphicFramePr>
          <p:nvPr/>
        </p:nvGraphicFramePr>
        <p:xfrm>
          <a:off x="566750" y="4218977"/>
          <a:ext cx="2874962" cy="1296458"/>
        </p:xfrm>
        <a:graphic>
          <a:graphicData uri="http://schemas.openxmlformats.org/presentationml/2006/ole">
            <mc:AlternateContent xmlns:mc="http://schemas.openxmlformats.org/markup-compatibility/2006">
              <mc:Choice xmlns:v="urn:schemas-microsoft-com:vml" Requires="v">
                <p:oleObj spid="_x0000_s27739" name="Equation" r:id="rId9" imgW="1612800" imgH="876240" progId="Equation.DSMT4">
                  <p:embed/>
                </p:oleObj>
              </mc:Choice>
              <mc:Fallback>
                <p:oleObj name="Equation" r:id="rId9" imgW="1612800" imgH="8762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6750" y="4218977"/>
                        <a:ext cx="2874962" cy="12964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5880101" y="2869027"/>
          <a:ext cx="1903187" cy="955198"/>
        </p:xfrm>
        <a:graphic>
          <a:graphicData uri="http://schemas.openxmlformats.org/presentationml/2006/ole">
            <mc:AlternateContent xmlns:mc="http://schemas.openxmlformats.org/markup-compatibility/2006">
              <mc:Choice xmlns:v="urn:schemas-microsoft-com:vml" Requires="v">
                <p:oleObj spid="_x0000_s27740" name="Equation" r:id="rId11" imgW="1117440" imgH="672840" progId="Equation.DSMT4">
                  <p:embed/>
                </p:oleObj>
              </mc:Choice>
              <mc:Fallback>
                <p:oleObj name="Equation" r:id="rId11" imgW="1117440" imgH="6728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80101" y="2869027"/>
                        <a:ext cx="1903187" cy="9551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5930141" y="3970652"/>
            <a:ext cx="2166258" cy="175432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CA" dirty="0" smtClean="0">
                <a:solidFill>
                  <a:srgbClr val="FFFF00"/>
                </a:solidFill>
              </a:rPr>
              <a:t>Since </a:t>
            </a:r>
            <a:r>
              <a:rPr lang="en-CA" dirty="0" smtClean="0">
                <a:solidFill>
                  <a:srgbClr val="FF0000"/>
                </a:solidFill>
              </a:rPr>
              <a:t>5.60</a:t>
            </a:r>
            <a:r>
              <a:rPr lang="en-CA" dirty="0" smtClean="0">
                <a:solidFill>
                  <a:srgbClr val="FFFF00"/>
                </a:solidFill>
              </a:rPr>
              <a:t> is less than </a:t>
            </a:r>
            <a:r>
              <a:rPr lang="en-CA" dirty="0" smtClean="0">
                <a:solidFill>
                  <a:srgbClr val="FF0000"/>
                </a:solidFill>
              </a:rPr>
              <a:t>19.32</a:t>
            </a:r>
            <a:r>
              <a:rPr lang="en-CA" dirty="0" smtClean="0">
                <a:solidFill>
                  <a:srgbClr val="FFFF00"/>
                </a:solidFill>
              </a:rPr>
              <a:t>, the crown is much less dense than pure gold, the vendor is mistaken.</a:t>
            </a:r>
            <a:endParaRPr lang="en-CA" dirty="0">
              <a:solidFill>
                <a:srgbClr val="FFFF00"/>
              </a:solidFill>
            </a:endParaRPr>
          </a:p>
        </p:txBody>
      </p:sp>
      <p:sp>
        <p:nvSpPr>
          <p:cNvPr id="14" name="Rounded Rectangular Callout 13"/>
          <p:cNvSpPr/>
          <p:nvPr/>
        </p:nvSpPr>
        <p:spPr bwMode="auto">
          <a:xfrm>
            <a:off x="359229" y="2966358"/>
            <a:ext cx="5246914" cy="1687285"/>
          </a:xfrm>
          <a:prstGeom prst="wedgeRoundRectCallout">
            <a:avLst>
              <a:gd name="adj1" fmla="val 53026"/>
              <a:gd name="adj2" fmla="val 70565"/>
              <a:gd name="adj3" fmla="val 16667"/>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aphicFrame>
        <p:nvGraphicFramePr>
          <p:cNvPr id="15" name="Object 14"/>
          <p:cNvGraphicFramePr>
            <a:graphicFrameLocks noChangeAspect="1"/>
          </p:cNvGraphicFramePr>
          <p:nvPr/>
        </p:nvGraphicFramePr>
        <p:xfrm>
          <a:off x="411164" y="3117739"/>
          <a:ext cx="5132387" cy="1304396"/>
        </p:xfrm>
        <a:graphic>
          <a:graphicData uri="http://schemas.openxmlformats.org/presentationml/2006/ole">
            <mc:AlternateContent xmlns:mc="http://schemas.openxmlformats.org/markup-compatibility/2006">
              <mc:Choice xmlns:v="urn:schemas-microsoft-com:vml" Requires="v">
                <p:oleObj spid="_x0000_s27741" name="Equation" r:id="rId13" imgW="2209680" imgH="672840" progId="Equation.3">
                  <p:embed/>
                </p:oleObj>
              </mc:Choice>
              <mc:Fallback>
                <p:oleObj name="Equation" r:id="rId13" imgW="2209680" imgH="6728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1164" y="3117739"/>
                        <a:ext cx="5132387" cy="13043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834015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6868"/>
                                        </p:tgtEl>
                                        <p:attrNameLst>
                                          <p:attrName>style.visibility</p:attrName>
                                        </p:attrNameLst>
                                      </p:cBhvr>
                                      <p:to>
                                        <p:strVal val="visible"/>
                                      </p:to>
                                    </p:set>
                                    <p:anim calcmode="lin" valueType="num">
                                      <p:cBhvr>
                                        <p:cTn id="21" dur="500" fill="hold"/>
                                        <p:tgtEl>
                                          <p:spTgt spid="36868"/>
                                        </p:tgtEl>
                                        <p:attrNameLst>
                                          <p:attrName>ppt_w</p:attrName>
                                        </p:attrNameLst>
                                      </p:cBhvr>
                                      <p:tavLst>
                                        <p:tav tm="0">
                                          <p:val>
                                            <p:fltVal val="0"/>
                                          </p:val>
                                        </p:tav>
                                        <p:tav tm="100000">
                                          <p:val>
                                            <p:strVal val="#ppt_w"/>
                                          </p:val>
                                        </p:tav>
                                      </p:tavLst>
                                    </p:anim>
                                    <p:anim calcmode="lin" valueType="num">
                                      <p:cBhvr>
                                        <p:cTn id="22" dur="500" fill="hold"/>
                                        <p:tgtEl>
                                          <p:spTgt spid="36868"/>
                                        </p:tgtEl>
                                        <p:attrNameLst>
                                          <p:attrName>ppt_h</p:attrName>
                                        </p:attrNameLst>
                                      </p:cBhvr>
                                      <p:tavLst>
                                        <p:tav tm="0">
                                          <p:val>
                                            <p:fltVal val="0"/>
                                          </p:val>
                                        </p:tav>
                                        <p:tav tm="100000">
                                          <p:val>
                                            <p:strVal val="#ppt_h"/>
                                          </p:val>
                                        </p:tav>
                                      </p:tavLst>
                                    </p:anim>
                                    <p:animEffect transition="in" filter="fade">
                                      <p:cBhvr>
                                        <p:cTn id="23" dur="500"/>
                                        <p:tgtEl>
                                          <p:spTgt spid="3686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6869"/>
                                        </p:tgtEl>
                                        <p:attrNameLst>
                                          <p:attrName>style.visibility</p:attrName>
                                        </p:attrNameLst>
                                      </p:cBhvr>
                                      <p:to>
                                        <p:strVal val="visible"/>
                                      </p:to>
                                    </p:set>
                                    <p:anim calcmode="lin" valueType="num">
                                      <p:cBhvr>
                                        <p:cTn id="28" dur="500" fill="hold"/>
                                        <p:tgtEl>
                                          <p:spTgt spid="36869"/>
                                        </p:tgtEl>
                                        <p:attrNameLst>
                                          <p:attrName>ppt_w</p:attrName>
                                        </p:attrNameLst>
                                      </p:cBhvr>
                                      <p:tavLst>
                                        <p:tav tm="0">
                                          <p:val>
                                            <p:fltVal val="0"/>
                                          </p:val>
                                        </p:tav>
                                        <p:tav tm="100000">
                                          <p:val>
                                            <p:strVal val="#ppt_w"/>
                                          </p:val>
                                        </p:tav>
                                      </p:tavLst>
                                    </p:anim>
                                    <p:anim calcmode="lin" valueType="num">
                                      <p:cBhvr>
                                        <p:cTn id="29" dur="500" fill="hold"/>
                                        <p:tgtEl>
                                          <p:spTgt spid="36869"/>
                                        </p:tgtEl>
                                        <p:attrNameLst>
                                          <p:attrName>ppt_h</p:attrName>
                                        </p:attrNameLst>
                                      </p:cBhvr>
                                      <p:tavLst>
                                        <p:tav tm="0">
                                          <p:val>
                                            <p:fltVal val="0"/>
                                          </p:val>
                                        </p:tav>
                                        <p:tav tm="100000">
                                          <p:val>
                                            <p:strVal val="#ppt_h"/>
                                          </p:val>
                                        </p:tav>
                                      </p:tavLst>
                                    </p:anim>
                                    <p:animEffect transition="in" filter="fade">
                                      <p:cBhvr>
                                        <p:cTn id="30" dur="500"/>
                                        <p:tgtEl>
                                          <p:spTgt spid="3686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par>
                          <p:cTn id="45" fill="hold">
                            <p:stCondLst>
                              <p:cond delay="500"/>
                            </p:stCondLst>
                            <p:childTnLst>
                              <p:par>
                                <p:cTn id="46" presetID="53" presetClass="entr" presetSubtype="0" fill="hold" grpId="0" nodeType="after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p:cTn id="48" dur="500" fill="hold"/>
                                        <p:tgtEl>
                                          <p:spTgt spid="13"/>
                                        </p:tgtEl>
                                        <p:attrNameLst>
                                          <p:attrName>ppt_w</p:attrName>
                                        </p:attrNameLst>
                                      </p:cBhvr>
                                      <p:tavLst>
                                        <p:tav tm="0">
                                          <p:val>
                                            <p:fltVal val="0"/>
                                          </p:val>
                                        </p:tav>
                                        <p:tav tm="100000">
                                          <p:val>
                                            <p:strVal val="#ppt_w"/>
                                          </p:val>
                                        </p:tav>
                                      </p:tavLst>
                                    </p:anim>
                                    <p:anim calcmode="lin" valueType="num">
                                      <p:cBhvr>
                                        <p:cTn id="49" dur="500" fill="hold"/>
                                        <p:tgtEl>
                                          <p:spTgt spid="13"/>
                                        </p:tgtEl>
                                        <p:attrNameLst>
                                          <p:attrName>ppt_h</p:attrName>
                                        </p:attrNameLst>
                                      </p:cBhvr>
                                      <p:tavLst>
                                        <p:tav tm="0">
                                          <p:val>
                                            <p:fltVal val="0"/>
                                          </p:val>
                                        </p:tav>
                                        <p:tav tm="100000">
                                          <p:val>
                                            <p:strVal val="#ppt_h"/>
                                          </p:val>
                                        </p:tav>
                                      </p:tavLst>
                                    </p:anim>
                                    <p:animEffect transition="in" filter="fade">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down)">
                                      <p:cBhvr>
                                        <p:cTn id="55" dur="580">
                                          <p:stCondLst>
                                            <p:cond delay="0"/>
                                          </p:stCondLst>
                                        </p:cTn>
                                        <p:tgtEl>
                                          <p:spTgt spid="14"/>
                                        </p:tgtEl>
                                      </p:cBhvr>
                                    </p:animEffect>
                                    <p:anim calcmode="lin" valueType="num">
                                      <p:cBhvr>
                                        <p:cTn id="5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61" dur="26">
                                          <p:stCondLst>
                                            <p:cond delay="650"/>
                                          </p:stCondLst>
                                        </p:cTn>
                                        <p:tgtEl>
                                          <p:spTgt spid="14"/>
                                        </p:tgtEl>
                                      </p:cBhvr>
                                      <p:to x="100000" y="60000"/>
                                    </p:animScale>
                                    <p:animScale>
                                      <p:cBhvr>
                                        <p:cTn id="62" dur="166" decel="50000">
                                          <p:stCondLst>
                                            <p:cond delay="676"/>
                                          </p:stCondLst>
                                        </p:cTn>
                                        <p:tgtEl>
                                          <p:spTgt spid="14"/>
                                        </p:tgtEl>
                                      </p:cBhvr>
                                      <p:to x="100000" y="100000"/>
                                    </p:animScale>
                                    <p:animScale>
                                      <p:cBhvr>
                                        <p:cTn id="63" dur="26">
                                          <p:stCondLst>
                                            <p:cond delay="1312"/>
                                          </p:stCondLst>
                                        </p:cTn>
                                        <p:tgtEl>
                                          <p:spTgt spid="14"/>
                                        </p:tgtEl>
                                      </p:cBhvr>
                                      <p:to x="100000" y="80000"/>
                                    </p:animScale>
                                    <p:animScale>
                                      <p:cBhvr>
                                        <p:cTn id="64" dur="166" decel="50000">
                                          <p:stCondLst>
                                            <p:cond delay="1338"/>
                                          </p:stCondLst>
                                        </p:cTn>
                                        <p:tgtEl>
                                          <p:spTgt spid="14"/>
                                        </p:tgtEl>
                                      </p:cBhvr>
                                      <p:to x="100000" y="100000"/>
                                    </p:animScale>
                                    <p:animScale>
                                      <p:cBhvr>
                                        <p:cTn id="65" dur="26">
                                          <p:stCondLst>
                                            <p:cond delay="1642"/>
                                          </p:stCondLst>
                                        </p:cTn>
                                        <p:tgtEl>
                                          <p:spTgt spid="14"/>
                                        </p:tgtEl>
                                      </p:cBhvr>
                                      <p:to x="100000" y="90000"/>
                                    </p:animScale>
                                    <p:animScale>
                                      <p:cBhvr>
                                        <p:cTn id="66" dur="166" decel="50000">
                                          <p:stCondLst>
                                            <p:cond delay="1668"/>
                                          </p:stCondLst>
                                        </p:cTn>
                                        <p:tgtEl>
                                          <p:spTgt spid="14"/>
                                        </p:tgtEl>
                                      </p:cBhvr>
                                      <p:to x="100000" y="100000"/>
                                    </p:animScale>
                                    <p:animScale>
                                      <p:cBhvr>
                                        <p:cTn id="67" dur="26">
                                          <p:stCondLst>
                                            <p:cond delay="1808"/>
                                          </p:stCondLst>
                                        </p:cTn>
                                        <p:tgtEl>
                                          <p:spTgt spid="14"/>
                                        </p:tgtEl>
                                      </p:cBhvr>
                                      <p:to x="100000" y="95000"/>
                                    </p:animScale>
                                    <p:animScale>
                                      <p:cBhvr>
                                        <p:cTn id="68" dur="166" decel="50000">
                                          <p:stCondLst>
                                            <p:cond delay="1834"/>
                                          </p:stCondLst>
                                        </p:cTn>
                                        <p:tgtEl>
                                          <p:spTgt spid="14"/>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wipe(down)">
                                      <p:cBhvr>
                                        <p:cTn id="71" dur="580">
                                          <p:stCondLst>
                                            <p:cond delay="0"/>
                                          </p:stCondLst>
                                        </p:cTn>
                                        <p:tgtEl>
                                          <p:spTgt spid="15"/>
                                        </p:tgtEl>
                                      </p:cBhvr>
                                    </p:animEffect>
                                    <p:anim calcmode="lin" valueType="num">
                                      <p:cBhvr>
                                        <p:cTn id="72"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77" dur="26">
                                          <p:stCondLst>
                                            <p:cond delay="650"/>
                                          </p:stCondLst>
                                        </p:cTn>
                                        <p:tgtEl>
                                          <p:spTgt spid="15"/>
                                        </p:tgtEl>
                                      </p:cBhvr>
                                      <p:to x="100000" y="60000"/>
                                    </p:animScale>
                                    <p:animScale>
                                      <p:cBhvr>
                                        <p:cTn id="78" dur="166" decel="50000">
                                          <p:stCondLst>
                                            <p:cond delay="676"/>
                                          </p:stCondLst>
                                        </p:cTn>
                                        <p:tgtEl>
                                          <p:spTgt spid="15"/>
                                        </p:tgtEl>
                                      </p:cBhvr>
                                      <p:to x="100000" y="100000"/>
                                    </p:animScale>
                                    <p:animScale>
                                      <p:cBhvr>
                                        <p:cTn id="79" dur="26">
                                          <p:stCondLst>
                                            <p:cond delay="1312"/>
                                          </p:stCondLst>
                                        </p:cTn>
                                        <p:tgtEl>
                                          <p:spTgt spid="15"/>
                                        </p:tgtEl>
                                      </p:cBhvr>
                                      <p:to x="100000" y="80000"/>
                                    </p:animScale>
                                    <p:animScale>
                                      <p:cBhvr>
                                        <p:cTn id="80" dur="166" decel="50000">
                                          <p:stCondLst>
                                            <p:cond delay="1338"/>
                                          </p:stCondLst>
                                        </p:cTn>
                                        <p:tgtEl>
                                          <p:spTgt spid="15"/>
                                        </p:tgtEl>
                                      </p:cBhvr>
                                      <p:to x="100000" y="100000"/>
                                    </p:animScale>
                                    <p:animScale>
                                      <p:cBhvr>
                                        <p:cTn id="81" dur="26">
                                          <p:stCondLst>
                                            <p:cond delay="1642"/>
                                          </p:stCondLst>
                                        </p:cTn>
                                        <p:tgtEl>
                                          <p:spTgt spid="15"/>
                                        </p:tgtEl>
                                      </p:cBhvr>
                                      <p:to x="100000" y="90000"/>
                                    </p:animScale>
                                    <p:animScale>
                                      <p:cBhvr>
                                        <p:cTn id="82" dur="166" decel="50000">
                                          <p:stCondLst>
                                            <p:cond delay="1668"/>
                                          </p:stCondLst>
                                        </p:cTn>
                                        <p:tgtEl>
                                          <p:spTgt spid="15"/>
                                        </p:tgtEl>
                                      </p:cBhvr>
                                      <p:to x="100000" y="100000"/>
                                    </p:animScale>
                                    <p:animScale>
                                      <p:cBhvr>
                                        <p:cTn id="83" dur="26">
                                          <p:stCondLst>
                                            <p:cond delay="1808"/>
                                          </p:stCondLst>
                                        </p:cTn>
                                        <p:tgtEl>
                                          <p:spTgt spid="15"/>
                                        </p:tgtEl>
                                      </p:cBhvr>
                                      <p:to x="100000" y="95000"/>
                                    </p:animScale>
                                    <p:animScale>
                                      <p:cBhvr>
                                        <p:cTn id="84" dur="166" decel="50000">
                                          <p:stCondLst>
                                            <p:cond delay="1834"/>
                                          </p:stCondLst>
                                        </p:cTn>
                                        <p:tgtEl>
                                          <p:spTgt spid="15"/>
                                        </p:tgtEl>
                                      </p:cBhvr>
                                      <p:to x="100000" y="100000"/>
                                    </p:animScale>
                                  </p:childTnLst>
                                </p:cTn>
                              </p:par>
                            </p:childTnLst>
                          </p:cTn>
                        </p:par>
                        <p:par>
                          <p:cTn id="85" fill="hold">
                            <p:stCondLst>
                              <p:cond delay="2000"/>
                            </p:stCondLst>
                            <p:childTnLst>
                              <p:par>
                                <p:cTn id="86" presetID="53" presetClass="entr" presetSubtype="0" fill="hold" grpId="0" nodeType="afterEffect">
                                  <p:stCondLst>
                                    <p:cond delay="0"/>
                                  </p:stCondLst>
                                  <p:childTnLst>
                                    <p:set>
                                      <p:cBhvr>
                                        <p:cTn id="87" dur="1" fill="hold">
                                          <p:stCondLst>
                                            <p:cond delay="0"/>
                                          </p:stCondLst>
                                        </p:cTn>
                                        <p:tgtEl>
                                          <p:spTgt spid="6"/>
                                        </p:tgtEl>
                                        <p:attrNameLst>
                                          <p:attrName>style.visibility</p:attrName>
                                        </p:attrNameLst>
                                      </p:cBhvr>
                                      <p:to>
                                        <p:strVal val="visible"/>
                                      </p:to>
                                    </p:set>
                                    <p:anim calcmode="lin" valueType="num">
                                      <p:cBhvr>
                                        <p:cTn id="88" dur="500" fill="hold"/>
                                        <p:tgtEl>
                                          <p:spTgt spid="6"/>
                                        </p:tgtEl>
                                        <p:attrNameLst>
                                          <p:attrName>ppt_w</p:attrName>
                                        </p:attrNameLst>
                                      </p:cBhvr>
                                      <p:tavLst>
                                        <p:tav tm="0">
                                          <p:val>
                                            <p:fltVal val="0"/>
                                          </p:val>
                                        </p:tav>
                                        <p:tav tm="100000">
                                          <p:val>
                                            <p:strVal val="#ppt_w"/>
                                          </p:val>
                                        </p:tav>
                                      </p:tavLst>
                                    </p:anim>
                                    <p:anim calcmode="lin" valueType="num">
                                      <p:cBhvr>
                                        <p:cTn id="89" dur="500" fill="hold"/>
                                        <p:tgtEl>
                                          <p:spTgt spid="6"/>
                                        </p:tgtEl>
                                        <p:attrNameLst>
                                          <p:attrName>ppt_h</p:attrName>
                                        </p:attrNameLst>
                                      </p:cBhvr>
                                      <p:tavLst>
                                        <p:tav tm="0">
                                          <p:val>
                                            <p:fltVal val="0"/>
                                          </p:val>
                                        </p:tav>
                                        <p:tav tm="100000">
                                          <p:val>
                                            <p:strVal val="#ppt_h"/>
                                          </p:val>
                                        </p:tav>
                                      </p:tavLst>
                                    </p:anim>
                                    <p:animEffect transition="in" filter="fade">
                                      <p:cBhvr>
                                        <p:cTn id="9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3" grpId="0" animBg="1"/>
      <p:bldP spid="1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3243945" y="5052785"/>
            <a:ext cx="549517" cy="181431"/>
            <a:chOff x="3265716" y="5965367"/>
            <a:chExt cx="580456" cy="229975"/>
          </a:xfrm>
        </p:grpSpPr>
        <p:sp>
          <p:nvSpPr>
            <p:cNvPr id="9" name="Rectangle 8"/>
            <p:cNvSpPr/>
            <p:nvPr/>
          </p:nvSpPr>
          <p:spPr bwMode="auto">
            <a:xfrm>
              <a:off x="3265716" y="5965371"/>
              <a:ext cx="348343" cy="21159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1" name="Flowchart: Manual Operation 10"/>
            <p:cNvSpPr/>
            <p:nvPr/>
          </p:nvSpPr>
          <p:spPr bwMode="auto">
            <a:xfrm rot="16200000">
              <a:off x="3569556" y="6009674"/>
              <a:ext cx="211593" cy="122980"/>
            </a:xfrm>
            <a:prstGeom prst="flowChartManualOperation">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2" name="Flowchart: Process 11"/>
            <p:cNvSpPr/>
            <p:nvPr/>
          </p:nvSpPr>
          <p:spPr bwMode="auto">
            <a:xfrm>
              <a:off x="3733768" y="6030684"/>
              <a:ext cx="87117" cy="45719"/>
            </a:xfrm>
            <a:prstGeom prst="flowChartProcess">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3" name="Flowchart: Process 12"/>
            <p:cNvSpPr/>
            <p:nvPr/>
          </p:nvSpPr>
          <p:spPr bwMode="auto">
            <a:xfrm>
              <a:off x="3800453" y="6032056"/>
              <a:ext cx="45719" cy="163286"/>
            </a:xfrm>
            <a:prstGeom prst="flowChartProcess">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4" name="Title 1"/>
          <p:cNvSpPr>
            <a:spLocks noGrp="1"/>
          </p:cNvSpPr>
          <p:nvPr>
            <p:ph type="title"/>
          </p:nvPr>
        </p:nvSpPr>
        <p:spPr>
          <a:xfrm>
            <a:off x="457200" y="128292"/>
            <a:ext cx="8229600" cy="645600"/>
          </a:xfrm>
        </p:spPr>
        <p:txBody>
          <a:bodyPr>
            <a:normAutofit fontScale="90000"/>
          </a:bodyPr>
          <a:lstStyle/>
          <a:p>
            <a:r>
              <a:rPr lang="en-CA" dirty="0" smtClean="0">
                <a:solidFill>
                  <a:srgbClr val="00B0F0"/>
                </a:solidFill>
                <a:effectLst/>
              </a:rPr>
              <a:t>Question 14</a:t>
            </a:r>
            <a:endParaRPr lang="en-CA" dirty="0">
              <a:solidFill>
                <a:srgbClr val="00B0F0"/>
              </a:solidFill>
              <a:effectLst/>
            </a:endParaRPr>
          </a:p>
        </p:txBody>
      </p:sp>
      <p:sp>
        <p:nvSpPr>
          <p:cNvPr id="5" name="TextBox 4"/>
          <p:cNvSpPr txBox="1"/>
          <p:nvPr/>
        </p:nvSpPr>
        <p:spPr>
          <a:xfrm>
            <a:off x="225336" y="833423"/>
            <a:ext cx="8679178" cy="3416320"/>
          </a:xfrm>
          <a:prstGeom prst="rect">
            <a:avLst/>
          </a:prstGeom>
          <a:noFill/>
        </p:spPr>
        <p:txBody>
          <a:bodyPr wrap="square" rtlCol="0">
            <a:spAutoFit/>
          </a:bodyPr>
          <a:lstStyle/>
          <a:p>
            <a:r>
              <a:rPr lang="en-CA" dirty="0" smtClean="0">
                <a:solidFill>
                  <a:srgbClr val="00B0F0"/>
                </a:solidFill>
              </a:rPr>
              <a:t>A large storage container in a commercial wine cellar is cylindrical in shape. To test the contents (density of 1000 kg/m3), you can insert a tapping mechanism near the base of the cylinder. The mechanism consists of a larger cylindrical pipe of radius 0.5 cm that narrows to 0.2 cm at the spigot. Currently, the tapping device is 2 m below the wine level in the container. Assume the space above the wine in the container is maintained at atmospheric pressure and that wine is an ideal fluid. You may also assume that loss of wine through the spigot does not appreciably change the volume of wine in the container</a:t>
            </a:r>
          </a:p>
          <a:p>
            <a:endParaRPr lang="en-CA" dirty="0" smtClean="0">
              <a:solidFill>
                <a:srgbClr val="00B0F0"/>
              </a:solidFill>
            </a:endParaRPr>
          </a:p>
          <a:p>
            <a:pPr marL="342900" indent="-342900">
              <a:buAutoNum type="alphaLcParenR"/>
            </a:pPr>
            <a:r>
              <a:rPr lang="en-CA" dirty="0" smtClean="0">
                <a:solidFill>
                  <a:srgbClr val="00B0F0"/>
                </a:solidFill>
              </a:rPr>
              <a:t>Find the time it will take to fill a 1 L flask at the spigot</a:t>
            </a:r>
          </a:p>
          <a:p>
            <a:pPr marL="342900" indent="-342900">
              <a:buAutoNum type="alphaLcParenR"/>
            </a:pPr>
            <a:r>
              <a:rPr lang="en-CA" dirty="0" smtClean="0">
                <a:solidFill>
                  <a:srgbClr val="00B0F0"/>
                </a:solidFill>
              </a:rPr>
              <a:t>Determine the speed of the fluid as it enters the tapping device.</a:t>
            </a:r>
          </a:p>
          <a:p>
            <a:pPr marL="342900" indent="-342900">
              <a:buAutoNum type="alphaLcParenR"/>
            </a:pPr>
            <a:r>
              <a:rPr lang="en-CA" dirty="0" smtClean="0">
                <a:solidFill>
                  <a:srgbClr val="00B0F0"/>
                </a:solidFill>
              </a:rPr>
              <a:t>Find the difference between atmospheric pressure and the fluid pressure just inside the tapping device. </a:t>
            </a:r>
            <a:endParaRPr lang="en-CA" baseline="30000" dirty="0" smtClean="0">
              <a:solidFill>
                <a:srgbClr val="00B0F0"/>
              </a:solidFill>
            </a:endParaRPr>
          </a:p>
        </p:txBody>
      </p:sp>
      <p:sp>
        <p:nvSpPr>
          <p:cNvPr id="6" name="Right Arrow 5"/>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Flowchart: Magnetic Disk 6"/>
          <p:cNvSpPr/>
          <p:nvPr/>
        </p:nvSpPr>
        <p:spPr bwMode="auto">
          <a:xfrm>
            <a:off x="1786545" y="4220556"/>
            <a:ext cx="1611085" cy="1188357"/>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0" name="Flowchart: Magnetic Disk 9"/>
          <p:cNvSpPr/>
          <p:nvPr/>
        </p:nvSpPr>
        <p:spPr bwMode="auto">
          <a:xfrm>
            <a:off x="1817914" y="4653643"/>
            <a:ext cx="1600200" cy="762000"/>
          </a:xfrm>
          <a:prstGeom prst="flowChartMagneticDisk">
            <a:avLst/>
          </a:prstGeom>
          <a:solidFill>
            <a:srgbClr val="FF66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19" name="Group 18"/>
          <p:cNvGrpSpPr/>
          <p:nvPr/>
        </p:nvGrpSpPr>
        <p:grpSpPr>
          <a:xfrm>
            <a:off x="6011978" y="4231822"/>
            <a:ext cx="1793077" cy="743857"/>
            <a:chOff x="6360319" y="4773386"/>
            <a:chExt cx="1793077" cy="892628"/>
          </a:xfrm>
        </p:grpSpPr>
        <p:sp>
          <p:nvSpPr>
            <p:cNvPr id="16" name="Isosceles Triangle 15"/>
            <p:cNvSpPr/>
            <p:nvPr/>
          </p:nvSpPr>
          <p:spPr bwMode="auto">
            <a:xfrm rot="5400000">
              <a:off x="7130143" y="4844143"/>
              <a:ext cx="892628" cy="751114"/>
            </a:xfrm>
            <a:prstGeom prst="triangl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7" name="Rectangle 16"/>
            <p:cNvSpPr/>
            <p:nvPr/>
          </p:nvSpPr>
          <p:spPr bwMode="auto">
            <a:xfrm>
              <a:off x="7380510" y="5127174"/>
              <a:ext cx="772886" cy="19594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8" name="Rectangle 17"/>
            <p:cNvSpPr/>
            <p:nvPr/>
          </p:nvSpPr>
          <p:spPr bwMode="auto">
            <a:xfrm>
              <a:off x="6360319" y="4776788"/>
              <a:ext cx="841604" cy="88820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21" name="TextBox 20"/>
          <p:cNvSpPr txBox="1"/>
          <p:nvPr/>
        </p:nvSpPr>
        <p:spPr>
          <a:xfrm>
            <a:off x="5007432" y="4263571"/>
            <a:ext cx="1034143" cy="369332"/>
          </a:xfrm>
          <a:prstGeom prst="rect">
            <a:avLst/>
          </a:prstGeom>
          <a:noFill/>
        </p:spPr>
        <p:txBody>
          <a:bodyPr wrap="square" rtlCol="0">
            <a:spAutoFit/>
          </a:bodyPr>
          <a:lstStyle/>
          <a:p>
            <a:r>
              <a:rPr lang="en-CA" dirty="0" smtClean="0">
                <a:solidFill>
                  <a:srgbClr val="FFFF00"/>
                </a:solidFill>
              </a:rPr>
              <a:t>0.5 cm</a:t>
            </a:r>
            <a:endParaRPr lang="en-CA" dirty="0">
              <a:solidFill>
                <a:srgbClr val="FFFF00"/>
              </a:solidFill>
            </a:endParaRPr>
          </a:p>
        </p:txBody>
      </p:sp>
      <p:cxnSp>
        <p:nvCxnSpPr>
          <p:cNvPr id="23" name="Straight Connector 22"/>
          <p:cNvCxnSpPr/>
          <p:nvPr/>
        </p:nvCxnSpPr>
        <p:spPr bwMode="auto">
          <a:xfrm rot="10800000" flipH="1" flipV="1">
            <a:off x="6011977" y="4595671"/>
            <a:ext cx="1793077" cy="3545"/>
          </a:xfrm>
          <a:prstGeom prst="line">
            <a:avLst/>
          </a:prstGeom>
          <a:solidFill>
            <a:schemeClr val="accent1"/>
          </a:solidFill>
          <a:ln w="9525" cap="flat" cmpd="sng" algn="ctr">
            <a:solidFill>
              <a:srgbClr val="FF0000"/>
            </a:solidFill>
            <a:prstDash val="dash"/>
            <a:round/>
            <a:headEnd type="none" w="med" len="med"/>
            <a:tailEnd type="none" w="med" len="med"/>
          </a:ln>
          <a:effectLst/>
        </p:spPr>
      </p:cxnSp>
      <p:cxnSp>
        <p:nvCxnSpPr>
          <p:cNvPr id="25" name="Straight Arrow Connector 24"/>
          <p:cNvCxnSpPr/>
          <p:nvPr/>
        </p:nvCxnSpPr>
        <p:spPr bwMode="auto">
          <a:xfrm rot="5400000">
            <a:off x="5727704" y="4399511"/>
            <a:ext cx="344715" cy="1588"/>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sp>
        <p:nvSpPr>
          <p:cNvPr id="27" name="TextBox 26"/>
          <p:cNvSpPr txBox="1"/>
          <p:nvPr/>
        </p:nvSpPr>
        <p:spPr>
          <a:xfrm>
            <a:off x="7913914" y="4336142"/>
            <a:ext cx="990600" cy="369332"/>
          </a:xfrm>
          <a:prstGeom prst="rect">
            <a:avLst/>
          </a:prstGeom>
          <a:noFill/>
        </p:spPr>
        <p:txBody>
          <a:bodyPr wrap="square" rtlCol="0">
            <a:spAutoFit/>
          </a:bodyPr>
          <a:lstStyle/>
          <a:p>
            <a:r>
              <a:rPr lang="en-CA" dirty="0" smtClean="0">
                <a:solidFill>
                  <a:srgbClr val="FFFF00"/>
                </a:solidFill>
              </a:rPr>
              <a:t>0.2 cm</a:t>
            </a:r>
            <a:endParaRPr lang="en-CA" dirty="0">
              <a:solidFill>
                <a:srgbClr val="FFFF00"/>
              </a:solidFill>
            </a:endParaRPr>
          </a:p>
        </p:txBody>
      </p:sp>
      <p:cxnSp>
        <p:nvCxnSpPr>
          <p:cNvPr id="31" name="Straight Arrow Connector 30"/>
          <p:cNvCxnSpPr/>
          <p:nvPr/>
        </p:nvCxnSpPr>
        <p:spPr bwMode="auto">
          <a:xfrm rot="5400000">
            <a:off x="7777842" y="4553854"/>
            <a:ext cx="163287" cy="3"/>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cxnSp>
        <p:nvCxnSpPr>
          <p:cNvPr id="35" name="Straight Arrow Connector 34"/>
          <p:cNvCxnSpPr/>
          <p:nvPr/>
        </p:nvCxnSpPr>
        <p:spPr bwMode="auto">
          <a:xfrm rot="5400000">
            <a:off x="3333754" y="4902973"/>
            <a:ext cx="299353" cy="1588"/>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sp>
        <p:nvSpPr>
          <p:cNvPr id="38" name="TextBox 37"/>
          <p:cNvSpPr txBox="1"/>
          <p:nvPr/>
        </p:nvSpPr>
        <p:spPr>
          <a:xfrm>
            <a:off x="3548737" y="4744357"/>
            <a:ext cx="696686" cy="369332"/>
          </a:xfrm>
          <a:prstGeom prst="rect">
            <a:avLst/>
          </a:prstGeom>
          <a:noFill/>
        </p:spPr>
        <p:txBody>
          <a:bodyPr wrap="square" rtlCol="0">
            <a:spAutoFit/>
          </a:bodyPr>
          <a:lstStyle/>
          <a:p>
            <a:r>
              <a:rPr lang="en-CA" dirty="0" smtClean="0">
                <a:solidFill>
                  <a:srgbClr val="FFFF00"/>
                </a:solidFill>
              </a:rPr>
              <a:t>2 m</a:t>
            </a:r>
            <a:endParaRPr lang="en-CA" dirty="0">
              <a:solidFill>
                <a:srgbClr val="FFFF00"/>
              </a:solidFill>
            </a:endParaRPr>
          </a:p>
        </p:txBody>
      </p:sp>
    </p:spTree>
    <p:extLst>
      <p:ext uri="{BB962C8B-B14F-4D97-AF65-F5344CB8AC3E}">
        <p14:creationId xmlns:p14="http://schemas.microsoft.com/office/powerpoint/2010/main" val="39697773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19432"/>
            <a:ext cx="8229600" cy="443211"/>
          </a:xfrm>
        </p:spPr>
        <p:txBody>
          <a:bodyPr>
            <a:normAutofit fontScale="90000"/>
          </a:bodyPr>
          <a:lstStyle/>
          <a:p>
            <a:r>
              <a:rPr lang="en-CA" sz="2800" dirty="0" smtClean="0">
                <a:solidFill>
                  <a:srgbClr val="00B0F0"/>
                </a:solidFill>
                <a:effectLst/>
              </a:rPr>
              <a:t>Question 14</a:t>
            </a:r>
            <a:endParaRPr lang="en-CA" sz="2800" dirty="0">
              <a:solidFill>
                <a:srgbClr val="00B0F0"/>
              </a:solidFill>
              <a:effectLst/>
            </a:endParaRPr>
          </a:p>
        </p:txBody>
      </p:sp>
      <p:sp>
        <p:nvSpPr>
          <p:cNvPr id="10" name="TextBox 9"/>
          <p:cNvSpPr txBox="1"/>
          <p:nvPr/>
        </p:nvSpPr>
        <p:spPr>
          <a:xfrm>
            <a:off x="428596" y="425198"/>
            <a:ext cx="8301747" cy="2231380"/>
          </a:xfrm>
          <a:prstGeom prst="rect">
            <a:avLst/>
          </a:prstGeom>
          <a:noFill/>
        </p:spPr>
        <p:txBody>
          <a:bodyPr wrap="square" rtlCol="0">
            <a:spAutoFit/>
          </a:bodyPr>
          <a:lstStyle/>
          <a:p>
            <a:r>
              <a:rPr lang="en-CA" sz="1400" dirty="0" smtClean="0">
                <a:solidFill>
                  <a:srgbClr val="00B0F0"/>
                </a:solidFill>
              </a:rPr>
              <a:t>A large storage container in a commercial wine cellar is cylindrical in shape. To test the contents (density of 1000 kg/m</a:t>
            </a:r>
            <a:r>
              <a:rPr lang="en-CA" sz="1400" baseline="30000" dirty="0" smtClean="0">
                <a:solidFill>
                  <a:srgbClr val="00B0F0"/>
                </a:solidFill>
              </a:rPr>
              <a:t>3</a:t>
            </a:r>
            <a:r>
              <a:rPr lang="en-CA" sz="1400" dirty="0" smtClean="0">
                <a:solidFill>
                  <a:srgbClr val="00B0F0"/>
                </a:solidFill>
              </a:rPr>
              <a:t>), you can insert a tapping mechanism near the base of the cylinder. The mechanism consists of a larger cylindrical pipe of radius 0.5 cm that narrows to 0.2 cm at the spigot. Currently, the tapping device is 2 m below the wine level in the container. Assume the space above the wine in the container is maintained at atmospheric pressure and that wine is an ideal fluid. You may also assume that loss of wine through the spigot does not appreciably change the volume of wine in the container</a:t>
            </a:r>
          </a:p>
          <a:p>
            <a:endParaRPr lang="en-CA" sz="1400" dirty="0" smtClean="0">
              <a:solidFill>
                <a:srgbClr val="00B0F0"/>
              </a:solidFill>
            </a:endParaRPr>
          </a:p>
          <a:p>
            <a:pPr marL="342900" indent="-342900">
              <a:buAutoNum type="alphaLcParenR"/>
            </a:pPr>
            <a:r>
              <a:rPr lang="en-CA" sz="1400" dirty="0" smtClean="0">
                <a:solidFill>
                  <a:srgbClr val="66FF66"/>
                </a:solidFill>
              </a:rPr>
              <a:t>Find the time it will take to fill a 1 L flask at the spigot</a:t>
            </a:r>
          </a:p>
          <a:p>
            <a:pPr marL="342900" indent="-342900">
              <a:buAutoNum type="alphaLcParenR"/>
            </a:pPr>
            <a:r>
              <a:rPr lang="en-CA" sz="1400" dirty="0" smtClean="0">
                <a:solidFill>
                  <a:srgbClr val="FFFF00"/>
                </a:solidFill>
              </a:rPr>
              <a:t>Determine the speed of the fluid as it enters the tapping device.</a:t>
            </a:r>
          </a:p>
          <a:p>
            <a:pPr marL="342900" indent="-342900">
              <a:buAutoNum type="alphaLcParenR"/>
            </a:pPr>
            <a:r>
              <a:rPr lang="en-CA" sz="1400" dirty="0" smtClean="0">
                <a:solidFill>
                  <a:srgbClr val="FFFF00"/>
                </a:solidFill>
              </a:rPr>
              <a:t>Find the difference between atmospheric pressure and the fluid pressure just inside the tapping device</a:t>
            </a:r>
            <a:r>
              <a:rPr lang="en-CA" sz="1400" dirty="0" smtClean="0">
                <a:solidFill>
                  <a:srgbClr val="00B0F0"/>
                </a:solidFill>
              </a:rPr>
              <a:t>. </a:t>
            </a:r>
            <a:endParaRPr lang="en-CA" sz="1400" baseline="30000" dirty="0" smtClean="0">
              <a:solidFill>
                <a:srgbClr val="00B0F0"/>
              </a:solidFill>
            </a:endParaRPr>
          </a:p>
        </p:txBody>
      </p:sp>
      <p:sp>
        <p:nvSpPr>
          <p:cNvPr id="11" name="Right Arrow 10"/>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26" name="Group 25"/>
          <p:cNvGrpSpPr/>
          <p:nvPr/>
        </p:nvGrpSpPr>
        <p:grpSpPr>
          <a:xfrm>
            <a:off x="3526486" y="2739572"/>
            <a:ext cx="4714001" cy="807357"/>
            <a:chOff x="1807029" y="5040086"/>
            <a:chExt cx="7097485" cy="1458685"/>
          </a:xfrm>
        </p:grpSpPr>
        <p:sp>
          <p:nvSpPr>
            <p:cNvPr id="21" name="TextBox 20"/>
            <p:cNvSpPr txBox="1"/>
            <p:nvPr/>
          </p:nvSpPr>
          <p:spPr>
            <a:xfrm>
              <a:off x="7913914" y="5203370"/>
              <a:ext cx="990600" cy="458760"/>
            </a:xfrm>
            <a:prstGeom prst="rect">
              <a:avLst/>
            </a:prstGeom>
            <a:noFill/>
          </p:spPr>
          <p:txBody>
            <a:bodyPr wrap="square" rtlCol="0">
              <a:spAutoFit/>
            </a:bodyPr>
            <a:lstStyle/>
            <a:p>
              <a:r>
                <a:rPr lang="en-CA" sz="1000" dirty="0" smtClean="0">
                  <a:solidFill>
                    <a:srgbClr val="FFFF00"/>
                  </a:solidFill>
                </a:rPr>
                <a:t>0.2 </a:t>
              </a:r>
              <a:r>
                <a:rPr lang="en-CA" sz="1050" dirty="0" smtClean="0">
                  <a:solidFill>
                    <a:srgbClr val="FFFF00"/>
                  </a:solidFill>
                </a:rPr>
                <a:t>cm</a:t>
              </a:r>
              <a:endParaRPr lang="en-CA" sz="1050" dirty="0">
                <a:solidFill>
                  <a:srgbClr val="FFFF00"/>
                </a:solidFill>
              </a:endParaRPr>
            </a:p>
          </p:txBody>
        </p:sp>
        <p:grpSp>
          <p:nvGrpSpPr>
            <p:cNvPr id="25" name="Group 24"/>
            <p:cNvGrpSpPr/>
            <p:nvPr/>
          </p:nvGrpSpPr>
          <p:grpSpPr>
            <a:xfrm>
              <a:off x="1807029" y="5040086"/>
              <a:ext cx="6052457" cy="1458685"/>
              <a:chOff x="1807029" y="5040086"/>
              <a:chExt cx="6052457" cy="1458685"/>
            </a:xfrm>
          </p:grpSpPr>
          <p:grpSp>
            <p:nvGrpSpPr>
              <p:cNvPr id="4" name="Group 3"/>
              <p:cNvGrpSpPr/>
              <p:nvPr/>
            </p:nvGrpSpPr>
            <p:grpSpPr>
              <a:xfrm>
                <a:off x="3243944" y="6063341"/>
                <a:ext cx="549517" cy="217717"/>
                <a:chOff x="3265716" y="5965367"/>
                <a:chExt cx="580456" cy="229975"/>
              </a:xfrm>
            </p:grpSpPr>
            <p:sp>
              <p:nvSpPr>
                <p:cNvPr id="5" name="Rectangle 4"/>
                <p:cNvSpPr/>
                <p:nvPr/>
              </p:nvSpPr>
              <p:spPr bwMode="auto">
                <a:xfrm>
                  <a:off x="3265716" y="5965371"/>
                  <a:ext cx="348343" cy="21159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6" name="Flowchart: Manual Operation 5"/>
                <p:cNvSpPr/>
                <p:nvPr/>
              </p:nvSpPr>
              <p:spPr bwMode="auto">
                <a:xfrm rot="16200000">
                  <a:off x="3569556" y="6009674"/>
                  <a:ext cx="211593" cy="122980"/>
                </a:xfrm>
                <a:prstGeom prst="flowChartManualOperation">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Flowchart: Process 6"/>
                <p:cNvSpPr/>
                <p:nvPr/>
              </p:nvSpPr>
              <p:spPr bwMode="auto">
                <a:xfrm>
                  <a:off x="3733768" y="6030684"/>
                  <a:ext cx="87117" cy="45719"/>
                </a:xfrm>
                <a:prstGeom prst="flowChartProcess">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8" name="Flowchart: Process 7"/>
                <p:cNvSpPr/>
                <p:nvPr/>
              </p:nvSpPr>
              <p:spPr bwMode="auto">
                <a:xfrm>
                  <a:off x="3800453" y="6032056"/>
                  <a:ext cx="45719" cy="163286"/>
                </a:xfrm>
                <a:prstGeom prst="flowChartProcess">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12" name="Flowchart: Magnetic Disk 11"/>
              <p:cNvSpPr/>
              <p:nvPr/>
            </p:nvSpPr>
            <p:spPr bwMode="auto">
              <a:xfrm>
                <a:off x="1807029" y="5040086"/>
                <a:ext cx="1611085" cy="1426028"/>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3" name="Flowchart: Magnetic Disk 12"/>
              <p:cNvSpPr/>
              <p:nvPr/>
            </p:nvSpPr>
            <p:spPr bwMode="auto">
              <a:xfrm>
                <a:off x="1817914" y="5584371"/>
                <a:ext cx="1600200" cy="914400"/>
              </a:xfrm>
              <a:prstGeom prst="flowChartMagneticDisk">
                <a:avLst/>
              </a:prstGeom>
              <a:solidFill>
                <a:srgbClr val="FF66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14" name="Group 13"/>
              <p:cNvGrpSpPr/>
              <p:nvPr/>
            </p:nvGrpSpPr>
            <p:grpSpPr>
              <a:xfrm>
                <a:off x="6011977" y="5078186"/>
                <a:ext cx="1793077" cy="892628"/>
                <a:chOff x="6360319" y="4773386"/>
                <a:chExt cx="1793077" cy="892628"/>
              </a:xfrm>
            </p:grpSpPr>
            <p:sp>
              <p:nvSpPr>
                <p:cNvPr id="15" name="Isosceles Triangle 14"/>
                <p:cNvSpPr/>
                <p:nvPr/>
              </p:nvSpPr>
              <p:spPr bwMode="auto">
                <a:xfrm rot="5400000">
                  <a:off x="7130143" y="4844143"/>
                  <a:ext cx="892628" cy="751114"/>
                </a:xfrm>
                <a:prstGeom prst="triangl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6" name="Rectangle 15"/>
                <p:cNvSpPr/>
                <p:nvPr/>
              </p:nvSpPr>
              <p:spPr bwMode="auto">
                <a:xfrm>
                  <a:off x="7380510" y="5127174"/>
                  <a:ext cx="772886" cy="19594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7" name="Rectangle 16"/>
                <p:cNvSpPr/>
                <p:nvPr/>
              </p:nvSpPr>
              <p:spPr bwMode="auto">
                <a:xfrm>
                  <a:off x="6360319" y="4776788"/>
                  <a:ext cx="841604" cy="88820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18" name="TextBox 17"/>
              <p:cNvSpPr txBox="1"/>
              <p:nvPr/>
            </p:nvSpPr>
            <p:spPr>
              <a:xfrm>
                <a:off x="5007431" y="5116285"/>
                <a:ext cx="1034143" cy="458760"/>
              </a:xfrm>
              <a:prstGeom prst="rect">
                <a:avLst/>
              </a:prstGeom>
              <a:noFill/>
            </p:spPr>
            <p:txBody>
              <a:bodyPr wrap="square" rtlCol="0">
                <a:spAutoFit/>
              </a:bodyPr>
              <a:lstStyle/>
              <a:p>
                <a:r>
                  <a:rPr lang="en-CA" sz="1050" dirty="0" smtClean="0">
                    <a:solidFill>
                      <a:srgbClr val="FFFF00"/>
                    </a:solidFill>
                  </a:rPr>
                  <a:t>0.5 cm</a:t>
                </a:r>
                <a:endParaRPr lang="en-CA" sz="1050" dirty="0">
                  <a:solidFill>
                    <a:srgbClr val="FFFF00"/>
                  </a:solidFill>
                </a:endParaRPr>
              </a:p>
            </p:txBody>
          </p:sp>
          <p:cxnSp>
            <p:nvCxnSpPr>
              <p:cNvPr id="19" name="Straight Connector 18"/>
              <p:cNvCxnSpPr/>
              <p:nvPr/>
            </p:nvCxnSpPr>
            <p:spPr bwMode="auto">
              <a:xfrm rot="10800000" flipH="1" flipV="1">
                <a:off x="6011976" y="5514805"/>
                <a:ext cx="1793077" cy="4254"/>
              </a:xfrm>
              <a:prstGeom prst="line">
                <a:avLst/>
              </a:prstGeom>
              <a:solidFill>
                <a:schemeClr val="accent1"/>
              </a:solidFill>
              <a:ln w="9525" cap="flat" cmpd="sng" algn="ctr">
                <a:solidFill>
                  <a:srgbClr val="FF0000"/>
                </a:solidFill>
                <a:prstDash val="dash"/>
                <a:round/>
                <a:headEnd type="none" w="med" len="med"/>
                <a:tailEnd type="none" w="med" len="med"/>
              </a:ln>
              <a:effectLst/>
            </p:spPr>
          </p:cxnSp>
          <p:cxnSp>
            <p:nvCxnSpPr>
              <p:cNvPr id="20" name="Straight Arrow Connector 19"/>
              <p:cNvCxnSpPr/>
              <p:nvPr/>
            </p:nvCxnSpPr>
            <p:spPr bwMode="auto">
              <a:xfrm rot="5400000">
                <a:off x="5693232" y="5279572"/>
                <a:ext cx="413658" cy="1588"/>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cxnSp>
            <p:nvCxnSpPr>
              <p:cNvPr id="22" name="Straight Arrow Connector 21"/>
              <p:cNvCxnSpPr/>
              <p:nvPr/>
            </p:nvCxnSpPr>
            <p:spPr bwMode="auto">
              <a:xfrm rot="5400000">
                <a:off x="7761513" y="5464625"/>
                <a:ext cx="195944" cy="3"/>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cxnSp>
            <p:nvCxnSpPr>
              <p:cNvPr id="23" name="Straight Arrow Connector 22"/>
              <p:cNvCxnSpPr/>
              <p:nvPr/>
            </p:nvCxnSpPr>
            <p:spPr bwMode="auto">
              <a:xfrm rot="5400000">
                <a:off x="3303818" y="5883726"/>
                <a:ext cx="359223" cy="1588"/>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sp>
            <p:nvSpPr>
              <p:cNvPr id="24" name="TextBox 23"/>
              <p:cNvSpPr txBox="1"/>
              <p:nvPr/>
            </p:nvSpPr>
            <p:spPr>
              <a:xfrm>
                <a:off x="3548737" y="5693228"/>
                <a:ext cx="696686" cy="444858"/>
              </a:xfrm>
              <a:prstGeom prst="rect">
                <a:avLst/>
              </a:prstGeom>
              <a:noFill/>
            </p:spPr>
            <p:txBody>
              <a:bodyPr wrap="square" rtlCol="0">
                <a:spAutoFit/>
              </a:bodyPr>
              <a:lstStyle/>
              <a:p>
                <a:r>
                  <a:rPr lang="en-CA" sz="1000" dirty="0" smtClean="0">
                    <a:solidFill>
                      <a:srgbClr val="FFFF00"/>
                    </a:solidFill>
                  </a:rPr>
                  <a:t>2 m</a:t>
                </a:r>
                <a:endParaRPr lang="en-CA" sz="1000" dirty="0">
                  <a:solidFill>
                    <a:srgbClr val="FFFF00"/>
                  </a:solidFill>
                </a:endParaRPr>
              </a:p>
            </p:txBody>
          </p:sp>
        </p:grpSp>
      </p:grpSp>
      <p:graphicFrame>
        <p:nvGraphicFramePr>
          <p:cNvPr id="28" name="Object 27"/>
          <p:cNvGraphicFramePr>
            <a:graphicFrameLocks noChangeAspect="1"/>
          </p:cNvGraphicFramePr>
          <p:nvPr/>
        </p:nvGraphicFramePr>
        <p:xfrm>
          <a:off x="916896" y="2838413"/>
          <a:ext cx="1086076" cy="683777"/>
        </p:xfrm>
        <a:graphic>
          <a:graphicData uri="http://schemas.openxmlformats.org/presentationml/2006/ole">
            <mc:AlternateContent xmlns:mc="http://schemas.openxmlformats.org/markup-compatibility/2006">
              <mc:Choice xmlns:v="urn:schemas-microsoft-com:vml" Requires="v">
                <p:oleObj spid="_x0000_s28732" name="Equation" r:id="rId3" imgW="520560" imgH="393480" progId="Equation.DSMT4">
                  <p:embed/>
                </p:oleObj>
              </mc:Choice>
              <mc:Fallback>
                <p:oleObj name="Equation" r:id="rId3" imgW="52056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6896" y="2838413"/>
                        <a:ext cx="1086076" cy="6837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28"/>
          <p:cNvGraphicFramePr>
            <a:graphicFrameLocks noChangeAspect="1"/>
          </p:cNvGraphicFramePr>
          <p:nvPr/>
        </p:nvGraphicFramePr>
        <p:xfrm>
          <a:off x="1103086" y="3587179"/>
          <a:ext cx="1602051" cy="703603"/>
        </p:xfrm>
        <a:graphic>
          <a:graphicData uri="http://schemas.openxmlformats.org/presentationml/2006/ole">
            <mc:AlternateContent xmlns:mc="http://schemas.openxmlformats.org/markup-compatibility/2006">
              <mc:Choice xmlns:v="urn:schemas-microsoft-com:vml" Requires="v">
                <p:oleObj spid="_x0000_s28733" name="Equation" r:id="rId5" imgW="939600" imgH="495000" progId="Equation.DSMT4">
                  <p:embed/>
                </p:oleObj>
              </mc:Choice>
              <mc:Fallback>
                <p:oleObj name="Equation" r:id="rId5" imgW="939600" imgH="4950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3086" y="3587179"/>
                        <a:ext cx="1602051" cy="7036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TextBox 29"/>
          <p:cNvSpPr txBox="1"/>
          <p:nvPr/>
        </p:nvSpPr>
        <p:spPr>
          <a:xfrm>
            <a:off x="576949" y="4662716"/>
            <a:ext cx="2405743"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CA" dirty="0" smtClean="0">
                <a:solidFill>
                  <a:srgbClr val="FFFF00"/>
                </a:solidFill>
              </a:rPr>
              <a:t>We need the output velocity at the spigot</a:t>
            </a:r>
            <a:endParaRPr lang="en-CA" dirty="0">
              <a:solidFill>
                <a:srgbClr val="FFFF00"/>
              </a:solidFill>
            </a:endParaRPr>
          </a:p>
        </p:txBody>
      </p:sp>
      <p:sp>
        <p:nvSpPr>
          <p:cNvPr id="31" name="TextBox 30"/>
          <p:cNvSpPr txBox="1"/>
          <p:nvPr/>
        </p:nvSpPr>
        <p:spPr>
          <a:xfrm>
            <a:off x="3907972" y="3673929"/>
            <a:ext cx="4093029"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CA" dirty="0" smtClean="0">
                <a:solidFill>
                  <a:srgbClr val="FFFF00"/>
                </a:solidFill>
              </a:rPr>
              <a:t>By Applying Bernoulli’s principle</a:t>
            </a:r>
            <a:endParaRPr lang="en-CA" dirty="0">
              <a:solidFill>
                <a:srgbClr val="FFFF00"/>
              </a:solidFill>
            </a:endParaRPr>
          </a:p>
        </p:txBody>
      </p:sp>
      <p:graphicFrame>
        <p:nvGraphicFramePr>
          <p:cNvPr id="32" name="Object 31"/>
          <p:cNvGraphicFramePr>
            <a:graphicFrameLocks noChangeAspect="1"/>
          </p:cNvGraphicFramePr>
          <p:nvPr/>
        </p:nvGraphicFramePr>
        <p:xfrm>
          <a:off x="3148466" y="4105765"/>
          <a:ext cx="3470275" cy="1572948"/>
        </p:xfrm>
        <a:graphic>
          <a:graphicData uri="http://schemas.openxmlformats.org/presentationml/2006/ole">
            <mc:AlternateContent xmlns:mc="http://schemas.openxmlformats.org/markup-compatibility/2006">
              <mc:Choice xmlns:v="urn:schemas-microsoft-com:vml" Requires="v">
                <p:oleObj spid="_x0000_s28734" name="Equation" r:id="rId7" imgW="2336760" imgH="1269720" progId="Equation.DSMT4">
                  <p:embed/>
                </p:oleObj>
              </mc:Choice>
              <mc:Fallback>
                <p:oleObj name="Equation" r:id="rId7" imgW="2336760" imgH="12697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48466" y="4105765"/>
                        <a:ext cx="3470275" cy="15729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32"/>
          <p:cNvGraphicFramePr>
            <a:graphicFrameLocks noChangeAspect="1"/>
          </p:cNvGraphicFramePr>
          <p:nvPr/>
        </p:nvGraphicFramePr>
        <p:xfrm>
          <a:off x="6842125" y="4074584"/>
          <a:ext cx="2027238" cy="1541198"/>
        </p:xfrm>
        <a:graphic>
          <a:graphicData uri="http://schemas.openxmlformats.org/presentationml/2006/ole">
            <mc:AlternateContent xmlns:mc="http://schemas.openxmlformats.org/markup-compatibility/2006">
              <mc:Choice xmlns:v="urn:schemas-microsoft-com:vml" Requires="v">
                <p:oleObj spid="_x0000_s28735" name="Equation" r:id="rId9" imgW="1434960" imgH="1307880" progId="Equation.3">
                  <p:embed/>
                </p:oleObj>
              </mc:Choice>
              <mc:Fallback>
                <p:oleObj name="Equation" r:id="rId9" imgW="1434960" imgH="1307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42125" y="4074584"/>
                        <a:ext cx="2027238" cy="15411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325734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Effect transition="in" filter="fade">
                                      <p:cBhvr>
                                        <p:cTn id="9" dur="500"/>
                                        <p:tgtEl>
                                          <p:spTgt spid="2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p:cTn id="14" dur="500" fill="hold"/>
                                        <p:tgtEl>
                                          <p:spTgt spid="29"/>
                                        </p:tgtEl>
                                        <p:attrNameLst>
                                          <p:attrName>ppt_w</p:attrName>
                                        </p:attrNameLst>
                                      </p:cBhvr>
                                      <p:tavLst>
                                        <p:tav tm="0">
                                          <p:val>
                                            <p:fltVal val="0"/>
                                          </p:val>
                                        </p:tav>
                                        <p:tav tm="100000">
                                          <p:val>
                                            <p:strVal val="#ppt_w"/>
                                          </p:val>
                                        </p:tav>
                                      </p:tavLst>
                                    </p:anim>
                                    <p:anim calcmode="lin" valueType="num">
                                      <p:cBhvr>
                                        <p:cTn id="15" dur="500" fill="hold"/>
                                        <p:tgtEl>
                                          <p:spTgt spid="29"/>
                                        </p:tgtEl>
                                        <p:attrNameLst>
                                          <p:attrName>ppt_h</p:attrName>
                                        </p:attrNameLst>
                                      </p:cBhvr>
                                      <p:tavLst>
                                        <p:tav tm="0">
                                          <p:val>
                                            <p:fltVal val="0"/>
                                          </p:val>
                                        </p:tav>
                                        <p:tav tm="100000">
                                          <p:val>
                                            <p:strVal val="#ppt_h"/>
                                          </p:val>
                                        </p:tav>
                                      </p:tavLst>
                                    </p:anim>
                                    <p:animEffect transition="in" filter="fade">
                                      <p:cBhvr>
                                        <p:cTn id="16" dur="500"/>
                                        <p:tgtEl>
                                          <p:spTgt spid="29"/>
                                        </p:tgtEl>
                                      </p:cBhvr>
                                    </p:animEffect>
                                  </p:childTnLst>
                                </p:cTn>
                              </p:par>
                            </p:childTnLst>
                          </p:cTn>
                        </p:par>
                        <p:par>
                          <p:cTn id="17" fill="hold">
                            <p:stCondLst>
                              <p:cond delay="500"/>
                            </p:stCondLst>
                            <p:childTnLst>
                              <p:par>
                                <p:cTn id="18" presetID="53" presetClass="entr" presetSubtype="0" fill="hold" grpId="0" nodeType="afterEffect">
                                  <p:stCondLst>
                                    <p:cond delay="0"/>
                                  </p:stCondLst>
                                  <p:childTnLst>
                                    <p:set>
                                      <p:cBhvr>
                                        <p:cTn id="19" dur="1" fill="hold">
                                          <p:stCondLst>
                                            <p:cond delay="0"/>
                                          </p:stCondLst>
                                        </p:cTn>
                                        <p:tgtEl>
                                          <p:spTgt spid="30"/>
                                        </p:tgtEl>
                                        <p:attrNameLst>
                                          <p:attrName>style.visibility</p:attrName>
                                        </p:attrNameLst>
                                      </p:cBhvr>
                                      <p:to>
                                        <p:strVal val="visible"/>
                                      </p:to>
                                    </p:set>
                                    <p:anim calcmode="lin" valueType="num">
                                      <p:cBhvr>
                                        <p:cTn id="20" dur="500" fill="hold"/>
                                        <p:tgtEl>
                                          <p:spTgt spid="30"/>
                                        </p:tgtEl>
                                        <p:attrNameLst>
                                          <p:attrName>ppt_w</p:attrName>
                                        </p:attrNameLst>
                                      </p:cBhvr>
                                      <p:tavLst>
                                        <p:tav tm="0">
                                          <p:val>
                                            <p:fltVal val="0"/>
                                          </p:val>
                                        </p:tav>
                                        <p:tav tm="100000">
                                          <p:val>
                                            <p:strVal val="#ppt_w"/>
                                          </p:val>
                                        </p:tav>
                                      </p:tavLst>
                                    </p:anim>
                                    <p:anim calcmode="lin" valueType="num">
                                      <p:cBhvr>
                                        <p:cTn id="21" dur="500" fill="hold"/>
                                        <p:tgtEl>
                                          <p:spTgt spid="30"/>
                                        </p:tgtEl>
                                        <p:attrNameLst>
                                          <p:attrName>ppt_h</p:attrName>
                                        </p:attrNameLst>
                                      </p:cBhvr>
                                      <p:tavLst>
                                        <p:tav tm="0">
                                          <p:val>
                                            <p:fltVal val="0"/>
                                          </p:val>
                                        </p:tav>
                                        <p:tav tm="100000">
                                          <p:val>
                                            <p:strVal val="#ppt_h"/>
                                          </p:val>
                                        </p:tav>
                                      </p:tavLst>
                                    </p:anim>
                                    <p:animEffect transition="in" filter="fade">
                                      <p:cBhvr>
                                        <p:cTn id="22" dur="500"/>
                                        <p:tgtEl>
                                          <p:spTgt spid="30"/>
                                        </p:tgtEl>
                                      </p:cBhvr>
                                    </p:animEffect>
                                  </p:childTnLst>
                                </p:cTn>
                              </p:par>
                            </p:childTnLst>
                          </p:cTn>
                        </p:par>
                        <p:par>
                          <p:cTn id="23" fill="hold">
                            <p:stCondLst>
                              <p:cond delay="1000"/>
                            </p:stCondLst>
                            <p:childTnLst>
                              <p:par>
                                <p:cTn id="24" presetID="53" presetClass="entr" presetSubtype="0"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p:cTn id="26" dur="500" fill="hold"/>
                                        <p:tgtEl>
                                          <p:spTgt spid="31"/>
                                        </p:tgtEl>
                                        <p:attrNameLst>
                                          <p:attrName>ppt_w</p:attrName>
                                        </p:attrNameLst>
                                      </p:cBhvr>
                                      <p:tavLst>
                                        <p:tav tm="0">
                                          <p:val>
                                            <p:fltVal val="0"/>
                                          </p:val>
                                        </p:tav>
                                        <p:tav tm="100000">
                                          <p:val>
                                            <p:strVal val="#ppt_w"/>
                                          </p:val>
                                        </p:tav>
                                      </p:tavLst>
                                    </p:anim>
                                    <p:anim calcmode="lin" valueType="num">
                                      <p:cBhvr>
                                        <p:cTn id="27" dur="500" fill="hold"/>
                                        <p:tgtEl>
                                          <p:spTgt spid="31"/>
                                        </p:tgtEl>
                                        <p:attrNameLst>
                                          <p:attrName>ppt_h</p:attrName>
                                        </p:attrNameLst>
                                      </p:cBhvr>
                                      <p:tavLst>
                                        <p:tav tm="0">
                                          <p:val>
                                            <p:fltVal val="0"/>
                                          </p:val>
                                        </p:tav>
                                        <p:tav tm="100000">
                                          <p:val>
                                            <p:strVal val="#ppt_h"/>
                                          </p:val>
                                        </p:tav>
                                      </p:tavLst>
                                    </p:anim>
                                    <p:animEffect transition="in" filter="fade">
                                      <p:cBhvr>
                                        <p:cTn id="28" dur="500"/>
                                        <p:tgtEl>
                                          <p:spTgt spid="3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p:cTn id="33" dur="500" fill="hold"/>
                                        <p:tgtEl>
                                          <p:spTgt spid="32"/>
                                        </p:tgtEl>
                                        <p:attrNameLst>
                                          <p:attrName>ppt_w</p:attrName>
                                        </p:attrNameLst>
                                      </p:cBhvr>
                                      <p:tavLst>
                                        <p:tav tm="0">
                                          <p:val>
                                            <p:fltVal val="0"/>
                                          </p:val>
                                        </p:tav>
                                        <p:tav tm="100000">
                                          <p:val>
                                            <p:strVal val="#ppt_w"/>
                                          </p:val>
                                        </p:tav>
                                      </p:tavLst>
                                    </p:anim>
                                    <p:anim calcmode="lin" valueType="num">
                                      <p:cBhvr>
                                        <p:cTn id="34" dur="500" fill="hold"/>
                                        <p:tgtEl>
                                          <p:spTgt spid="32"/>
                                        </p:tgtEl>
                                        <p:attrNameLst>
                                          <p:attrName>ppt_h</p:attrName>
                                        </p:attrNameLst>
                                      </p:cBhvr>
                                      <p:tavLst>
                                        <p:tav tm="0">
                                          <p:val>
                                            <p:fltVal val="0"/>
                                          </p:val>
                                        </p:tav>
                                        <p:tav tm="100000">
                                          <p:val>
                                            <p:strVal val="#ppt_h"/>
                                          </p:val>
                                        </p:tav>
                                      </p:tavLst>
                                    </p:anim>
                                    <p:animEffect transition="in" filter="fade">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Effect transition="in" filter="fade">
                                      <p:cBhvr>
                                        <p:cTn id="42" dur="500"/>
                                        <p:tgtEl>
                                          <p:spTgt spid="33"/>
                                        </p:tgtEl>
                                      </p:cBhvr>
                                    </p:animEffect>
                                  </p:childTnLst>
                                </p:cTn>
                              </p:par>
                            </p:childTnLst>
                          </p:cTn>
                        </p:par>
                        <p:par>
                          <p:cTn id="43" fill="hold">
                            <p:stCondLst>
                              <p:cond delay="500"/>
                            </p:stCondLst>
                            <p:childTnLst>
                              <p:par>
                                <p:cTn id="44" presetID="53" presetClass="entr" presetSubtype="0"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Effect transition="in" filter="fade">
                                      <p:cBhvr>
                                        <p:cTn id="4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0" grpId="0" animBg="1"/>
      <p:bldP spid="3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9432"/>
            <a:ext cx="8229600" cy="443211"/>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800" b="0" i="0" u="none" strike="noStrike" kern="0" cap="none" spc="0" normalizeH="0" baseline="0" noProof="0" smtClean="0">
                <a:ln>
                  <a:noFill/>
                </a:ln>
                <a:solidFill>
                  <a:srgbClr val="00B0F0"/>
                </a:solidFill>
                <a:effectLst/>
                <a:uLnTx/>
                <a:uFillTx/>
                <a:latin typeface="+mj-lt"/>
                <a:ea typeface="+mj-ea"/>
                <a:cs typeface="+mj-cs"/>
              </a:rPr>
              <a:t>Question 14</a:t>
            </a:r>
            <a:endParaRPr kumimoji="0" lang="en-CA" sz="2800" b="0" i="0" u="none" strike="noStrike" kern="0" cap="none" spc="0" normalizeH="0" baseline="0" noProof="0" dirty="0">
              <a:ln>
                <a:noFill/>
              </a:ln>
              <a:solidFill>
                <a:srgbClr val="00B0F0"/>
              </a:solidFill>
              <a:effectLst/>
              <a:uLnTx/>
              <a:uFillTx/>
              <a:latin typeface="+mj-lt"/>
              <a:ea typeface="+mj-ea"/>
              <a:cs typeface="+mj-cs"/>
            </a:endParaRPr>
          </a:p>
        </p:txBody>
      </p:sp>
      <p:sp>
        <p:nvSpPr>
          <p:cNvPr id="3" name="TextBox 2"/>
          <p:cNvSpPr txBox="1"/>
          <p:nvPr/>
        </p:nvSpPr>
        <p:spPr>
          <a:xfrm>
            <a:off x="428596" y="425198"/>
            <a:ext cx="8301747" cy="2231380"/>
          </a:xfrm>
          <a:prstGeom prst="rect">
            <a:avLst/>
          </a:prstGeom>
          <a:noFill/>
        </p:spPr>
        <p:txBody>
          <a:bodyPr wrap="square" rtlCol="0">
            <a:spAutoFit/>
          </a:bodyPr>
          <a:lstStyle/>
          <a:p>
            <a:r>
              <a:rPr lang="en-CA" sz="1400" dirty="0" smtClean="0">
                <a:solidFill>
                  <a:srgbClr val="00B0F0"/>
                </a:solidFill>
              </a:rPr>
              <a:t>A large storage container in a commercial wine cellar is cylindrical in shape. To test the contents (density of 1000 kg/m</a:t>
            </a:r>
            <a:r>
              <a:rPr lang="en-CA" sz="1400" baseline="30000" dirty="0" smtClean="0">
                <a:solidFill>
                  <a:srgbClr val="00B0F0"/>
                </a:solidFill>
              </a:rPr>
              <a:t>3</a:t>
            </a:r>
            <a:r>
              <a:rPr lang="en-CA" sz="1400" dirty="0" smtClean="0">
                <a:solidFill>
                  <a:srgbClr val="00B0F0"/>
                </a:solidFill>
              </a:rPr>
              <a:t>), you can insert a tapping mechanism near the base of the cylinder. The mechanism consists of a larger cylindrical pipe of radius 0.5 cm that narrows to 0.2 cm at the spigot. Currently, the tapping device is 2 m below the wine level in the container. Assume the space above the wine in the container is maintained at atmospheric pressure and that wine is an ideal fluid. You may also assume that loss of wine through the spigot does not appreciably change the volume of wine in the container</a:t>
            </a:r>
          </a:p>
          <a:p>
            <a:endParaRPr lang="en-CA" sz="1400" dirty="0" smtClean="0">
              <a:solidFill>
                <a:srgbClr val="00B0F0"/>
              </a:solidFill>
            </a:endParaRPr>
          </a:p>
          <a:p>
            <a:pPr marL="342900" indent="-342900">
              <a:buAutoNum type="alphaLcParenR"/>
            </a:pPr>
            <a:r>
              <a:rPr lang="en-CA" sz="1400" dirty="0" smtClean="0">
                <a:solidFill>
                  <a:srgbClr val="66FF66"/>
                </a:solidFill>
              </a:rPr>
              <a:t>Find the time it will take to fill a 1 L flask at the spigot</a:t>
            </a:r>
          </a:p>
          <a:p>
            <a:pPr marL="342900" indent="-342900">
              <a:buAutoNum type="alphaLcParenR"/>
            </a:pPr>
            <a:r>
              <a:rPr lang="en-CA" sz="1400" dirty="0" smtClean="0">
                <a:solidFill>
                  <a:srgbClr val="FFFF00"/>
                </a:solidFill>
              </a:rPr>
              <a:t>Determine the speed of the fluid as it enters the tapping device.</a:t>
            </a:r>
          </a:p>
          <a:p>
            <a:pPr marL="342900" indent="-342900">
              <a:buAutoNum type="alphaLcParenR"/>
            </a:pPr>
            <a:r>
              <a:rPr lang="en-CA" sz="1400" dirty="0" smtClean="0">
                <a:solidFill>
                  <a:srgbClr val="FFFF00"/>
                </a:solidFill>
              </a:rPr>
              <a:t>Find the difference between atmospheric pressure and the fluid pressure just inside the tapping device</a:t>
            </a:r>
            <a:r>
              <a:rPr lang="en-CA" sz="1400" dirty="0" smtClean="0">
                <a:solidFill>
                  <a:srgbClr val="00B0F0"/>
                </a:solidFill>
              </a:rPr>
              <a:t>. </a:t>
            </a:r>
            <a:endParaRPr lang="en-CA" sz="1400" baseline="30000" dirty="0" smtClean="0">
              <a:solidFill>
                <a:srgbClr val="00B0F0"/>
              </a:solidFill>
            </a:endParaRPr>
          </a:p>
        </p:txBody>
      </p:sp>
      <p:sp>
        <p:nvSpPr>
          <p:cNvPr id="4" name="Right Arrow 3"/>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5" name="Group 4"/>
          <p:cNvGrpSpPr/>
          <p:nvPr/>
        </p:nvGrpSpPr>
        <p:grpSpPr>
          <a:xfrm>
            <a:off x="3526486" y="2739572"/>
            <a:ext cx="4714001" cy="807357"/>
            <a:chOff x="1807029" y="5040086"/>
            <a:chExt cx="7097485" cy="1458685"/>
          </a:xfrm>
        </p:grpSpPr>
        <p:sp>
          <p:nvSpPr>
            <p:cNvPr id="6" name="TextBox 5"/>
            <p:cNvSpPr txBox="1"/>
            <p:nvPr/>
          </p:nvSpPr>
          <p:spPr>
            <a:xfrm>
              <a:off x="7913914" y="5203370"/>
              <a:ext cx="990600" cy="458760"/>
            </a:xfrm>
            <a:prstGeom prst="rect">
              <a:avLst/>
            </a:prstGeom>
            <a:noFill/>
          </p:spPr>
          <p:txBody>
            <a:bodyPr wrap="square" rtlCol="0">
              <a:spAutoFit/>
            </a:bodyPr>
            <a:lstStyle/>
            <a:p>
              <a:r>
                <a:rPr lang="en-CA" sz="1000" dirty="0" smtClean="0">
                  <a:solidFill>
                    <a:srgbClr val="FFFF00"/>
                  </a:solidFill>
                </a:rPr>
                <a:t>0.2 </a:t>
              </a:r>
              <a:r>
                <a:rPr lang="en-CA" sz="1050" dirty="0" smtClean="0">
                  <a:solidFill>
                    <a:srgbClr val="FFFF00"/>
                  </a:solidFill>
                </a:rPr>
                <a:t>cm</a:t>
              </a:r>
              <a:endParaRPr lang="en-CA" sz="1050" dirty="0">
                <a:solidFill>
                  <a:srgbClr val="FFFF00"/>
                </a:solidFill>
              </a:endParaRPr>
            </a:p>
          </p:txBody>
        </p:sp>
        <p:grpSp>
          <p:nvGrpSpPr>
            <p:cNvPr id="7" name="Group 24"/>
            <p:cNvGrpSpPr/>
            <p:nvPr/>
          </p:nvGrpSpPr>
          <p:grpSpPr>
            <a:xfrm>
              <a:off x="1807029" y="5040086"/>
              <a:ext cx="6052457" cy="1458685"/>
              <a:chOff x="1807029" y="5040086"/>
              <a:chExt cx="6052457" cy="1458685"/>
            </a:xfrm>
          </p:grpSpPr>
          <p:grpSp>
            <p:nvGrpSpPr>
              <p:cNvPr id="8" name="Group 3"/>
              <p:cNvGrpSpPr/>
              <p:nvPr/>
            </p:nvGrpSpPr>
            <p:grpSpPr>
              <a:xfrm>
                <a:off x="3243955" y="6063339"/>
                <a:ext cx="549519" cy="217717"/>
                <a:chOff x="3265716" y="5965367"/>
                <a:chExt cx="580456" cy="229975"/>
              </a:xfrm>
            </p:grpSpPr>
            <p:sp>
              <p:nvSpPr>
                <p:cNvPr id="21" name="Rectangle 20"/>
                <p:cNvSpPr/>
                <p:nvPr/>
              </p:nvSpPr>
              <p:spPr bwMode="auto">
                <a:xfrm>
                  <a:off x="3265716" y="5965371"/>
                  <a:ext cx="348343" cy="21159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2" name="Flowchart: Manual Operation 21"/>
                <p:cNvSpPr/>
                <p:nvPr/>
              </p:nvSpPr>
              <p:spPr bwMode="auto">
                <a:xfrm rot="16200000">
                  <a:off x="3569556" y="6009674"/>
                  <a:ext cx="211593" cy="122980"/>
                </a:xfrm>
                <a:prstGeom prst="flowChartManualOperation">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3" name="Flowchart: Process 6"/>
                <p:cNvSpPr/>
                <p:nvPr/>
              </p:nvSpPr>
              <p:spPr bwMode="auto">
                <a:xfrm>
                  <a:off x="3733768" y="6030684"/>
                  <a:ext cx="87117" cy="45719"/>
                </a:xfrm>
                <a:prstGeom prst="flowChartProcess">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4" name="Flowchart: Process 7"/>
                <p:cNvSpPr/>
                <p:nvPr/>
              </p:nvSpPr>
              <p:spPr bwMode="auto">
                <a:xfrm>
                  <a:off x="3800453" y="6032056"/>
                  <a:ext cx="45719" cy="163286"/>
                </a:xfrm>
                <a:prstGeom prst="flowChartProcess">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9" name="Flowchart: Magnetic Disk 8"/>
              <p:cNvSpPr/>
              <p:nvPr/>
            </p:nvSpPr>
            <p:spPr bwMode="auto">
              <a:xfrm>
                <a:off x="1807029" y="5040086"/>
                <a:ext cx="1611085" cy="1426028"/>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0" name="Flowchart: Magnetic Disk 9"/>
              <p:cNvSpPr/>
              <p:nvPr/>
            </p:nvSpPr>
            <p:spPr bwMode="auto">
              <a:xfrm>
                <a:off x="1817914" y="5584371"/>
                <a:ext cx="1600200" cy="914400"/>
              </a:xfrm>
              <a:prstGeom prst="flowChartMagneticDisk">
                <a:avLst/>
              </a:prstGeom>
              <a:solidFill>
                <a:srgbClr val="FF66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11" name="Group 10"/>
              <p:cNvGrpSpPr/>
              <p:nvPr/>
            </p:nvGrpSpPr>
            <p:grpSpPr>
              <a:xfrm>
                <a:off x="6011977" y="5078186"/>
                <a:ext cx="1793077" cy="892628"/>
                <a:chOff x="6360319" y="4773386"/>
                <a:chExt cx="1793077" cy="892628"/>
              </a:xfrm>
            </p:grpSpPr>
            <p:sp>
              <p:nvSpPr>
                <p:cNvPr id="18" name="Isosceles Triangle 17"/>
                <p:cNvSpPr/>
                <p:nvPr/>
              </p:nvSpPr>
              <p:spPr bwMode="auto">
                <a:xfrm rot="5400000">
                  <a:off x="7130143" y="4844143"/>
                  <a:ext cx="892628" cy="751114"/>
                </a:xfrm>
                <a:prstGeom prst="triangl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9" name="Rectangle 18"/>
                <p:cNvSpPr/>
                <p:nvPr/>
              </p:nvSpPr>
              <p:spPr bwMode="auto">
                <a:xfrm>
                  <a:off x="7380510" y="5127174"/>
                  <a:ext cx="772886" cy="19594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0" name="Rectangle 19"/>
                <p:cNvSpPr/>
                <p:nvPr/>
              </p:nvSpPr>
              <p:spPr bwMode="auto">
                <a:xfrm>
                  <a:off x="6360319" y="4776788"/>
                  <a:ext cx="841604" cy="88820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12" name="TextBox 11"/>
              <p:cNvSpPr txBox="1"/>
              <p:nvPr/>
            </p:nvSpPr>
            <p:spPr>
              <a:xfrm>
                <a:off x="5007431" y="5116285"/>
                <a:ext cx="1034143" cy="458760"/>
              </a:xfrm>
              <a:prstGeom prst="rect">
                <a:avLst/>
              </a:prstGeom>
              <a:noFill/>
            </p:spPr>
            <p:txBody>
              <a:bodyPr wrap="square" rtlCol="0">
                <a:spAutoFit/>
              </a:bodyPr>
              <a:lstStyle/>
              <a:p>
                <a:r>
                  <a:rPr lang="en-CA" sz="1050" dirty="0" smtClean="0">
                    <a:solidFill>
                      <a:srgbClr val="FFFF00"/>
                    </a:solidFill>
                  </a:rPr>
                  <a:t>0.5 cm</a:t>
                </a:r>
                <a:endParaRPr lang="en-CA" sz="1050" dirty="0">
                  <a:solidFill>
                    <a:srgbClr val="FFFF00"/>
                  </a:solidFill>
                </a:endParaRPr>
              </a:p>
            </p:txBody>
          </p:sp>
          <p:cxnSp>
            <p:nvCxnSpPr>
              <p:cNvPr id="13" name="Straight Connector 12"/>
              <p:cNvCxnSpPr/>
              <p:nvPr/>
            </p:nvCxnSpPr>
            <p:spPr bwMode="auto">
              <a:xfrm rot="10800000" flipH="1" flipV="1">
                <a:off x="6011976" y="5514805"/>
                <a:ext cx="1793077" cy="4254"/>
              </a:xfrm>
              <a:prstGeom prst="line">
                <a:avLst/>
              </a:prstGeom>
              <a:solidFill>
                <a:schemeClr val="accent1"/>
              </a:solidFill>
              <a:ln w="9525" cap="flat" cmpd="sng" algn="ctr">
                <a:solidFill>
                  <a:srgbClr val="FF0000"/>
                </a:solidFill>
                <a:prstDash val="dash"/>
                <a:round/>
                <a:headEnd type="none" w="med" len="med"/>
                <a:tailEnd type="none" w="med" len="med"/>
              </a:ln>
              <a:effectLst/>
            </p:spPr>
          </p:cxnSp>
          <p:cxnSp>
            <p:nvCxnSpPr>
              <p:cNvPr id="14" name="Straight Arrow Connector 13"/>
              <p:cNvCxnSpPr/>
              <p:nvPr/>
            </p:nvCxnSpPr>
            <p:spPr bwMode="auto">
              <a:xfrm rot="5400000">
                <a:off x="5693232" y="5279572"/>
                <a:ext cx="413658" cy="1588"/>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cxnSp>
            <p:nvCxnSpPr>
              <p:cNvPr id="15" name="Straight Arrow Connector 14"/>
              <p:cNvCxnSpPr/>
              <p:nvPr/>
            </p:nvCxnSpPr>
            <p:spPr bwMode="auto">
              <a:xfrm rot="5400000">
                <a:off x="7761513" y="5464625"/>
                <a:ext cx="195944" cy="3"/>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cxnSp>
            <p:nvCxnSpPr>
              <p:cNvPr id="16" name="Straight Arrow Connector 15"/>
              <p:cNvCxnSpPr/>
              <p:nvPr/>
            </p:nvCxnSpPr>
            <p:spPr bwMode="auto">
              <a:xfrm rot="5400000">
                <a:off x="3303818" y="5883726"/>
                <a:ext cx="359223" cy="1588"/>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sp>
            <p:nvSpPr>
              <p:cNvPr id="17" name="TextBox 16"/>
              <p:cNvSpPr txBox="1"/>
              <p:nvPr/>
            </p:nvSpPr>
            <p:spPr>
              <a:xfrm>
                <a:off x="3548737" y="5693228"/>
                <a:ext cx="696686" cy="444858"/>
              </a:xfrm>
              <a:prstGeom prst="rect">
                <a:avLst/>
              </a:prstGeom>
              <a:noFill/>
            </p:spPr>
            <p:txBody>
              <a:bodyPr wrap="square" rtlCol="0">
                <a:spAutoFit/>
              </a:bodyPr>
              <a:lstStyle/>
              <a:p>
                <a:r>
                  <a:rPr lang="en-CA" sz="1000" dirty="0" smtClean="0">
                    <a:solidFill>
                      <a:srgbClr val="FFFF00"/>
                    </a:solidFill>
                  </a:rPr>
                  <a:t>2 m</a:t>
                </a:r>
                <a:endParaRPr lang="en-CA" sz="1000" dirty="0">
                  <a:solidFill>
                    <a:srgbClr val="FFFF00"/>
                  </a:solidFill>
                </a:endParaRPr>
              </a:p>
            </p:txBody>
          </p:sp>
        </p:grpSp>
      </p:grpSp>
      <p:graphicFrame>
        <p:nvGraphicFramePr>
          <p:cNvPr id="26" name="Object 25"/>
          <p:cNvGraphicFramePr>
            <a:graphicFrameLocks noChangeAspect="1"/>
          </p:cNvGraphicFramePr>
          <p:nvPr/>
        </p:nvGraphicFramePr>
        <p:xfrm>
          <a:off x="353785" y="3034393"/>
          <a:ext cx="1752600" cy="702469"/>
        </p:xfrm>
        <a:graphic>
          <a:graphicData uri="http://schemas.openxmlformats.org/presentationml/2006/ole">
            <mc:AlternateContent xmlns:mc="http://schemas.openxmlformats.org/markup-compatibility/2006">
              <mc:Choice xmlns:v="urn:schemas-microsoft-com:vml" Requires="v">
                <p:oleObj spid="_x0000_s29742" name="Equation" r:id="rId3" imgW="1028520" imgH="495000" progId="Equation.DSMT4">
                  <p:embed/>
                </p:oleObj>
              </mc:Choice>
              <mc:Fallback>
                <p:oleObj name="Equation" r:id="rId3" imgW="1028520" imgH="495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785" y="3034393"/>
                        <a:ext cx="1752600" cy="7024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29"/>
          <p:cNvGraphicFramePr>
            <a:graphicFrameLocks noChangeAspect="1"/>
          </p:cNvGraphicFramePr>
          <p:nvPr/>
        </p:nvGraphicFramePr>
        <p:xfrm>
          <a:off x="546329" y="3896367"/>
          <a:ext cx="1423987" cy="558333"/>
        </p:xfrm>
        <a:graphic>
          <a:graphicData uri="http://schemas.openxmlformats.org/presentationml/2006/ole">
            <mc:AlternateContent xmlns:mc="http://schemas.openxmlformats.org/markup-compatibility/2006">
              <mc:Choice xmlns:v="urn:schemas-microsoft-com:vml" Requires="v">
                <p:oleObj spid="_x0000_s29743" name="Equation" r:id="rId5" imgW="838080" imgH="393480" progId="Equation.DSMT4">
                  <p:embed/>
                </p:oleObj>
              </mc:Choice>
              <mc:Fallback>
                <p:oleObj name="Equation" r:id="rId5" imgW="838080" imgH="393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6329" y="3896367"/>
                        <a:ext cx="1423987" cy="5583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6" name="Object 6"/>
          <p:cNvGraphicFramePr>
            <a:graphicFrameLocks noChangeAspect="1"/>
          </p:cNvGraphicFramePr>
          <p:nvPr/>
        </p:nvGraphicFramePr>
        <p:xfrm>
          <a:off x="3399746" y="3784109"/>
          <a:ext cx="2638425" cy="1189302"/>
        </p:xfrm>
        <a:graphic>
          <a:graphicData uri="http://schemas.openxmlformats.org/presentationml/2006/ole">
            <mc:AlternateContent xmlns:mc="http://schemas.openxmlformats.org/markup-compatibility/2006">
              <mc:Choice xmlns:v="urn:schemas-microsoft-com:vml" Requires="v">
                <p:oleObj spid="_x0000_s29744" name="Equation" r:id="rId7" imgW="1549080" imgH="838080" progId="Equation.3">
                  <p:embed/>
                </p:oleObj>
              </mc:Choice>
              <mc:Fallback>
                <p:oleObj name="Equation" r:id="rId7" imgW="1549080" imgH="8380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99746" y="3784109"/>
                        <a:ext cx="2638425" cy="11893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6439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0966"/>
                                        </p:tgtEl>
                                        <p:attrNameLst>
                                          <p:attrName>style.visibility</p:attrName>
                                        </p:attrNameLst>
                                      </p:cBhvr>
                                      <p:to>
                                        <p:strVal val="visible"/>
                                      </p:to>
                                    </p:set>
                                    <p:anim calcmode="lin" valueType="num">
                                      <p:cBhvr>
                                        <p:cTn id="7" dur="500" fill="hold"/>
                                        <p:tgtEl>
                                          <p:spTgt spid="40966"/>
                                        </p:tgtEl>
                                        <p:attrNameLst>
                                          <p:attrName>ppt_w</p:attrName>
                                        </p:attrNameLst>
                                      </p:cBhvr>
                                      <p:tavLst>
                                        <p:tav tm="0">
                                          <p:val>
                                            <p:fltVal val="0"/>
                                          </p:val>
                                        </p:tav>
                                        <p:tav tm="100000">
                                          <p:val>
                                            <p:strVal val="#ppt_w"/>
                                          </p:val>
                                        </p:tav>
                                      </p:tavLst>
                                    </p:anim>
                                    <p:anim calcmode="lin" valueType="num">
                                      <p:cBhvr>
                                        <p:cTn id="8" dur="500" fill="hold"/>
                                        <p:tgtEl>
                                          <p:spTgt spid="40966"/>
                                        </p:tgtEl>
                                        <p:attrNameLst>
                                          <p:attrName>ppt_h</p:attrName>
                                        </p:attrNameLst>
                                      </p:cBhvr>
                                      <p:tavLst>
                                        <p:tav tm="0">
                                          <p:val>
                                            <p:fltVal val="0"/>
                                          </p:val>
                                        </p:tav>
                                        <p:tav tm="100000">
                                          <p:val>
                                            <p:strVal val="#ppt_h"/>
                                          </p:val>
                                        </p:tav>
                                      </p:tavLst>
                                    </p:anim>
                                    <p:animEffect transition="in" filter="fade">
                                      <p:cBhvr>
                                        <p:cTn id="9" dur="500"/>
                                        <p:tgtEl>
                                          <p:spTgt spid="40966"/>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9432"/>
            <a:ext cx="8229600" cy="443211"/>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800" b="0" i="0" u="none" strike="noStrike" kern="0" cap="none" spc="0" normalizeH="0" baseline="0" noProof="0" smtClean="0">
                <a:ln>
                  <a:noFill/>
                </a:ln>
                <a:solidFill>
                  <a:srgbClr val="00B0F0"/>
                </a:solidFill>
                <a:effectLst/>
                <a:uLnTx/>
                <a:uFillTx/>
                <a:latin typeface="+mj-lt"/>
                <a:ea typeface="+mj-ea"/>
                <a:cs typeface="+mj-cs"/>
              </a:rPr>
              <a:t>Question 14</a:t>
            </a:r>
            <a:endParaRPr kumimoji="0" lang="en-CA" sz="2800" b="0" i="0" u="none" strike="noStrike" kern="0" cap="none" spc="0" normalizeH="0" baseline="0" noProof="0" dirty="0">
              <a:ln>
                <a:noFill/>
              </a:ln>
              <a:solidFill>
                <a:srgbClr val="00B0F0"/>
              </a:solidFill>
              <a:effectLst/>
              <a:uLnTx/>
              <a:uFillTx/>
              <a:latin typeface="+mj-lt"/>
              <a:ea typeface="+mj-ea"/>
              <a:cs typeface="+mj-cs"/>
            </a:endParaRPr>
          </a:p>
        </p:txBody>
      </p:sp>
      <p:sp>
        <p:nvSpPr>
          <p:cNvPr id="3" name="TextBox 2"/>
          <p:cNvSpPr txBox="1"/>
          <p:nvPr/>
        </p:nvSpPr>
        <p:spPr>
          <a:xfrm>
            <a:off x="428596" y="425198"/>
            <a:ext cx="8301747" cy="2231380"/>
          </a:xfrm>
          <a:prstGeom prst="rect">
            <a:avLst/>
          </a:prstGeom>
          <a:noFill/>
        </p:spPr>
        <p:txBody>
          <a:bodyPr wrap="square" rtlCol="0">
            <a:spAutoFit/>
          </a:bodyPr>
          <a:lstStyle/>
          <a:p>
            <a:r>
              <a:rPr lang="en-CA" sz="1400" dirty="0" smtClean="0">
                <a:solidFill>
                  <a:srgbClr val="00B0F0"/>
                </a:solidFill>
              </a:rPr>
              <a:t>A large storage container in a commercial wine cellar is cylindrical in shape. To test the contents (density of 1000 kg/m</a:t>
            </a:r>
            <a:r>
              <a:rPr lang="en-CA" sz="1400" baseline="30000" dirty="0" smtClean="0">
                <a:solidFill>
                  <a:srgbClr val="00B0F0"/>
                </a:solidFill>
              </a:rPr>
              <a:t>3</a:t>
            </a:r>
            <a:r>
              <a:rPr lang="en-CA" sz="1400" dirty="0" smtClean="0">
                <a:solidFill>
                  <a:srgbClr val="00B0F0"/>
                </a:solidFill>
              </a:rPr>
              <a:t>), you can insert a tapping mechanism near the base of the cylinder. The mechanism consists of a larger cylindrical pipe of radius 0.5 cm that narrows to 0.2 cm at the spigot. Currently, the tapping device is 2 m below the wine level in the container. Assume the space above the wine in the container is maintained at atmospheric pressure and that wine is an ideal fluid. You may also assume that loss of wine through the spigot does not appreciably change the volume of wine in the container</a:t>
            </a:r>
          </a:p>
          <a:p>
            <a:endParaRPr lang="en-CA" sz="1400" dirty="0" smtClean="0">
              <a:solidFill>
                <a:srgbClr val="00B0F0"/>
              </a:solidFill>
            </a:endParaRPr>
          </a:p>
          <a:p>
            <a:pPr marL="342900" indent="-342900">
              <a:buAutoNum type="alphaLcParenR"/>
            </a:pPr>
            <a:r>
              <a:rPr lang="en-CA" sz="1400" dirty="0" smtClean="0">
                <a:solidFill>
                  <a:srgbClr val="FFFF00"/>
                </a:solidFill>
              </a:rPr>
              <a:t>Find the time it will take to fill a 1 L flask at the spigot</a:t>
            </a:r>
          </a:p>
          <a:p>
            <a:pPr marL="342900" indent="-342900">
              <a:buAutoNum type="alphaLcParenR"/>
            </a:pPr>
            <a:r>
              <a:rPr lang="en-CA" sz="1400" dirty="0" smtClean="0">
                <a:solidFill>
                  <a:srgbClr val="66FF66"/>
                </a:solidFill>
              </a:rPr>
              <a:t>Determine the speed of the fluid as it enters the tapping device.</a:t>
            </a:r>
          </a:p>
          <a:p>
            <a:pPr marL="342900" indent="-342900">
              <a:buAutoNum type="alphaLcParenR"/>
            </a:pPr>
            <a:r>
              <a:rPr lang="en-CA" sz="1400" dirty="0" smtClean="0">
                <a:solidFill>
                  <a:srgbClr val="FFFF00"/>
                </a:solidFill>
              </a:rPr>
              <a:t>Find the difference between atmospheric pressure and the fluid pressure just inside the tapping device</a:t>
            </a:r>
            <a:r>
              <a:rPr lang="en-CA" sz="1400" dirty="0" smtClean="0">
                <a:solidFill>
                  <a:srgbClr val="00B0F0"/>
                </a:solidFill>
              </a:rPr>
              <a:t>. </a:t>
            </a:r>
            <a:endParaRPr lang="en-CA" sz="1400" baseline="30000" dirty="0" smtClean="0">
              <a:solidFill>
                <a:srgbClr val="00B0F0"/>
              </a:solidFill>
            </a:endParaRPr>
          </a:p>
        </p:txBody>
      </p:sp>
      <p:sp>
        <p:nvSpPr>
          <p:cNvPr id="4" name="Right Arrow 3"/>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5" name="Group 4"/>
          <p:cNvGrpSpPr/>
          <p:nvPr/>
        </p:nvGrpSpPr>
        <p:grpSpPr>
          <a:xfrm>
            <a:off x="3526486" y="2739572"/>
            <a:ext cx="4714001" cy="807357"/>
            <a:chOff x="1807029" y="5040086"/>
            <a:chExt cx="7097485" cy="1458685"/>
          </a:xfrm>
        </p:grpSpPr>
        <p:sp>
          <p:nvSpPr>
            <p:cNvPr id="6" name="TextBox 5"/>
            <p:cNvSpPr txBox="1"/>
            <p:nvPr/>
          </p:nvSpPr>
          <p:spPr>
            <a:xfrm>
              <a:off x="7913914" y="5203370"/>
              <a:ext cx="990600" cy="458760"/>
            </a:xfrm>
            <a:prstGeom prst="rect">
              <a:avLst/>
            </a:prstGeom>
            <a:noFill/>
          </p:spPr>
          <p:txBody>
            <a:bodyPr wrap="square" rtlCol="0">
              <a:spAutoFit/>
            </a:bodyPr>
            <a:lstStyle/>
            <a:p>
              <a:r>
                <a:rPr lang="en-CA" sz="1000" dirty="0" smtClean="0">
                  <a:solidFill>
                    <a:srgbClr val="FFFF00"/>
                  </a:solidFill>
                </a:rPr>
                <a:t>0.2 </a:t>
              </a:r>
              <a:r>
                <a:rPr lang="en-CA" sz="1050" dirty="0" smtClean="0">
                  <a:solidFill>
                    <a:srgbClr val="FFFF00"/>
                  </a:solidFill>
                </a:rPr>
                <a:t>cm</a:t>
              </a:r>
              <a:endParaRPr lang="en-CA" sz="1050" dirty="0">
                <a:solidFill>
                  <a:srgbClr val="FFFF00"/>
                </a:solidFill>
              </a:endParaRPr>
            </a:p>
          </p:txBody>
        </p:sp>
        <p:grpSp>
          <p:nvGrpSpPr>
            <p:cNvPr id="7" name="Group 24"/>
            <p:cNvGrpSpPr/>
            <p:nvPr/>
          </p:nvGrpSpPr>
          <p:grpSpPr>
            <a:xfrm>
              <a:off x="1807029" y="5040086"/>
              <a:ext cx="6052457" cy="1458685"/>
              <a:chOff x="1807029" y="5040086"/>
              <a:chExt cx="6052457" cy="1458685"/>
            </a:xfrm>
          </p:grpSpPr>
          <p:grpSp>
            <p:nvGrpSpPr>
              <p:cNvPr id="8" name="Group 3"/>
              <p:cNvGrpSpPr/>
              <p:nvPr/>
            </p:nvGrpSpPr>
            <p:grpSpPr>
              <a:xfrm>
                <a:off x="3243953" y="6063337"/>
                <a:ext cx="549519" cy="217717"/>
                <a:chOff x="3265716" y="5965367"/>
                <a:chExt cx="580456" cy="229975"/>
              </a:xfrm>
            </p:grpSpPr>
            <p:sp>
              <p:nvSpPr>
                <p:cNvPr id="21" name="Rectangle 20"/>
                <p:cNvSpPr/>
                <p:nvPr/>
              </p:nvSpPr>
              <p:spPr bwMode="auto">
                <a:xfrm>
                  <a:off x="3265716" y="5965371"/>
                  <a:ext cx="348343" cy="21159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2" name="Flowchart: Manual Operation 21"/>
                <p:cNvSpPr/>
                <p:nvPr/>
              </p:nvSpPr>
              <p:spPr bwMode="auto">
                <a:xfrm rot="16200000">
                  <a:off x="3569556" y="6009674"/>
                  <a:ext cx="211593" cy="122980"/>
                </a:xfrm>
                <a:prstGeom prst="flowChartManualOperation">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3" name="Flowchart: Process 6"/>
                <p:cNvSpPr/>
                <p:nvPr/>
              </p:nvSpPr>
              <p:spPr bwMode="auto">
                <a:xfrm>
                  <a:off x="3733768" y="6030684"/>
                  <a:ext cx="87117" cy="45719"/>
                </a:xfrm>
                <a:prstGeom prst="flowChartProcess">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4" name="Flowchart: Process 7"/>
                <p:cNvSpPr/>
                <p:nvPr/>
              </p:nvSpPr>
              <p:spPr bwMode="auto">
                <a:xfrm>
                  <a:off x="3800453" y="6032056"/>
                  <a:ext cx="45719" cy="163286"/>
                </a:xfrm>
                <a:prstGeom prst="flowChartProcess">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9" name="Flowchart: Magnetic Disk 8"/>
              <p:cNvSpPr/>
              <p:nvPr/>
            </p:nvSpPr>
            <p:spPr bwMode="auto">
              <a:xfrm>
                <a:off x="1807029" y="5040086"/>
                <a:ext cx="1611085" cy="1426028"/>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0" name="Flowchart: Magnetic Disk 9"/>
              <p:cNvSpPr/>
              <p:nvPr/>
            </p:nvSpPr>
            <p:spPr bwMode="auto">
              <a:xfrm>
                <a:off x="1817914" y="5584371"/>
                <a:ext cx="1600200" cy="914400"/>
              </a:xfrm>
              <a:prstGeom prst="flowChartMagneticDisk">
                <a:avLst/>
              </a:prstGeom>
              <a:solidFill>
                <a:srgbClr val="FF66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11" name="Group 10"/>
              <p:cNvGrpSpPr/>
              <p:nvPr/>
            </p:nvGrpSpPr>
            <p:grpSpPr>
              <a:xfrm>
                <a:off x="6011977" y="5078186"/>
                <a:ext cx="1793077" cy="892628"/>
                <a:chOff x="6360319" y="4773386"/>
                <a:chExt cx="1793077" cy="892628"/>
              </a:xfrm>
            </p:grpSpPr>
            <p:sp>
              <p:nvSpPr>
                <p:cNvPr id="18" name="Isosceles Triangle 17"/>
                <p:cNvSpPr/>
                <p:nvPr/>
              </p:nvSpPr>
              <p:spPr bwMode="auto">
                <a:xfrm rot="5400000">
                  <a:off x="7130143" y="4844143"/>
                  <a:ext cx="892628" cy="751114"/>
                </a:xfrm>
                <a:prstGeom prst="triangl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9" name="Rectangle 18"/>
                <p:cNvSpPr/>
                <p:nvPr/>
              </p:nvSpPr>
              <p:spPr bwMode="auto">
                <a:xfrm>
                  <a:off x="7380510" y="5127174"/>
                  <a:ext cx="772886" cy="19594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0" name="Rectangle 19"/>
                <p:cNvSpPr/>
                <p:nvPr/>
              </p:nvSpPr>
              <p:spPr bwMode="auto">
                <a:xfrm>
                  <a:off x="6360319" y="4776788"/>
                  <a:ext cx="841604" cy="88820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12" name="TextBox 11"/>
              <p:cNvSpPr txBox="1"/>
              <p:nvPr/>
            </p:nvSpPr>
            <p:spPr>
              <a:xfrm>
                <a:off x="5007431" y="5116285"/>
                <a:ext cx="1034143" cy="458760"/>
              </a:xfrm>
              <a:prstGeom prst="rect">
                <a:avLst/>
              </a:prstGeom>
              <a:noFill/>
            </p:spPr>
            <p:txBody>
              <a:bodyPr wrap="square" rtlCol="0">
                <a:spAutoFit/>
              </a:bodyPr>
              <a:lstStyle/>
              <a:p>
                <a:r>
                  <a:rPr lang="en-CA" sz="1050" dirty="0" smtClean="0">
                    <a:solidFill>
                      <a:srgbClr val="FFFF00"/>
                    </a:solidFill>
                  </a:rPr>
                  <a:t>0.5 cm</a:t>
                </a:r>
                <a:endParaRPr lang="en-CA" sz="1050" dirty="0">
                  <a:solidFill>
                    <a:srgbClr val="FFFF00"/>
                  </a:solidFill>
                </a:endParaRPr>
              </a:p>
            </p:txBody>
          </p:sp>
          <p:cxnSp>
            <p:nvCxnSpPr>
              <p:cNvPr id="13" name="Straight Connector 12"/>
              <p:cNvCxnSpPr/>
              <p:nvPr/>
            </p:nvCxnSpPr>
            <p:spPr bwMode="auto">
              <a:xfrm rot="10800000" flipH="1" flipV="1">
                <a:off x="6011976" y="5514805"/>
                <a:ext cx="1793077" cy="4254"/>
              </a:xfrm>
              <a:prstGeom prst="line">
                <a:avLst/>
              </a:prstGeom>
              <a:solidFill>
                <a:schemeClr val="accent1"/>
              </a:solidFill>
              <a:ln w="9525" cap="flat" cmpd="sng" algn="ctr">
                <a:solidFill>
                  <a:srgbClr val="FF0000"/>
                </a:solidFill>
                <a:prstDash val="dash"/>
                <a:round/>
                <a:headEnd type="none" w="med" len="med"/>
                <a:tailEnd type="none" w="med" len="med"/>
              </a:ln>
              <a:effectLst/>
            </p:spPr>
          </p:cxnSp>
          <p:cxnSp>
            <p:nvCxnSpPr>
              <p:cNvPr id="14" name="Straight Arrow Connector 13"/>
              <p:cNvCxnSpPr/>
              <p:nvPr/>
            </p:nvCxnSpPr>
            <p:spPr bwMode="auto">
              <a:xfrm rot="5400000">
                <a:off x="5693232" y="5279572"/>
                <a:ext cx="413658" cy="1588"/>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cxnSp>
            <p:nvCxnSpPr>
              <p:cNvPr id="15" name="Straight Arrow Connector 14"/>
              <p:cNvCxnSpPr/>
              <p:nvPr/>
            </p:nvCxnSpPr>
            <p:spPr bwMode="auto">
              <a:xfrm rot="5400000">
                <a:off x="7761513" y="5464625"/>
                <a:ext cx="195944" cy="3"/>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cxnSp>
            <p:nvCxnSpPr>
              <p:cNvPr id="16" name="Straight Arrow Connector 15"/>
              <p:cNvCxnSpPr/>
              <p:nvPr/>
            </p:nvCxnSpPr>
            <p:spPr bwMode="auto">
              <a:xfrm rot="5400000">
                <a:off x="3303818" y="5883726"/>
                <a:ext cx="359223" cy="1588"/>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sp>
            <p:nvSpPr>
              <p:cNvPr id="17" name="TextBox 16"/>
              <p:cNvSpPr txBox="1"/>
              <p:nvPr/>
            </p:nvSpPr>
            <p:spPr>
              <a:xfrm>
                <a:off x="3548737" y="5693228"/>
                <a:ext cx="696686" cy="444858"/>
              </a:xfrm>
              <a:prstGeom prst="rect">
                <a:avLst/>
              </a:prstGeom>
              <a:noFill/>
            </p:spPr>
            <p:txBody>
              <a:bodyPr wrap="square" rtlCol="0">
                <a:spAutoFit/>
              </a:bodyPr>
              <a:lstStyle/>
              <a:p>
                <a:r>
                  <a:rPr lang="en-CA" sz="1000" dirty="0" smtClean="0">
                    <a:solidFill>
                      <a:srgbClr val="FFFF00"/>
                    </a:solidFill>
                  </a:rPr>
                  <a:t>2 m</a:t>
                </a:r>
                <a:endParaRPr lang="en-CA" sz="1000" dirty="0">
                  <a:solidFill>
                    <a:srgbClr val="FFFF00"/>
                  </a:solidFill>
                </a:endParaRPr>
              </a:p>
            </p:txBody>
          </p:sp>
        </p:grpSp>
      </p:grpSp>
      <p:graphicFrame>
        <p:nvGraphicFramePr>
          <p:cNvPr id="27" name="Object 6"/>
          <p:cNvGraphicFramePr>
            <a:graphicFrameLocks noChangeAspect="1"/>
          </p:cNvGraphicFramePr>
          <p:nvPr/>
        </p:nvGraphicFramePr>
        <p:xfrm>
          <a:off x="3694113" y="3767667"/>
          <a:ext cx="2659062" cy="1494896"/>
        </p:xfrm>
        <a:graphic>
          <a:graphicData uri="http://schemas.openxmlformats.org/presentationml/2006/ole">
            <mc:AlternateContent xmlns:mc="http://schemas.openxmlformats.org/markup-compatibility/2006">
              <mc:Choice xmlns:v="urn:schemas-microsoft-com:vml" Requires="v">
                <p:oleObj spid="_x0000_s30752" name="Equation" r:id="rId3" imgW="1562040" imgH="1054080" progId="Equation.DSMT4">
                  <p:embed/>
                </p:oleObj>
              </mc:Choice>
              <mc:Fallback>
                <p:oleObj name="Equation" r:id="rId3" imgW="1562040" imgH="1054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4113" y="3767667"/>
                        <a:ext cx="2659062" cy="14948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TextBox 27"/>
          <p:cNvSpPr txBox="1"/>
          <p:nvPr/>
        </p:nvSpPr>
        <p:spPr>
          <a:xfrm>
            <a:off x="598715" y="3029858"/>
            <a:ext cx="2253343"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CA" dirty="0" smtClean="0">
                <a:solidFill>
                  <a:srgbClr val="FFFF00"/>
                </a:solidFill>
              </a:rPr>
              <a:t>We can apply the continuity equation</a:t>
            </a:r>
            <a:endParaRPr lang="en-CA" dirty="0">
              <a:solidFill>
                <a:srgbClr val="FFFF00"/>
              </a:solidFill>
            </a:endParaRPr>
          </a:p>
        </p:txBody>
      </p:sp>
      <p:graphicFrame>
        <p:nvGraphicFramePr>
          <p:cNvPr id="29" name="Object 28"/>
          <p:cNvGraphicFramePr>
            <a:graphicFrameLocks noChangeAspect="1"/>
          </p:cNvGraphicFramePr>
          <p:nvPr/>
        </p:nvGraphicFramePr>
        <p:xfrm>
          <a:off x="601664" y="3869732"/>
          <a:ext cx="2268537" cy="1307042"/>
        </p:xfrm>
        <a:graphic>
          <a:graphicData uri="http://schemas.openxmlformats.org/presentationml/2006/ole">
            <mc:AlternateContent xmlns:mc="http://schemas.openxmlformats.org/markup-compatibility/2006">
              <mc:Choice xmlns:v="urn:schemas-microsoft-com:vml" Requires="v">
                <p:oleObj spid="_x0000_s30753" name="Equation" r:id="rId5" imgW="1028520" imgH="711000" progId="Equation.3">
                  <p:embed/>
                </p:oleObj>
              </mc:Choice>
              <mc:Fallback>
                <p:oleObj name="Equation" r:id="rId5" imgW="1028520" imgH="711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664" y="3869732"/>
                        <a:ext cx="2268537" cy="13070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481707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Effect transition="in" filter="fade">
                                      <p:cBhvr>
                                        <p:cTn id="9" dur="500"/>
                                        <p:tgtEl>
                                          <p:spTgt spid="2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p:cTn id="14" dur="500" fill="hold"/>
                                        <p:tgtEl>
                                          <p:spTgt spid="29"/>
                                        </p:tgtEl>
                                        <p:attrNameLst>
                                          <p:attrName>ppt_w</p:attrName>
                                        </p:attrNameLst>
                                      </p:cBhvr>
                                      <p:tavLst>
                                        <p:tav tm="0">
                                          <p:val>
                                            <p:fltVal val="0"/>
                                          </p:val>
                                        </p:tav>
                                        <p:tav tm="100000">
                                          <p:val>
                                            <p:strVal val="#ppt_w"/>
                                          </p:val>
                                        </p:tav>
                                      </p:tavLst>
                                    </p:anim>
                                    <p:anim calcmode="lin" valueType="num">
                                      <p:cBhvr>
                                        <p:cTn id="15" dur="500" fill="hold"/>
                                        <p:tgtEl>
                                          <p:spTgt spid="29"/>
                                        </p:tgtEl>
                                        <p:attrNameLst>
                                          <p:attrName>ppt_h</p:attrName>
                                        </p:attrNameLst>
                                      </p:cBhvr>
                                      <p:tavLst>
                                        <p:tav tm="0">
                                          <p:val>
                                            <p:fltVal val="0"/>
                                          </p:val>
                                        </p:tav>
                                        <p:tav tm="100000">
                                          <p:val>
                                            <p:strVal val="#ppt_h"/>
                                          </p:val>
                                        </p:tav>
                                      </p:tavLst>
                                    </p:anim>
                                    <p:animEffect transition="in" filter="fade">
                                      <p:cBhvr>
                                        <p:cTn id="16" dur="500"/>
                                        <p:tgtEl>
                                          <p:spTgt spid="2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500" fill="hold"/>
                                        <p:tgtEl>
                                          <p:spTgt spid="27"/>
                                        </p:tgtEl>
                                        <p:attrNameLst>
                                          <p:attrName>ppt_w</p:attrName>
                                        </p:attrNameLst>
                                      </p:cBhvr>
                                      <p:tavLst>
                                        <p:tav tm="0">
                                          <p:val>
                                            <p:fltVal val="0"/>
                                          </p:val>
                                        </p:tav>
                                        <p:tav tm="100000">
                                          <p:val>
                                            <p:strVal val="#ppt_w"/>
                                          </p:val>
                                        </p:tav>
                                      </p:tavLst>
                                    </p:anim>
                                    <p:anim calcmode="lin" valueType="num">
                                      <p:cBhvr>
                                        <p:cTn id="22" dur="500" fill="hold"/>
                                        <p:tgtEl>
                                          <p:spTgt spid="27"/>
                                        </p:tgtEl>
                                        <p:attrNameLst>
                                          <p:attrName>ppt_h</p:attrName>
                                        </p:attrNameLst>
                                      </p:cBhvr>
                                      <p:tavLst>
                                        <p:tav tm="0">
                                          <p:val>
                                            <p:fltVal val="0"/>
                                          </p:val>
                                        </p:tav>
                                        <p:tav tm="100000">
                                          <p:val>
                                            <p:strVal val="#ppt_h"/>
                                          </p:val>
                                        </p:tav>
                                      </p:tavLst>
                                    </p:anim>
                                    <p:animEffect transition="in" filter="fade">
                                      <p:cBhvr>
                                        <p:cTn id="23" dur="500"/>
                                        <p:tgtEl>
                                          <p:spTgt spid="27"/>
                                        </p:tgtEl>
                                      </p:cBhvr>
                                    </p:animEffect>
                                  </p:childTnLst>
                                </p:cTn>
                              </p:par>
                            </p:childTnLst>
                          </p:cTn>
                        </p:par>
                        <p:par>
                          <p:cTn id="24" fill="hold">
                            <p:stCondLst>
                              <p:cond delay="500"/>
                            </p:stCondLst>
                            <p:childTnLst>
                              <p:par>
                                <p:cTn id="25" presetID="53"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9432"/>
            <a:ext cx="8229600" cy="443211"/>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800" b="0" i="0" u="none" strike="noStrike" kern="0" cap="none" spc="0" normalizeH="0" baseline="0" noProof="0" smtClean="0">
                <a:ln>
                  <a:noFill/>
                </a:ln>
                <a:solidFill>
                  <a:srgbClr val="00B0F0"/>
                </a:solidFill>
                <a:effectLst/>
                <a:uLnTx/>
                <a:uFillTx/>
                <a:latin typeface="+mj-lt"/>
                <a:ea typeface="+mj-ea"/>
                <a:cs typeface="+mj-cs"/>
              </a:rPr>
              <a:t>Question 14</a:t>
            </a:r>
            <a:endParaRPr kumimoji="0" lang="en-CA" sz="2800" b="0" i="0" u="none" strike="noStrike" kern="0" cap="none" spc="0" normalizeH="0" baseline="0" noProof="0" dirty="0">
              <a:ln>
                <a:noFill/>
              </a:ln>
              <a:solidFill>
                <a:srgbClr val="00B0F0"/>
              </a:solidFill>
              <a:effectLst/>
              <a:uLnTx/>
              <a:uFillTx/>
              <a:latin typeface="+mj-lt"/>
              <a:ea typeface="+mj-ea"/>
              <a:cs typeface="+mj-cs"/>
            </a:endParaRPr>
          </a:p>
        </p:txBody>
      </p:sp>
      <p:sp>
        <p:nvSpPr>
          <p:cNvPr id="3" name="TextBox 2"/>
          <p:cNvSpPr txBox="1"/>
          <p:nvPr/>
        </p:nvSpPr>
        <p:spPr>
          <a:xfrm>
            <a:off x="428596" y="425198"/>
            <a:ext cx="8301747" cy="2051844"/>
          </a:xfrm>
          <a:prstGeom prst="rect">
            <a:avLst/>
          </a:prstGeom>
          <a:noFill/>
        </p:spPr>
        <p:txBody>
          <a:bodyPr wrap="square" rtlCol="0">
            <a:spAutoFit/>
          </a:bodyPr>
          <a:lstStyle/>
          <a:p>
            <a:r>
              <a:rPr lang="en-CA" sz="1400" dirty="0" smtClean="0">
                <a:solidFill>
                  <a:srgbClr val="00B0F0"/>
                </a:solidFill>
              </a:rPr>
              <a:t>A large storage container in a commercial wine cellar is cylindrical in shape. To test the contents (density of 1000 kg/m</a:t>
            </a:r>
            <a:r>
              <a:rPr lang="en-CA" sz="1400" baseline="30000" dirty="0" smtClean="0">
                <a:solidFill>
                  <a:srgbClr val="00B0F0"/>
                </a:solidFill>
              </a:rPr>
              <a:t>3</a:t>
            </a:r>
            <a:r>
              <a:rPr lang="en-CA" sz="1400" dirty="0" smtClean="0">
                <a:solidFill>
                  <a:srgbClr val="00B0F0"/>
                </a:solidFill>
              </a:rPr>
              <a:t>), you can insert a tapping mechanism near the base of the cylinder. The mechanism consists of a larger cylindrical pipe of radius 0.5 cm that narrows to 0.2 cm at the spigot. Currently, the tapping device is 2 m below the wine level in the container. Assume the space above the wine in the container is maintained at atmospheric pressure and that wine is an ideal fluid. You may also assume that loss of wine through the spigot does not appreciably change the volume of wine in the container</a:t>
            </a:r>
          </a:p>
          <a:p>
            <a:pPr marL="342900" indent="-342900">
              <a:buAutoNum type="alphaLcParenR"/>
            </a:pPr>
            <a:r>
              <a:rPr lang="en-CA" sz="1400" dirty="0" smtClean="0">
                <a:solidFill>
                  <a:srgbClr val="FFFF00"/>
                </a:solidFill>
              </a:rPr>
              <a:t>Find the time it will take to fill a 1 L flask at the spigot</a:t>
            </a:r>
          </a:p>
          <a:p>
            <a:pPr marL="342900" indent="-342900">
              <a:buAutoNum type="alphaLcParenR"/>
            </a:pPr>
            <a:r>
              <a:rPr lang="en-CA" sz="1400" dirty="0" smtClean="0">
                <a:solidFill>
                  <a:srgbClr val="FFFF00"/>
                </a:solidFill>
              </a:rPr>
              <a:t>Determine the speed of the fluid as it enters the tapping device.</a:t>
            </a:r>
          </a:p>
          <a:p>
            <a:pPr marL="342900" indent="-342900">
              <a:buAutoNum type="alphaLcParenR"/>
            </a:pPr>
            <a:r>
              <a:rPr lang="en-CA" sz="1400" dirty="0" smtClean="0">
                <a:solidFill>
                  <a:srgbClr val="66FF66"/>
                </a:solidFill>
              </a:rPr>
              <a:t>Find the difference between atmospheric pressure and the fluid pressure just inside the tapping device</a:t>
            </a:r>
            <a:r>
              <a:rPr lang="en-CA" sz="1400" dirty="0" smtClean="0">
                <a:solidFill>
                  <a:srgbClr val="00B0F0"/>
                </a:solidFill>
              </a:rPr>
              <a:t>. </a:t>
            </a:r>
            <a:endParaRPr lang="en-CA" sz="1400" baseline="30000" dirty="0" smtClean="0">
              <a:solidFill>
                <a:srgbClr val="00B0F0"/>
              </a:solidFill>
            </a:endParaRPr>
          </a:p>
        </p:txBody>
      </p:sp>
      <p:sp>
        <p:nvSpPr>
          <p:cNvPr id="4" name="Right Arrow 3"/>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5" name="Group 4"/>
          <p:cNvGrpSpPr/>
          <p:nvPr/>
        </p:nvGrpSpPr>
        <p:grpSpPr>
          <a:xfrm>
            <a:off x="3526486" y="2367634"/>
            <a:ext cx="4714001" cy="807357"/>
            <a:chOff x="1807029" y="5040086"/>
            <a:chExt cx="7097485" cy="1458685"/>
          </a:xfrm>
        </p:grpSpPr>
        <p:sp>
          <p:nvSpPr>
            <p:cNvPr id="6" name="TextBox 5"/>
            <p:cNvSpPr txBox="1"/>
            <p:nvPr/>
          </p:nvSpPr>
          <p:spPr>
            <a:xfrm>
              <a:off x="7913914" y="5203370"/>
              <a:ext cx="990600" cy="458760"/>
            </a:xfrm>
            <a:prstGeom prst="rect">
              <a:avLst/>
            </a:prstGeom>
            <a:noFill/>
          </p:spPr>
          <p:txBody>
            <a:bodyPr wrap="square" rtlCol="0">
              <a:spAutoFit/>
            </a:bodyPr>
            <a:lstStyle/>
            <a:p>
              <a:r>
                <a:rPr lang="en-CA" sz="1000" dirty="0" smtClean="0">
                  <a:solidFill>
                    <a:srgbClr val="FFFF00"/>
                  </a:solidFill>
                </a:rPr>
                <a:t>0.2 </a:t>
              </a:r>
              <a:r>
                <a:rPr lang="en-CA" sz="1050" dirty="0" smtClean="0">
                  <a:solidFill>
                    <a:srgbClr val="FFFF00"/>
                  </a:solidFill>
                </a:rPr>
                <a:t>cm</a:t>
              </a:r>
              <a:endParaRPr lang="en-CA" sz="1050" dirty="0">
                <a:solidFill>
                  <a:srgbClr val="FFFF00"/>
                </a:solidFill>
              </a:endParaRPr>
            </a:p>
          </p:txBody>
        </p:sp>
        <p:grpSp>
          <p:nvGrpSpPr>
            <p:cNvPr id="7" name="Group 24"/>
            <p:cNvGrpSpPr/>
            <p:nvPr/>
          </p:nvGrpSpPr>
          <p:grpSpPr>
            <a:xfrm>
              <a:off x="1807029" y="5040086"/>
              <a:ext cx="6052457" cy="1458685"/>
              <a:chOff x="1807029" y="5040086"/>
              <a:chExt cx="6052457" cy="1458685"/>
            </a:xfrm>
          </p:grpSpPr>
          <p:grpSp>
            <p:nvGrpSpPr>
              <p:cNvPr id="8" name="Group 3"/>
              <p:cNvGrpSpPr/>
              <p:nvPr/>
            </p:nvGrpSpPr>
            <p:grpSpPr>
              <a:xfrm>
                <a:off x="3243951" y="6063335"/>
                <a:ext cx="549519" cy="217717"/>
                <a:chOff x="3265716" y="5965367"/>
                <a:chExt cx="580456" cy="229975"/>
              </a:xfrm>
            </p:grpSpPr>
            <p:sp>
              <p:nvSpPr>
                <p:cNvPr id="21" name="Rectangle 20"/>
                <p:cNvSpPr/>
                <p:nvPr/>
              </p:nvSpPr>
              <p:spPr bwMode="auto">
                <a:xfrm>
                  <a:off x="3265716" y="5965371"/>
                  <a:ext cx="348343" cy="21159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2" name="Flowchart: Manual Operation 21"/>
                <p:cNvSpPr/>
                <p:nvPr/>
              </p:nvSpPr>
              <p:spPr bwMode="auto">
                <a:xfrm rot="16200000">
                  <a:off x="3569556" y="6009674"/>
                  <a:ext cx="211593" cy="122980"/>
                </a:xfrm>
                <a:prstGeom prst="flowChartManualOperation">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3" name="Flowchart: Process 6"/>
                <p:cNvSpPr/>
                <p:nvPr/>
              </p:nvSpPr>
              <p:spPr bwMode="auto">
                <a:xfrm>
                  <a:off x="3733768" y="6030684"/>
                  <a:ext cx="87117" cy="45719"/>
                </a:xfrm>
                <a:prstGeom prst="flowChartProcess">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4" name="Flowchart: Process 7"/>
                <p:cNvSpPr/>
                <p:nvPr/>
              </p:nvSpPr>
              <p:spPr bwMode="auto">
                <a:xfrm>
                  <a:off x="3800453" y="6032056"/>
                  <a:ext cx="45719" cy="163286"/>
                </a:xfrm>
                <a:prstGeom prst="flowChartProcess">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9" name="Flowchart: Magnetic Disk 8"/>
              <p:cNvSpPr/>
              <p:nvPr/>
            </p:nvSpPr>
            <p:spPr bwMode="auto">
              <a:xfrm>
                <a:off x="1807029" y="5040086"/>
                <a:ext cx="1611085" cy="1426028"/>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0" name="Flowchart: Magnetic Disk 9"/>
              <p:cNvSpPr/>
              <p:nvPr/>
            </p:nvSpPr>
            <p:spPr bwMode="auto">
              <a:xfrm>
                <a:off x="1817914" y="5584371"/>
                <a:ext cx="1600200" cy="914400"/>
              </a:xfrm>
              <a:prstGeom prst="flowChartMagneticDisk">
                <a:avLst/>
              </a:prstGeom>
              <a:solidFill>
                <a:srgbClr val="FF66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11" name="Group 10"/>
              <p:cNvGrpSpPr/>
              <p:nvPr/>
            </p:nvGrpSpPr>
            <p:grpSpPr>
              <a:xfrm>
                <a:off x="6011977" y="5078186"/>
                <a:ext cx="1793077" cy="892628"/>
                <a:chOff x="6360319" y="4773386"/>
                <a:chExt cx="1793077" cy="892628"/>
              </a:xfrm>
            </p:grpSpPr>
            <p:sp>
              <p:nvSpPr>
                <p:cNvPr id="18" name="Isosceles Triangle 17"/>
                <p:cNvSpPr/>
                <p:nvPr/>
              </p:nvSpPr>
              <p:spPr bwMode="auto">
                <a:xfrm rot="5400000">
                  <a:off x="7130143" y="4844143"/>
                  <a:ext cx="892628" cy="751114"/>
                </a:xfrm>
                <a:prstGeom prst="triangl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9" name="Rectangle 18"/>
                <p:cNvSpPr/>
                <p:nvPr/>
              </p:nvSpPr>
              <p:spPr bwMode="auto">
                <a:xfrm>
                  <a:off x="7380510" y="5127174"/>
                  <a:ext cx="772886" cy="19594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20" name="Rectangle 19"/>
                <p:cNvSpPr/>
                <p:nvPr/>
              </p:nvSpPr>
              <p:spPr bwMode="auto">
                <a:xfrm>
                  <a:off x="6360319" y="4776788"/>
                  <a:ext cx="841604" cy="88820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12" name="TextBox 11"/>
              <p:cNvSpPr txBox="1"/>
              <p:nvPr/>
            </p:nvSpPr>
            <p:spPr>
              <a:xfrm>
                <a:off x="5007431" y="5116285"/>
                <a:ext cx="1034143" cy="458760"/>
              </a:xfrm>
              <a:prstGeom prst="rect">
                <a:avLst/>
              </a:prstGeom>
              <a:noFill/>
            </p:spPr>
            <p:txBody>
              <a:bodyPr wrap="square" rtlCol="0">
                <a:spAutoFit/>
              </a:bodyPr>
              <a:lstStyle/>
              <a:p>
                <a:r>
                  <a:rPr lang="en-CA" sz="1050" dirty="0" smtClean="0">
                    <a:solidFill>
                      <a:srgbClr val="FFFF00"/>
                    </a:solidFill>
                  </a:rPr>
                  <a:t>0.5 cm</a:t>
                </a:r>
                <a:endParaRPr lang="en-CA" sz="1050" dirty="0">
                  <a:solidFill>
                    <a:srgbClr val="FFFF00"/>
                  </a:solidFill>
                </a:endParaRPr>
              </a:p>
            </p:txBody>
          </p:sp>
          <p:cxnSp>
            <p:nvCxnSpPr>
              <p:cNvPr id="13" name="Straight Connector 12"/>
              <p:cNvCxnSpPr/>
              <p:nvPr/>
            </p:nvCxnSpPr>
            <p:spPr bwMode="auto">
              <a:xfrm rot="10800000" flipH="1" flipV="1">
                <a:off x="6011976" y="5514805"/>
                <a:ext cx="1793077" cy="4254"/>
              </a:xfrm>
              <a:prstGeom prst="line">
                <a:avLst/>
              </a:prstGeom>
              <a:solidFill>
                <a:schemeClr val="accent1"/>
              </a:solidFill>
              <a:ln w="9525" cap="flat" cmpd="sng" algn="ctr">
                <a:solidFill>
                  <a:srgbClr val="FF0000"/>
                </a:solidFill>
                <a:prstDash val="dash"/>
                <a:round/>
                <a:headEnd type="none" w="med" len="med"/>
                <a:tailEnd type="none" w="med" len="med"/>
              </a:ln>
              <a:effectLst/>
            </p:spPr>
          </p:cxnSp>
          <p:cxnSp>
            <p:nvCxnSpPr>
              <p:cNvPr id="14" name="Straight Arrow Connector 13"/>
              <p:cNvCxnSpPr/>
              <p:nvPr/>
            </p:nvCxnSpPr>
            <p:spPr bwMode="auto">
              <a:xfrm rot="5400000">
                <a:off x="5693232" y="5279572"/>
                <a:ext cx="413658" cy="1588"/>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cxnSp>
            <p:nvCxnSpPr>
              <p:cNvPr id="15" name="Straight Arrow Connector 14"/>
              <p:cNvCxnSpPr/>
              <p:nvPr/>
            </p:nvCxnSpPr>
            <p:spPr bwMode="auto">
              <a:xfrm rot="5400000">
                <a:off x="7761513" y="5464625"/>
                <a:ext cx="195944" cy="3"/>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cxnSp>
            <p:nvCxnSpPr>
              <p:cNvPr id="16" name="Straight Arrow Connector 15"/>
              <p:cNvCxnSpPr/>
              <p:nvPr/>
            </p:nvCxnSpPr>
            <p:spPr bwMode="auto">
              <a:xfrm rot="5400000">
                <a:off x="3303818" y="5883726"/>
                <a:ext cx="359223" cy="1588"/>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p:spPr>
          </p:cxnSp>
          <p:sp>
            <p:nvSpPr>
              <p:cNvPr id="17" name="TextBox 16"/>
              <p:cNvSpPr txBox="1"/>
              <p:nvPr/>
            </p:nvSpPr>
            <p:spPr>
              <a:xfrm>
                <a:off x="3548737" y="5693228"/>
                <a:ext cx="696686" cy="444858"/>
              </a:xfrm>
              <a:prstGeom prst="rect">
                <a:avLst/>
              </a:prstGeom>
              <a:noFill/>
            </p:spPr>
            <p:txBody>
              <a:bodyPr wrap="square" rtlCol="0">
                <a:spAutoFit/>
              </a:bodyPr>
              <a:lstStyle/>
              <a:p>
                <a:r>
                  <a:rPr lang="en-CA" sz="1000" dirty="0" smtClean="0">
                    <a:solidFill>
                      <a:srgbClr val="FFFF00"/>
                    </a:solidFill>
                  </a:rPr>
                  <a:t>2 m</a:t>
                </a:r>
                <a:endParaRPr lang="en-CA" sz="1000" dirty="0">
                  <a:solidFill>
                    <a:srgbClr val="FFFF00"/>
                  </a:solidFill>
                </a:endParaRPr>
              </a:p>
            </p:txBody>
          </p:sp>
        </p:grpSp>
      </p:grpSp>
      <p:sp>
        <p:nvSpPr>
          <p:cNvPr id="26" name="TextBox 25"/>
          <p:cNvSpPr txBox="1"/>
          <p:nvPr/>
        </p:nvSpPr>
        <p:spPr>
          <a:xfrm>
            <a:off x="598715" y="2558131"/>
            <a:ext cx="2253343"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CA" dirty="0" smtClean="0">
                <a:solidFill>
                  <a:srgbClr val="FFFF00"/>
                </a:solidFill>
              </a:rPr>
              <a:t>We can apply the Bernoulli’s Equation</a:t>
            </a:r>
            <a:endParaRPr lang="en-CA" dirty="0">
              <a:solidFill>
                <a:srgbClr val="FFFF00"/>
              </a:solidFill>
            </a:endParaRPr>
          </a:p>
        </p:txBody>
      </p:sp>
      <p:graphicFrame>
        <p:nvGraphicFramePr>
          <p:cNvPr id="27" name="Object 26"/>
          <p:cNvGraphicFramePr>
            <a:graphicFrameLocks noChangeAspect="1"/>
          </p:cNvGraphicFramePr>
          <p:nvPr/>
        </p:nvGraphicFramePr>
        <p:xfrm>
          <a:off x="4136572" y="3180849"/>
          <a:ext cx="4454753" cy="625578"/>
        </p:xfrm>
        <a:graphic>
          <a:graphicData uri="http://schemas.openxmlformats.org/presentationml/2006/ole">
            <mc:AlternateContent xmlns:mc="http://schemas.openxmlformats.org/markup-compatibility/2006">
              <mc:Choice xmlns:v="urn:schemas-microsoft-com:vml" Requires="v">
                <p:oleObj spid="_x0000_s31776" name="Equation" r:id="rId3" imgW="2336760" imgH="393480" progId="Equation.DSMT4">
                  <p:embed/>
                </p:oleObj>
              </mc:Choice>
              <mc:Fallback>
                <p:oleObj name="Equation" r:id="rId3" imgW="233676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6572" y="3180849"/>
                        <a:ext cx="4454753" cy="6255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36" name="Object 4"/>
          <p:cNvGraphicFramePr>
            <a:graphicFrameLocks noChangeAspect="1"/>
          </p:cNvGraphicFramePr>
          <p:nvPr/>
        </p:nvGraphicFramePr>
        <p:xfrm>
          <a:off x="141288" y="3447521"/>
          <a:ext cx="7504112" cy="2278063"/>
        </p:xfrm>
        <a:graphic>
          <a:graphicData uri="http://schemas.openxmlformats.org/presentationml/2006/ole">
            <mc:AlternateContent xmlns:mc="http://schemas.openxmlformats.org/markup-compatibility/2006">
              <mc:Choice xmlns:v="urn:schemas-microsoft-com:vml" Requires="v">
                <p:oleObj spid="_x0000_s31777" name="Equation" r:id="rId5" imgW="4140000" imgH="1511280" progId="Equation.3">
                  <p:embed/>
                </p:oleObj>
              </mc:Choice>
              <mc:Fallback>
                <p:oleObj name="Equation" r:id="rId5" imgW="4140000" imgH="15112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1288" y="3447521"/>
                        <a:ext cx="7504112" cy="227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954758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500" fill="hold"/>
                                        <p:tgtEl>
                                          <p:spTgt spid="27"/>
                                        </p:tgtEl>
                                        <p:attrNameLst>
                                          <p:attrName>ppt_w</p:attrName>
                                        </p:attrNameLst>
                                      </p:cBhvr>
                                      <p:tavLst>
                                        <p:tav tm="0">
                                          <p:val>
                                            <p:fltVal val="0"/>
                                          </p:val>
                                        </p:tav>
                                        <p:tav tm="100000">
                                          <p:val>
                                            <p:strVal val="#ppt_w"/>
                                          </p:val>
                                        </p:tav>
                                      </p:tavLst>
                                    </p:anim>
                                    <p:anim calcmode="lin" valueType="num">
                                      <p:cBhvr>
                                        <p:cTn id="15" dur="500" fill="hold"/>
                                        <p:tgtEl>
                                          <p:spTgt spid="27"/>
                                        </p:tgtEl>
                                        <p:attrNameLst>
                                          <p:attrName>ppt_h</p:attrName>
                                        </p:attrNameLst>
                                      </p:cBhvr>
                                      <p:tavLst>
                                        <p:tav tm="0">
                                          <p:val>
                                            <p:fltVal val="0"/>
                                          </p:val>
                                        </p:tav>
                                        <p:tav tm="100000">
                                          <p:val>
                                            <p:strVal val="#ppt_h"/>
                                          </p:val>
                                        </p:tav>
                                      </p:tavLst>
                                    </p:anim>
                                    <p:animEffect transition="in" filter="fade">
                                      <p:cBhvr>
                                        <p:cTn id="16" dur="500"/>
                                        <p:tgtEl>
                                          <p:spTgt spid="2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4036"/>
                                        </p:tgtEl>
                                        <p:attrNameLst>
                                          <p:attrName>style.visibility</p:attrName>
                                        </p:attrNameLst>
                                      </p:cBhvr>
                                      <p:to>
                                        <p:strVal val="visible"/>
                                      </p:to>
                                    </p:set>
                                    <p:anim calcmode="lin" valueType="num">
                                      <p:cBhvr>
                                        <p:cTn id="21" dur="500" fill="hold"/>
                                        <p:tgtEl>
                                          <p:spTgt spid="44036"/>
                                        </p:tgtEl>
                                        <p:attrNameLst>
                                          <p:attrName>ppt_w</p:attrName>
                                        </p:attrNameLst>
                                      </p:cBhvr>
                                      <p:tavLst>
                                        <p:tav tm="0">
                                          <p:val>
                                            <p:fltVal val="0"/>
                                          </p:val>
                                        </p:tav>
                                        <p:tav tm="100000">
                                          <p:val>
                                            <p:strVal val="#ppt_w"/>
                                          </p:val>
                                        </p:tav>
                                      </p:tavLst>
                                    </p:anim>
                                    <p:anim calcmode="lin" valueType="num">
                                      <p:cBhvr>
                                        <p:cTn id="22" dur="500" fill="hold"/>
                                        <p:tgtEl>
                                          <p:spTgt spid="44036"/>
                                        </p:tgtEl>
                                        <p:attrNameLst>
                                          <p:attrName>ppt_h</p:attrName>
                                        </p:attrNameLst>
                                      </p:cBhvr>
                                      <p:tavLst>
                                        <p:tav tm="0">
                                          <p:val>
                                            <p:fltVal val="0"/>
                                          </p:val>
                                        </p:tav>
                                        <p:tav tm="100000">
                                          <p:val>
                                            <p:strVal val="#ppt_h"/>
                                          </p:val>
                                        </p:tav>
                                      </p:tavLst>
                                    </p:anim>
                                    <p:animEffect transition="in" filter="fade">
                                      <p:cBhvr>
                                        <p:cTn id="23" dur="500"/>
                                        <p:tgtEl>
                                          <p:spTgt spid="44036"/>
                                        </p:tgtEl>
                                      </p:cBhvr>
                                    </p:animEffect>
                                  </p:childTnLst>
                                </p:cTn>
                              </p:par>
                            </p:childTnLst>
                          </p:cTn>
                        </p:par>
                        <p:par>
                          <p:cTn id="24" fill="hold">
                            <p:stCondLst>
                              <p:cond delay="500"/>
                            </p:stCondLst>
                            <p:childTnLst>
                              <p:par>
                                <p:cTn id="25" presetID="53"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txBox="1">
            <a:spLocks/>
          </p:cNvSpPr>
          <p:nvPr/>
        </p:nvSpPr>
        <p:spPr>
          <a:xfrm>
            <a:off x="457200" y="9064"/>
            <a:ext cx="8229600" cy="48360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4400" b="0" i="0" u="none" strike="noStrike" kern="0" cap="none" spc="0" normalizeH="0" baseline="0" noProof="0" dirty="0" smtClean="0">
                <a:ln>
                  <a:noFill/>
                </a:ln>
                <a:solidFill>
                  <a:srgbClr val="00B0F0"/>
                </a:solidFill>
                <a:effectLst/>
                <a:uLnTx/>
                <a:uFillTx/>
                <a:latin typeface="+mj-lt"/>
                <a:ea typeface="+mj-ea"/>
                <a:cs typeface="+mj-cs"/>
              </a:rPr>
              <a:t>Question 15</a:t>
            </a:r>
            <a:endParaRPr kumimoji="0" lang="en-CA" sz="4400" b="0" i="0" u="none" strike="noStrike" kern="0" cap="none" spc="0" normalizeH="0" baseline="0" noProof="0" dirty="0">
              <a:ln>
                <a:noFill/>
              </a:ln>
              <a:solidFill>
                <a:srgbClr val="00B0F0"/>
              </a:solidFill>
              <a:effectLst/>
              <a:uLnTx/>
              <a:uFillTx/>
              <a:latin typeface="+mj-lt"/>
              <a:ea typeface="+mj-ea"/>
              <a:cs typeface="+mj-cs"/>
            </a:endParaRPr>
          </a:p>
        </p:txBody>
      </p:sp>
      <p:sp>
        <p:nvSpPr>
          <p:cNvPr id="34" name="TextBox 33"/>
          <p:cNvSpPr txBox="1"/>
          <p:nvPr/>
        </p:nvSpPr>
        <p:spPr>
          <a:xfrm>
            <a:off x="461253" y="651990"/>
            <a:ext cx="8301747" cy="3693319"/>
          </a:xfrm>
          <a:prstGeom prst="rect">
            <a:avLst/>
          </a:prstGeom>
          <a:noFill/>
        </p:spPr>
        <p:txBody>
          <a:bodyPr wrap="square" rtlCol="0">
            <a:spAutoFit/>
          </a:bodyPr>
          <a:lstStyle/>
          <a:p>
            <a:r>
              <a:rPr lang="en-CA" dirty="0" smtClean="0">
                <a:solidFill>
                  <a:srgbClr val="00B0F0"/>
                </a:solidFill>
              </a:rPr>
              <a:t>The figure below shows a tank open to the atmosphere and filled to depth </a:t>
            </a:r>
            <a:r>
              <a:rPr lang="en-CA" dirty="0" smtClean="0">
                <a:solidFill>
                  <a:srgbClr val="FFFF00"/>
                </a:solidFill>
              </a:rPr>
              <a:t>D</a:t>
            </a:r>
            <a:r>
              <a:rPr lang="en-CA" dirty="0" smtClean="0">
                <a:solidFill>
                  <a:srgbClr val="00B0F0"/>
                </a:solidFill>
              </a:rPr>
              <a:t> with a liquid of density </a:t>
            </a:r>
            <a:r>
              <a:rPr lang="en-CA" dirty="0" err="1" smtClean="0">
                <a:solidFill>
                  <a:srgbClr val="00B0F0"/>
                </a:solidFill>
              </a:rPr>
              <a:t>ρ</a:t>
            </a:r>
            <a:r>
              <a:rPr lang="en-CA" baseline="-25000" dirty="0" err="1" smtClean="0">
                <a:solidFill>
                  <a:srgbClr val="FFFF00"/>
                </a:solidFill>
                <a:sym typeface="Euclid Symbol"/>
              </a:rPr>
              <a:t>L</a:t>
            </a:r>
            <a:r>
              <a:rPr lang="en-CA" dirty="0" smtClean="0">
                <a:solidFill>
                  <a:srgbClr val="00B0F0"/>
                </a:solidFill>
                <a:sym typeface="Euclid Symbol"/>
              </a:rPr>
              <a:t>. Suspended from a string is a block of density </a:t>
            </a:r>
            <a:r>
              <a:rPr lang="en-CA" dirty="0" err="1" smtClean="0">
                <a:solidFill>
                  <a:srgbClr val="00B0F0"/>
                </a:solidFill>
                <a:sym typeface="Euclid Symbol"/>
              </a:rPr>
              <a:t>ρ</a:t>
            </a:r>
            <a:r>
              <a:rPr lang="en-CA" baseline="-25000" dirty="0" err="1" smtClean="0">
                <a:solidFill>
                  <a:srgbClr val="FFFF00"/>
                </a:solidFill>
                <a:sym typeface="Euclid Symbol"/>
              </a:rPr>
              <a:t>B</a:t>
            </a:r>
            <a:r>
              <a:rPr lang="en-CA" dirty="0" smtClean="0">
                <a:solidFill>
                  <a:srgbClr val="FFFF00"/>
                </a:solidFill>
                <a:sym typeface="Euclid Symbol"/>
              </a:rPr>
              <a:t> </a:t>
            </a:r>
            <a:r>
              <a:rPr lang="en-CA" dirty="0" smtClean="0">
                <a:solidFill>
                  <a:srgbClr val="00B0F0"/>
                </a:solidFill>
                <a:sym typeface="Euclid Symbol"/>
              </a:rPr>
              <a:t>(which is greater than </a:t>
            </a:r>
            <a:r>
              <a:rPr lang="en-CA" dirty="0" err="1" smtClean="0">
                <a:solidFill>
                  <a:srgbClr val="00B0F0"/>
                </a:solidFill>
                <a:sym typeface="Euclid Symbol"/>
              </a:rPr>
              <a:t>ρ</a:t>
            </a:r>
            <a:r>
              <a:rPr lang="en-CA" baseline="-25000" dirty="0" err="1" smtClean="0">
                <a:solidFill>
                  <a:srgbClr val="FFFF00"/>
                </a:solidFill>
                <a:sym typeface="Euclid Symbol"/>
              </a:rPr>
              <a:t>L</a:t>
            </a:r>
            <a:r>
              <a:rPr lang="en-CA" dirty="0" smtClean="0">
                <a:solidFill>
                  <a:srgbClr val="00B0F0"/>
                </a:solidFill>
                <a:sym typeface="Euclid Symbol"/>
              </a:rPr>
              <a:t>), whose dimensions are </a:t>
            </a:r>
            <a:r>
              <a:rPr lang="en-CA" dirty="0" smtClean="0">
                <a:solidFill>
                  <a:srgbClr val="FFFF00"/>
                </a:solidFill>
                <a:sym typeface="Euclid Symbol"/>
              </a:rPr>
              <a:t>x</a:t>
            </a:r>
            <a:r>
              <a:rPr lang="en-CA" dirty="0" smtClean="0">
                <a:solidFill>
                  <a:srgbClr val="00B0F0"/>
                </a:solidFill>
                <a:sym typeface="Euclid Symbol"/>
              </a:rPr>
              <a:t>, </a:t>
            </a:r>
            <a:r>
              <a:rPr lang="en-CA" dirty="0" smtClean="0">
                <a:solidFill>
                  <a:srgbClr val="FFFF00"/>
                </a:solidFill>
                <a:sym typeface="Euclid Symbol"/>
              </a:rPr>
              <a:t>y</a:t>
            </a:r>
            <a:r>
              <a:rPr lang="en-CA" dirty="0" smtClean="0">
                <a:solidFill>
                  <a:srgbClr val="00B0F0"/>
                </a:solidFill>
                <a:sym typeface="Euclid Symbol"/>
              </a:rPr>
              <a:t>, and </a:t>
            </a:r>
            <a:r>
              <a:rPr lang="en-CA" dirty="0" smtClean="0">
                <a:solidFill>
                  <a:srgbClr val="FFFF00"/>
                </a:solidFill>
                <a:sym typeface="Euclid Symbol"/>
              </a:rPr>
              <a:t>z</a:t>
            </a:r>
            <a:r>
              <a:rPr lang="en-CA" dirty="0" smtClean="0">
                <a:solidFill>
                  <a:srgbClr val="00B0F0"/>
                </a:solidFill>
                <a:sym typeface="Euclid Symbol"/>
              </a:rPr>
              <a:t> (metres). The top of the block is at depth </a:t>
            </a:r>
            <a:r>
              <a:rPr lang="en-CA" dirty="0" smtClean="0">
                <a:solidFill>
                  <a:srgbClr val="FFFF00"/>
                </a:solidFill>
                <a:sym typeface="Euclid Symbol"/>
              </a:rPr>
              <a:t>h</a:t>
            </a:r>
            <a:r>
              <a:rPr lang="en-CA" dirty="0" smtClean="0">
                <a:solidFill>
                  <a:srgbClr val="00B0F0"/>
                </a:solidFill>
                <a:sym typeface="Euclid Symbol"/>
              </a:rPr>
              <a:t> metres below the surface of the liquid.</a:t>
            </a:r>
            <a:endParaRPr lang="en-CA" dirty="0" smtClean="0">
              <a:solidFill>
                <a:srgbClr val="00B0F0"/>
              </a:solidFill>
            </a:endParaRPr>
          </a:p>
          <a:p>
            <a:endParaRPr lang="en-CA" dirty="0" smtClean="0">
              <a:solidFill>
                <a:srgbClr val="00B0F0"/>
              </a:solidFill>
            </a:endParaRPr>
          </a:p>
          <a:p>
            <a:pPr marL="342900" indent="-342900">
              <a:buAutoNum type="alphaLcParenR"/>
            </a:pPr>
            <a:r>
              <a:rPr lang="en-CA" dirty="0" smtClean="0">
                <a:solidFill>
                  <a:srgbClr val="FFFF00"/>
                </a:solidFill>
              </a:rPr>
              <a:t>Find the force due to the pressure on the top surface of the block and on the bottom surface. Sketch the forces on theses faces of the block.</a:t>
            </a:r>
          </a:p>
          <a:p>
            <a:pPr marL="342900" indent="-342900">
              <a:buAutoNum type="alphaLcParenR"/>
            </a:pPr>
            <a:r>
              <a:rPr lang="en-CA" dirty="0" smtClean="0">
                <a:solidFill>
                  <a:srgbClr val="FFFF00"/>
                </a:solidFill>
              </a:rPr>
              <a:t>What are the average forces due to the pressure on the other four sides of the block. Sketch these forces.</a:t>
            </a:r>
          </a:p>
          <a:p>
            <a:pPr marL="342900" indent="-342900">
              <a:buAutoNum type="alphaLcParenR"/>
            </a:pPr>
            <a:r>
              <a:rPr lang="en-CA" dirty="0" smtClean="0">
                <a:solidFill>
                  <a:srgbClr val="FFFF00"/>
                </a:solidFill>
              </a:rPr>
              <a:t>What is the total force on the block due to the pressure?</a:t>
            </a:r>
          </a:p>
          <a:p>
            <a:pPr marL="342900" indent="-342900">
              <a:buAutoNum type="alphaLcParenR"/>
            </a:pPr>
            <a:r>
              <a:rPr lang="en-CA" dirty="0" smtClean="0">
                <a:solidFill>
                  <a:srgbClr val="FFFF00"/>
                </a:solidFill>
              </a:rPr>
              <a:t>Find an expression for the buoyant force on the block. How does your answer here compare to your answer to part c)</a:t>
            </a:r>
          </a:p>
          <a:p>
            <a:pPr marL="342900" indent="-342900">
              <a:buAutoNum type="alphaLcParenR"/>
            </a:pPr>
            <a:r>
              <a:rPr lang="en-CA" dirty="0" smtClean="0">
                <a:solidFill>
                  <a:srgbClr val="FFFF00"/>
                </a:solidFill>
              </a:rPr>
              <a:t>What is the tension in the string? </a:t>
            </a:r>
            <a:endParaRPr lang="en-CA" baseline="30000" dirty="0" smtClean="0">
              <a:solidFill>
                <a:srgbClr val="FFFF00"/>
              </a:solidFill>
            </a:endParaRPr>
          </a:p>
        </p:txBody>
      </p:sp>
      <p:sp>
        <p:nvSpPr>
          <p:cNvPr id="35" name="Right Arrow 34"/>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74" name="Group 73"/>
          <p:cNvGrpSpPr/>
          <p:nvPr/>
        </p:nvGrpSpPr>
        <p:grpSpPr>
          <a:xfrm>
            <a:off x="5319262" y="4087781"/>
            <a:ext cx="1589309" cy="1194171"/>
            <a:chOff x="5257806" y="4757852"/>
            <a:chExt cx="1589309" cy="1433005"/>
          </a:xfrm>
        </p:grpSpPr>
        <p:sp>
          <p:nvSpPr>
            <p:cNvPr id="49" name="Rectangle 48"/>
            <p:cNvSpPr/>
            <p:nvPr/>
          </p:nvSpPr>
          <p:spPr bwMode="auto">
            <a:xfrm>
              <a:off x="5540829" y="5094514"/>
              <a:ext cx="1175657" cy="100148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50" name="Flowchart: Process 49"/>
            <p:cNvSpPr/>
            <p:nvPr/>
          </p:nvSpPr>
          <p:spPr bwMode="auto">
            <a:xfrm>
              <a:off x="5943600" y="5257804"/>
              <a:ext cx="489859" cy="555171"/>
            </a:xfrm>
            <a:prstGeom prst="flowChartProcess">
              <a:avLst/>
            </a:prstGeom>
            <a:solidFill>
              <a:srgbClr val="FF6699"/>
            </a:solidFill>
            <a:ln w="9525" cap="flat" cmpd="sng" algn="ctr">
              <a:solidFill>
                <a:schemeClr val="tx1"/>
              </a:solidFill>
              <a:prstDash val="solid"/>
              <a:round/>
              <a:headEnd type="none" w="med" len="med"/>
              <a:tailEnd type="none" w="med" len="med"/>
            </a:ln>
            <a:effectLst/>
            <a:scene3d>
              <a:camera prst="isometricOffAxis2Top"/>
              <a:lightRig rig="threePt" dir="t"/>
            </a:scene3d>
            <a:sp3d extrusionH="177800">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cxnSp>
          <p:nvCxnSpPr>
            <p:cNvPr id="54" name="Straight Connector 53"/>
            <p:cNvCxnSpPr/>
            <p:nvPr/>
          </p:nvCxnSpPr>
          <p:spPr bwMode="auto">
            <a:xfrm rot="5400000" flipH="1" flipV="1">
              <a:off x="5796641" y="5132615"/>
              <a:ext cx="751114" cy="1588"/>
            </a:xfrm>
            <a:prstGeom prst="line">
              <a:avLst/>
            </a:prstGeom>
            <a:solidFill>
              <a:schemeClr val="accent1"/>
            </a:solidFill>
            <a:ln w="28575" cap="flat" cmpd="sng" algn="ctr">
              <a:solidFill>
                <a:srgbClr val="FF0000"/>
              </a:solidFill>
              <a:prstDash val="solid"/>
              <a:round/>
              <a:headEnd type="none" w="med" len="med"/>
              <a:tailEnd type="none" w="med" len="med"/>
            </a:ln>
            <a:effectLst/>
          </p:spPr>
        </p:cxnSp>
        <p:grpSp>
          <p:nvGrpSpPr>
            <p:cNvPr id="65" name="Group 64"/>
            <p:cNvGrpSpPr/>
            <p:nvPr/>
          </p:nvGrpSpPr>
          <p:grpSpPr>
            <a:xfrm>
              <a:off x="5257806" y="5106195"/>
              <a:ext cx="468086" cy="989809"/>
              <a:chOff x="5007428" y="5073537"/>
              <a:chExt cx="468086" cy="989809"/>
            </a:xfrm>
          </p:grpSpPr>
          <p:sp>
            <p:nvSpPr>
              <p:cNvPr id="57" name="TextBox 56"/>
              <p:cNvSpPr txBox="1"/>
              <p:nvPr/>
            </p:nvSpPr>
            <p:spPr>
              <a:xfrm>
                <a:off x="5007428" y="5388429"/>
                <a:ext cx="468086" cy="443198"/>
              </a:xfrm>
              <a:prstGeom prst="rect">
                <a:avLst/>
              </a:prstGeom>
              <a:noFill/>
            </p:spPr>
            <p:txBody>
              <a:bodyPr wrap="square" rtlCol="0">
                <a:spAutoFit/>
              </a:bodyPr>
              <a:lstStyle/>
              <a:p>
                <a:r>
                  <a:rPr lang="en-CA" dirty="0" smtClean="0">
                    <a:solidFill>
                      <a:srgbClr val="FFFF00"/>
                    </a:solidFill>
                  </a:rPr>
                  <a:t>D</a:t>
                </a:r>
                <a:endParaRPr lang="en-CA" dirty="0">
                  <a:solidFill>
                    <a:srgbClr val="FFFF00"/>
                  </a:solidFill>
                </a:endParaRPr>
              </a:p>
            </p:txBody>
          </p:sp>
          <p:cxnSp>
            <p:nvCxnSpPr>
              <p:cNvPr id="59" name="Straight Arrow Connector 58"/>
              <p:cNvCxnSpPr/>
              <p:nvPr/>
            </p:nvCxnSpPr>
            <p:spPr bwMode="auto">
              <a:xfrm rot="5400000" flipH="1" flipV="1">
                <a:off x="5029200" y="5203372"/>
                <a:ext cx="261258" cy="1588"/>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cxnSp>
            <p:nvCxnSpPr>
              <p:cNvPr id="61" name="Straight Arrow Connector 60"/>
              <p:cNvCxnSpPr/>
              <p:nvPr/>
            </p:nvCxnSpPr>
            <p:spPr bwMode="auto">
              <a:xfrm rot="5400000">
                <a:off x="5009758" y="5907834"/>
                <a:ext cx="305585" cy="5439"/>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grpSp>
        <p:sp>
          <p:nvSpPr>
            <p:cNvPr id="66" name="TextBox 65"/>
            <p:cNvSpPr txBox="1"/>
            <p:nvPr/>
          </p:nvSpPr>
          <p:spPr>
            <a:xfrm>
              <a:off x="6368143" y="5649687"/>
              <a:ext cx="337458" cy="443198"/>
            </a:xfrm>
            <a:prstGeom prst="rect">
              <a:avLst/>
            </a:prstGeom>
            <a:noFill/>
          </p:spPr>
          <p:txBody>
            <a:bodyPr wrap="square" rtlCol="0">
              <a:spAutoFit/>
            </a:bodyPr>
            <a:lstStyle/>
            <a:p>
              <a:r>
                <a:rPr lang="en-CA" dirty="0" smtClean="0">
                  <a:solidFill>
                    <a:schemeClr val="bg2"/>
                  </a:solidFill>
                </a:rPr>
                <a:t>x</a:t>
              </a:r>
              <a:endParaRPr lang="en-CA" dirty="0">
                <a:solidFill>
                  <a:schemeClr val="bg2"/>
                </a:solidFill>
              </a:endParaRPr>
            </a:p>
          </p:txBody>
        </p:sp>
        <p:sp>
          <p:nvSpPr>
            <p:cNvPr id="67" name="TextBox 66"/>
            <p:cNvSpPr txBox="1"/>
            <p:nvPr/>
          </p:nvSpPr>
          <p:spPr>
            <a:xfrm>
              <a:off x="5921829" y="5747659"/>
              <a:ext cx="272142" cy="443198"/>
            </a:xfrm>
            <a:prstGeom prst="rect">
              <a:avLst/>
            </a:prstGeom>
            <a:noFill/>
          </p:spPr>
          <p:txBody>
            <a:bodyPr wrap="square" rtlCol="0">
              <a:spAutoFit/>
            </a:bodyPr>
            <a:lstStyle/>
            <a:p>
              <a:r>
                <a:rPr lang="en-CA" dirty="0" smtClean="0">
                  <a:solidFill>
                    <a:schemeClr val="bg2"/>
                  </a:solidFill>
                </a:rPr>
                <a:t>y</a:t>
              </a:r>
              <a:endParaRPr lang="en-CA" dirty="0">
                <a:solidFill>
                  <a:schemeClr val="bg2"/>
                </a:solidFill>
              </a:endParaRPr>
            </a:p>
          </p:txBody>
        </p:sp>
        <p:sp>
          <p:nvSpPr>
            <p:cNvPr id="68" name="TextBox 67"/>
            <p:cNvSpPr txBox="1"/>
            <p:nvPr/>
          </p:nvSpPr>
          <p:spPr>
            <a:xfrm>
              <a:off x="5551715" y="5486399"/>
              <a:ext cx="359229" cy="443198"/>
            </a:xfrm>
            <a:prstGeom prst="rect">
              <a:avLst/>
            </a:prstGeom>
            <a:noFill/>
          </p:spPr>
          <p:txBody>
            <a:bodyPr wrap="square" rtlCol="0">
              <a:spAutoFit/>
            </a:bodyPr>
            <a:lstStyle/>
            <a:p>
              <a:r>
                <a:rPr lang="en-CA" dirty="0" smtClean="0">
                  <a:solidFill>
                    <a:schemeClr val="bg2"/>
                  </a:solidFill>
                </a:rPr>
                <a:t>z</a:t>
              </a:r>
              <a:endParaRPr lang="en-CA" dirty="0">
                <a:solidFill>
                  <a:schemeClr val="bg2"/>
                </a:solidFill>
              </a:endParaRPr>
            </a:p>
          </p:txBody>
        </p:sp>
        <p:sp>
          <p:nvSpPr>
            <p:cNvPr id="69" name="TextBox 68"/>
            <p:cNvSpPr txBox="1"/>
            <p:nvPr/>
          </p:nvSpPr>
          <p:spPr>
            <a:xfrm>
              <a:off x="6466115" y="5105401"/>
              <a:ext cx="381000" cy="443198"/>
            </a:xfrm>
            <a:prstGeom prst="rect">
              <a:avLst/>
            </a:prstGeom>
            <a:noFill/>
          </p:spPr>
          <p:txBody>
            <a:bodyPr wrap="square" rtlCol="0">
              <a:spAutoFit/>
            </a:bodyPr>
            <a:lstStyle/>
            <a:p>
              <a:r>
                <a:rPr lang="en-CA" dirty="0" smtClean="0">
                  <a:solidFill>
                    <a:schemeClr val="bg2"/>
                  </a:solidFill>
                </a:rPr>
                <a:t>h</a:t>
              </a:r>
              <a:endParaRPr lang="en-CA" dirty="0">
                <a:solidFill>
                  <a:schemeClr val="bg2"/>
                </a:solidFill>
              </a:endParaRPr>
            </a:p>
          </p:txBody>
        </p:sp>
        <p:cxnSp>
          <p:nvCxnSpPr>
            <p:cNvPr id="71" name="Straight Arrow Connector 70"/>
            <p:cNvCxnSpPr/>
            <p:nvPr/>
          </p:nvCxnSpPr>
          <p:spPr bwMode="auto">
            <a:xfrm rot="5400000">
              <a:off x="6172200" y="5268685"/>
              <a:ext cx="348343" cy="1588"/>
            </a:xfrm>
            <a:prstGeom prst="straightConnector1">
              <a:avLst/>
            </a:prstGeom>
            <a:solidFill>
              <a:schemeClr val="accent1"/>
            </a:solidFill>
            <a:ln w="9525" cap="flat" cmpd="sng" algn="ctr">
              <a:solidFill>
                <a:srgbClr val="002060"/>
              </a:solidFill>
              <a:prstDash val="solid"/>
              <a:round/>
              <a:headEnd type="triangle" w="med" len="med"/>
              <a:tailEnd type="triangle" w="med" len="med"/>
            </a:ln>
            <a:effectLst/>
          </p:spPr>
        </p:cxnSp>
      </p:grpSp>
    </p:spTree>
    <p:extLst>
      <p:ext uri="{BB962C8B-B14F-4D97-AF65-F5344CB8AC3E}">
        <p14:creationId xmlns:p14="http://schemas.microsoft.com/office/powerpoint/2010/main" val="33060794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064"/>
            <a:ext cx="8229600" cy="48360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400" b="0" i="0" u="none" strike="noStrike" kern="0" cap="none" spc="0" normalizeH="0" baseline="0" noProof="0" dirty="0" smtClean="0">
                <a:ln>
                  <a:noFill/>
                </a:ln>
                <a:solidFill>
                  <a:srgbClr val="00B0F0"/>
                </a:solidFill>
                <a:effectLst/>
                <a:uLnTx/>
                <a:uFillTx/>
                <a:latin typeface="+mj-lt"/>
                <a:ea typeface="+mj-ea"/>
                <a:cs typeface="+mj-cs"/>
              </a:rPr>
              <a:t>Question 15</a:t>
            </a:r>
            <a:endParaRPr kumimoji="0" lang="en-CA" sz="2400" b="0" i="0" u="none" strike="noStrike" kern="0" cap="none" spc="0" normalizeH="0" baseline="0" noProof="0" dirty="0">
              <a:ln>
                <a:noFill/>
              </a:ln>
              <a:solidFill>
                <a:srgbClr val="00B0F0"/>
              </a:solidFill>
              <a:effectLst/>
              <a:uLnTx/>
              <a:uFillTx/>
              <a:latin typeface="+mj-lt"/>
              <a:ea typeface="+mj-ea"/>
              <a:cs typeface="+mj-cs"/>
            </a:endParaRPr>
          </a:p>
        </p:txBody>
      </p:sp>
      <p:sp>
        <p:nvSpPr>
          <p:cNvPr id="3" name="TextBox 2"/>
          <p:cNvSpPr txBox="1"/>
          <p:nvPr/>
        </p:nvSpPr>
        <p:spPr>
          <a:xfrm>
            <a:off x="461253" y="334481"/>
            <a:ext cx="8301747" cy="2462213"/>
          </a:xfrm>
          <a:prstGeom prst="rect">
            <a:avLst/>
          </a:prstGeom>
          <a:noFill/>
        </p:spPr>
        <p:txBody>
          <a:bodyPr wrap="square" rtlCol="0">
            <a:spAutoFit/>
          </a:bodyPr>
          <a:lstStyle/>
          <a:p>
            <a:r>
              <a:rPr lang="en-CA" sz="1400" dirty="0" smtClean="0">
                <a:solidFill>
                  <a:srgbClr val="00B0F0"/>
                </a:solidFill>
              </a:rPr>
              <a:t>The figure below shows a tank open to the atmosphere and filled to depth </a:t>
            </a:r>
            <a:r>
              <a:rPr lang="en-CA" sz="1400" dirty="0" smtClean="0">
                <a:solidFill>
                  <a:srgbClr val="FFFF00"/>
                </a:solidFill>
              </a:rPr>
              <a:t>D</a:t>
            </a:r>
            <a:r>
              <a:rPr lang="en-CA" sz="1400" dirty="0" smtClean="0">
                <a:solidFill>
                  <a:srgbClr val="00B0F0"/>
                </a:solidFill>
              </a:rPr>
              <a:t> with a liquid of density </a:t>
            </a:r>
            <a:r>
              <a:rPr lang="en-CA" sz="1400" dirty="0" err="1" smtClean="0">
                <a:solidFill>
                  <a:srgbClr val="00B0F0"/>
                </a:solidFill>
              </a:rPr>
              <a:t>ρ</a:t>
            </a:r>
            <a:r>
              <a:rPr lang="en-CA" sz="1400" baseline="-25000" dirty="0" err="1" smtClean="0">
                <a:solidFill>
                  <a:srgbClr val="FFFF00"/>
                </a:solidFill>
                <a:sym typeface="Euclid Symbol"/>
              </a:rPr>
              <a:t>L</a:t>
            </a:r>
            <a:r>
              <a:rPr lang="en-CA" sz="1400" dirty="0" smtClean="0">
                <a:solidFill>
                  <a:srgbClr val="00B0F0"/>
                </a:solidFill>
                <a:sym typeface="Euclid Symbol"/>
              </a:rPr>
              <a:t>. Suspended from a string is a block of density </a:t>
            </a:r>
            <a:r>
              <a:rPr lang="en-CA" sz="1400" dirty="0" err="1">
                <a:solidFill>
                  <a:srgbClr val="00B0F0"/>
                </a:solidFill>
              </a:rPr>
              <a:t>ρ</a:t>
            </a:r>
            <a:r>
              <a:rPr lang="en-CA" sz="1400" baseline="-25000" dirty="0" err="1" smtClean="0">
                <a:solidFill>
                  <a:srgbClr val="FFFF00"/>
                </a:solidFill>
                <a:sym typeface="Euclid Symbol"/>
              </a:rPr>
              <a:t>B</a:t>
            </a:r>
            <a:r>
              <a:rPr lang="en-CA" sz="1400" dirty="0" smtClean="0">
                <a:solidFill>
                  <a:srgbClr val="FFFF00"/>
                </a:solidFill>
                <a:sym typeface="Euclid Symbol"/>
              </a:rPr>
              <a:t> </a:t>
            </a:r>
            <a:r>
              <a:rPr lang="en-CA" sz="1400" dirty="0" smtClean="0">
                <a:solidFill>
                  <a:srgbClr val="00B0F0"/>
                </a:solidFill>
                <a:sym typeface="Euclid Symbol"/>
              </a:rPr>
              <a:t>(which is greater than </a:t>
            </a:r>
            <a:r>
              <a:rPr lang="en-CA" sz="1400" dirty="0" err="1">
                <a:solidFill>
                  <a:srgbClr val="00B0F0"/>
                </a:solidFill>
              </a:rPr>
              <a:t>ρ</a:t>
            </a:r>
            <a:r>
              <a:rPr lang="en-CA" sz="1400" baseline="-25000" dirty="0" err="1" smtClean="0">
                <a:solidFill>
                  <a:srgbClr val="FFFF00"/>
                </a:solidFill>
                <a:sym typeface="Euclid Symbol"/>
              </a:rPr>
              <a:t>L</a:t>
            </a:r>
            <a:r>
              <a:rPr lang="en-CA" sz="1400" dirty="0" smtClean="0">
                <a:solidFill>
                  <a:srgbClr val="00B0F0"/>
                </a:solidFill>
                <a:sym typeface="Euclid Symbol"/>
              </a:rPr>
              <a:t>), whose dimensions are </a:t>
            </a:r>
            <a:r>
              <a:rPr lang="en-CA" sz="1400" dirty="0" smtClean="0">
                <a:solidFill>
                  <a:srgbClr val="FFFF00"/>
                </a:solidFill>
                <a:sym typeface="Euclid Symbol"/>
              </a:rPr>
              <a:t>x</a:t>
            </a:r>
            <a:r>
              <a:rPr lang="en-CA" sz="1400" dirty="0" smtClean="0">
                <a:solidFill>
                  <a:srgbClr val="00B0F0"/>
                </a:solidFill>
                <a:sym typeface="Euclid Symbol"/>
              </a:rPr>
              <a:t>, </a:t>
            </a:r>
            <a:r>
              <a:rPr lang="en-CA" sz="1400" dirty="0" smtClean="0">
                <a:solidFill>
                  <a:srgbClr val="FFFF00"/>
                </a:solidFill>
                <a:sym typeface="Euclid Symbol"/>
              </a:rPr>
              <a:t>y</a:t>
            </a:r>
            <a:r>
              <a:rPr lang="en-CA" sz="1400" dirty="0" smtClean="0">
                <a:solidFill>
                  <a:srgbClr val="00B0F0"/>
                </a:solidFill>
                <a:sym typeface="Euclid Symbol"/>
              </a:rPr>
              <a:t>, and </a:t>
            </a:r>
            <a:r>
              <a:rPr lang="en-CA" sz="1400" dirty="0" smtClean="0">
                <a:solidFill>
                  <a:srgbClr val="FFFF00"/>
                </a:solidFill>
                <a:sym typeface="Euclid Symbol"/>
              </a:rPr>
              <a:t>z</a:t>
            </a:r>
            <a:r>
              <a:rPr lang="en-CA" sz="1400" dirty="0" smtClean="0">
                <a:solidFill>
                  <a:srgbClr val="00B0F0"/>
                </a:solidFill>
                <a:sym typeface="Euclid Symbol"/>
              </a:rPr>
              <a:t> (metres). The top of the block is at depth </a:t>
            </a:r>
            <a:r>
              <a:rPr lang="en-CA" sz="1400" dirty="0" smtClean="0">
                <a:solidFill>
                  <a:srgbClr val="FFFF00"/>
                </a:solidFill>
                <a:sym typeface="Euclid Symbol"/>
              </a:rPr>
              <a:t>h</a:t>
            </a:r>
            <a:r>
              <a:rPr lang="en-CA" sz="1400" dirty="0" smtClean="0">
                <a:solidFill>
                  <a:srgbClr val="00B0F0"/>
                </a:solidFill>
                <a:sym typeface="Euclid Symbol"/>
              </a:rPr>
              <a:t> metres below the surface of the liquid.</a:t>
            </a:r>
            <a:endParaRPr lang="en-CA" sz="1400" dirty="0" smtClean="0">
              <a:solidFill>
                <a:srgbClr val="00B0F0"/>
              </a:solidFill>
            </a:endParaRPr>
          </a:p>
          <a:p>
            <a:endParaRPr lang="en-CA" sz="1400" dirty="0" smtClean="0">
              <a:solidFill>
                <a:srgbClr val="00B0F0"/>
              </a:solidFill>
            </a:endParaRPr>
          </a:p>
          <a:p>
            <a:pPr marL="342900" indent="-342900">
              <a:buAutoNum type="alphaLcParenR"/>
            </a:pPr>
            <a:r>
              <a:rPr lang="en-CA" sz="1400" dirty="0" smtClean="0">
                <a:solidFill>
                  <a:srgbClr val="66FF66"/>
                </a:solidFill>
              </a:rPr>
              <a:t>Find the force due to the pressure on the top surface of the block and on the bottom surface. Sketch the forces on theses faces of the block.</a:t>
            </a:r>
          </a:p>
          <a:p>
            <a:pPr marL="342900" indent="-342900">
              <a:buAutoNum type="alphaLcParenR"/>
            </a:pPr>
            <a:r>
              <a:rPr lang="en-CA" sz="1400" dirty="0" smtClean="0">
                <a:solidFill>
                  <a:srgbClr val="FFFF00"/>
                </a:solidFill>
              </a:rPr>
              <a:t>What are the average forces due to the pressure on the other four sides of the block. Sketch these forces.</a:t>
            </a:r>
          </a:p>
          <a:p>
            <a:pPr marL="342900" indent="-342900">
              <a:buAutoNum type="alphaLcParenR"/>
            </a:pPr>
            <a:r>
              <a:rPr lang="en-CA" sz="1400" dirty="0" smtClean="0">
                <a:solidFill>
                  <a:srgbClr val="FFFF00"/>
                </a:solidFill>
              </a:rPr>
              <a:t>What is the total force on the block due to the pressure?</a:t>
            </a:r>
          </a:p>
          <a:p>
            <a:pPr marL="342900" indent="-342900">
              <a:buAutoNum type="alphaLcParenR"/>
            </a:pPr>
            <a:r>
              <a:rPr lang="en-CA" sz="1400" dirty="0" smtClean="0">
                <a:solidFill>
                  <a:srgbClr val="FFFF00"/>
                </a:solidFill>
              </a:rPr>
              <a:t>Find an expression for the buoyant force on the block. How does your answer here compare to your answer to part c)</a:t>
            </a:r>
          </a:p>
          <a:p>
            <a:pPr marL="342900" indent="-342900">
              <a:buAutoNum type="alphaLcParenR"/>
            </a:pPr>
            <a:r>
              <a:rPr lang="en-CA" sz="1400" dirty="0" smtClean="0">
                <a:solidFill>
                  <a:srgbClr val="FFFF00"/>
                </a:solidFill>
              </a:rPr>
              <a:t>What is the tension in the string? </a:t>
            </a:r>
            <a:endParaRPr lang="en-CA" sz="1400" baseline="30000" dirty="0" smtClean="0">
              <a:solidFill>
                <a:srgbClr val="FFFF00"/>
              </a:solidFill>
            </a:endParaRPr>
          </a:p>
        </p:txBody>
      </p:sp>
      <p:sp>
        <p:nvSpPr>
          <p:cNvPr id="4" name="Right Arrow 3"/>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5" name="Group 4"/>
          <p:cNvGrpSpPr/>
          <p:nvPr/>
        </p:nvGrpSpPr>
        <p:grpSpPr>
          <a:xfrm>
            <a:off x="6662064" y="2368305"/>
            <a:ext cx="1589309" cy="1194171"/>
            <a:chOff x="5257806" y="4757852"/>
            <a:chExt cx="1589309" cy="1433005"/>
          </a:xfrm>
        </p:grpSpPr>
        <p:sp>
          <p:nvSpPr>
            <p:cNvPr id="6" name="Rectangle 5"/>
            <p:cNvSpPr/>
            <p:nvPr/>
          </p:nvSpPr>
          <p:spPr bwMode="auto">
            <a:xfrm>
              <a:off x="5540829" y="5094514"/>
              <a:ext cx="1175657" cy="100148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Flowchart: Process 6"/>
            <p:cNvSpPr/>
            <p:nvPr/>
          </p:nvSpPr>
          <p:spPr bwMode="auto">
            <a:xfrm>
              <a:off x="5943600" y="5257804"/>
              <a:ext cx="489859" cy="555171"/>
            </a:xfrm>
            <a:prstGeom prst="flowChartProcess">
              <a:avLst/>
            </a:prstGeom>
            <a:solidFill>
              <a:srgbClr val="FF6699"/>
            </a:solidFill>
            <a:ln w="9525" cap="flat" cmpd="sng" algn="ctr">
              <a:solidFill>
                <a:schemeClr val="tx1"/>
              </a:solidFill>
              <a:prstDash val="solid"/>
              <a:round/>
              <a:headEnd type="none" w="med" len="med"/>
              <a:tailEnd type="none" w="med" len="med"/>
            </a:ln>
            <a:effectLst/>
            <a:scene3d>
              <a:camera prst="isometricOffAxis2Top"/>
              <a:lightRig rig="threePt" dir="t"/>
            </a:scene3d>
            <a:sp3d extrusionH="177800">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cxnSp>
          <p:nvCxnSpPr>
            <p:cNvPr id="8" name="Straight Connector 7"/>
            <p:cNvCxnSpPr/>
            <p:nvPr/>
          </p:nvCxnSpPr>
          <p:spPr bwMode="auto">
            <a:xfrm rot="5400000" flipH="1" flipV="1">
              <a:off x="5796641" y="5132615"/>
              <a:ext cx="751114" cy="1588"/>
            </a:xfrm>
            <a:prstGeom prst="line">
              <a:avLst/>
            </a:prstGeom>
            <a:solidFill>
              <a:schemeClr val="accent1"/>
            </a:solidFill>
            <a:ln w="28575" cap="flat" cmpd="sng" algn="ctr">
              <a:solidFill>
                <a:srgbClr val="FF0000"/>
              </a:solidFill>
              <a:prstDash val="solid"/>
              <a:round/>
              <a:headEnd type="none" w="med" len="med"/>
              <a:tailEnd type="none" w="med" len="med"/>
            </a:ln>
            <a:effectLst/>
          </p:spPr>
        </p:cxnSp>
        <p:grpSp>
          <p:nvGrpSpPr>
            <p:cNvPr id="9" name="Group 64"/>
            <p:cNvGrpSpPr/>
            <p:nvPr/>
          </p:nvGrpSpPr>
          <p:grpSpPr>
            <a:xfrm>
              <a:off x="5257806" y="5106195"/>
              <a:ext cx="468086" cy="989809"/>
              <a:chOff x="5007428" y="5073537"/>
              <a:chExt cx="468086" cy="989809"/>
            </a:xfrm>
          </p:grpSpPr>
          <p:sp>
            <p:nvSpPr>
              <p:cNvPr id="15" name="TextBox 14"/>
              <p:cNvSpPr txBox="1"/>
              <p:nvPr/>
            </p:nvSpPr>
            <p:spPr>
              <a:xfrm>
                <a:off x="5007428" y="5388429"/>
                <a:ext cx="468086" cy="443198"/>
              </a:xfrm>
              <a:prstGeom prst="rect">
                <a:avLst/>
              </a:prstGeom>
              <a:noFill/>
            </p:spPr>
            <p:txBody>
              <a:bodyPr wrap="square" rtlCol="0">
                <a:spAutoFit/>
              </a:bodyPr>
              <a:lstStyle/>
              <a:p>
                <a:r>
                  <a:rPr lang="en-CA" dirty="0" smtClean="0">
                    <a:solidFill>
                      <a:srgbClr val="FFFF00"/>
                    </a:solidFill>
                  </a:rPr>
                  <a:t>D</a:t>
                </a:r>
                <a:endParaRPr lang="en-CA" dirty="0">
                  <a:solidFill>
                    <a:srgbClr val="FFFF00"/>
                  </a:solidFill>
                </a:endParaRPr>
              </a:p>
            </p:txBody>
          </p:sp>
          <p:cxnSp>
            <p:nvCxnSpPr>
              <p:cNvPr id="16" name="Straight Arrow Connector 15"/>
              <p:cNvCxnSpPr/>
              <p:nvPr/>
            </p:nvCxnSpPr>
            <p:spPr bwMode="auto">
              <a:xfrm rot="5400000" flipH="1" flipV="1">
                <a:off x="5029200" y="5203372"/>
                <a:ext cx="261258" cy="1588"/>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cxnSp>
            <p:nvCxnSpPr>
              <p:cNvPr id="17" name="Straight Arrow Connector 16"/>
              <p:cNvCxnSpPr/>
              <p:nvPr/>
            </p:nvCxnSpPr>
            <p:spPr bwMode="auto">
              <a:xfrm rot="5400000">
                <a:off x="5009758" y="5907834"/>
                <a:ext cx="305585" cy="5439"/>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grpSp>
        <p:sp>
          <p:nvSpPr>
            <p:cNvPr id="10" name="TextBox 9"/>
            <p:cNvSpPr txBox="1"/>
            <p:nvPr/>
          </p:nvSpPr>
          <p:spPr>
            <a:xfrm>
              <a:off x="6368143" y="5649687"/>
              <a:ext cx="337458" cy="443198"/>
            </a:xfrm>
            <a:prstGeom prst="rect">
              <a:avLst/>
            </a:prstGeom>
            <a:noFill/>
          </p:spPr>
          <p:txBody>
            <a:bodyPr wrap="square" rtlCol="0">
              <a:spAutoFit/>
            </a:bodyPr>
            <a:lstStyle/>
            <a:p>
              <a:r>
                <a:rPr lang="en-CA" dirty="0" smtClean="0">
                  <a:solidFill>
                    <a:schemeClr val="bg2"/>
                  </a:solidFill>
                </a:rPr>
                <a:t>x</a:t>
              </a:r>
              <a:endParaRPr lang="en-CA" dirty="0">
                <a:solidFill>
                  <a:schemeClr val="bg2"/>
                </a:solidFill>
              </a:endParaRPr>
            </a:p>
          </p:txBody>
        </p:sp>
        <p:sp>
          <p:nvSpPr>
            <p:cNvPr id="11" name="TextBox 10"/>
            <p:cNvSpPr txBox="1"/>
            <p:nvPr/>
          </p:nvSpPr>
          <p:spPr>
            <a:xfrm>
              <a:off x="5921829" y="5747659"/>
              <a:ext cx="272142" cy="443198"/>
            </a:xfrm>
            <a:prstGeom prst="rect">
              <a:avLst/>
            </a:prstGeom>
            <a:noFill/>
          </p:spPr>
          <p:txBody>
            <a:bodyPr wrap="square" rtlCol="0">
              <a:spAutoFit/>
            </a:bodyPr>
            <a:lstStyle/>
            <a:p>
              <a:r>
                <a:rPr lang="en-CA" dirty="0" smtClean="0">
                  <a:solidFill>
                    <a:schemeClr val="bg2"/>
                  </a:solidFill>
                </a:rPr>
                <a:t>y</a:t>
              </a:r>
              <a:endParaRPr lang="en-CA" dirty="0">
                <a:solidFill>
                  <a:schemeClr val="bg2"/>
                </a:solidFill>
              </a:endParaRPr>
            </a:p>
          </p:txBody>
        </p:sp>
        <p:sp>
          <p:nvSpPr>
            <p:cNvPr id="12" name="TextBox 11"/>
            <p:cNvSpPr txBox="1"/>
            <p:nvPr/>
          </p:nvSpPr>
          <p:spPr>
            <a:xfrm>
              <a:off x="5551715" y="5486399"/>
              <a:ext cx="359229" cy="443198"/>
            </a:xfrm>
            <a:prstGeom prst="rect">
              <a:avLst/>
            </a:prstGeom>
            <a:noFill/>
          </p:spPr>
          <p:txBody>
            <a:bodyPr wrap="square" rtlCol="0">
              <a:spAutoFit/>
            </a:bodyPr>
            <a:lstStyle/>
            <a:p>
              <a:r>
                <a:rPr lang="en-CA" dirty="0" smtClean="0">
                  <a:solidFill>
                    <a:schemeClr val="bg2"/>
                  </a:solidFill>
                </a:rPr>
                <a:t>z</a:t>
              </a:r>
              <a:endParaRPr lang="en-CA" dirty="0">
                <a:solidFill>
                  <a:schemeClr val="bg2"/>
                </a:solidFill>
              </a:endParaRPr>
            </a:p>
          </p:txBody>
        </p:sp>
        <p:sp>
          <p:nvSpPr>
            <p:cNvPr id="13" name="TextBox 12"/>
            <p:cNvSpPr txBox="1"/>
            <p:nvPr/>
          </p:nvSpPr>
          <p:spPr>
            <a:xfrm>
              <a:off x="6466115" y="5105401"/>
              <a:ext cx="381000" cy="443198"/>
            </a:xfrm>
            <a:prstGeom prst="rect">
              <a:avLst/>
            </a:prstGeom>
            <a:noFill/>
          </p:spPr>
          <p:txBody>
            <a:bodyPr wrap="square" rtlCol="0">
              <a:spAutoFit/>
            </a:bodyPr>
            <a:lstStyle/>
            <a:p>
              <a:r>
                <a:rPr lang="en-CA" dirty="0" smtClean="0">
                  <a:solidFill>
                    <a:schemeClr val="bg2"/>
                  </a:solidFill>
                </a:rPr>
                <a:t>h</a:t>
              </a:r>
              <a:endParaRPr lang="en-CA" dirty="0">
                <a:solidFill>
                  <a:schemeClr val="bg2"/>
                </a:solidFill>
              </a:endParaRPr>
            </a:p>
          </p:txBody>
        </p:sp>
        <p:cxnSp>
          <p:nvCxnSpPr>
            <p:cNvPr id="14" name="Straight Arrow Connector 13"/>
            <p:cNvCxnSpPr/>
            <p:nvPr/>
          </p:nvCxnSpPr>
          <p:spPr bwMode="auto">
            <a:xfrm rot="5400000">
              <a:off x="6172200" y="5268685"/>
              <a:ext cx="348343" cy="1588"/>
            </a:xfrm>
            <a:prstGeom prst="straightConnector1">
              <a:avLst/>
            </a:prstGeom>
            <a:solidFill>
              <a:schemeClr val="accent1"/>
            </a:solidFill>
            <a:ln w="9525" cap="flat" cmpd="sng" algn="ctr">
              <a:solidFill>
                <a:srgbClr val="002060"/>
              </a:solidFill>
              <a:prstDash val="solid"/>
              <a:round/>
              <a:headEnd type="triangle" w="med" len="med"/>
              <a:tailEnd type="triangle" w="med" len="med"/>
            </a:ln>
            <a:effectLst/>
          </p:spPr>
        </p:cxnSp>
      </p:grpSp>
      <p:graphicFrame>
        <p:nvGraphicFramePr>
          <p:cNvPr id="18" name="Object 17"/>
          <p:cNvGraphicFramePr>
            <a:graphicFrameLocks noChangeAspect="1"/>
          </p:cNvGraphicFramePr>
          <p:nvPr/>
        </p:nvGraphicFramePr>
        <p:xfrm>
          <a:off x="3193385" y="2807229"/>
          <a:ext cx="2728912" cy="703792"/>
        </p:xfrm>
        <a:graphic>
          <a:graphicData uri="http://schemas.openxmlformats.org/presentationml/2006/ole">
            <mc:AlternateContent xmlns:mc="http://schemas.openxmlformats.org/markup-compatibility/2006">
              <mc:Choice xmlns:v="urn:schemas-microsoft-com:vml" Requires="v">
                <p:oleObj spid="_x0000_s36904" name="Equation" r:id="rId3" imgW="1600200" imgH="495000" progId="Equation.DSMT4">
                  <p:embed/>
                </p:oleObj>
              </mc:Choice>
              <mc:Fallback>
                <p:oleObj name="Equation" r:id="rId3" imgW="1600200" imgH="495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3385" y="2807229"/>
                        <a:ext cx="2728912" cy="7037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3577776" y="3654464"/>
          <a:ext cx="1059544" cy="307114"/>
        </p:xfrm>
        <a:graphic>
          <a:graphicData uri="http://schemas.openxmlformats.org/presentationml/2006/ole">
            <mc:AlternateContent xmlns:mc="http://schemas.openxmlformats.org/markup-compatibility/2006">
              <mc:Choice xmlns:v="urn:schemas-microsoft-com:vml" Requires="v">
                <p:oleObj spid="_x0000_s36905" name="Equation" r:id="rId5" imgW="583920" imgH="203040" progId="Equation.DSMT4">
                  <p:embed/>
                </p:oleObj>
              </mc:Choice>
              <mc:Fallback>
                <p:oleObj name="Equation" r:id="rId5" imgW="583920" imgH="203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77776" y="3654464"/>
                        <a:ext cx="1059544" cy="3071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085" name="Object 5"/>
          <p:cNvGraphicFramePr>
            <a:graphicFrameLocks noChangeAspect="1"/>
          </p:cNvGraphicFramePr>
          <p:nvPr/>
        </p:nvGraphicFramePr>
        <p:xfrm>
          <a:off x="1893889" y="4390761"/>
          <a:ext cx="5006975" cy="894292"/>
        </p:xfrm>
        <a:graphic>
          <a:graphicData uri="http://schemas.openxmlformats.org/presentationml/2006/ole">
            <mc:AlternateContent xmlns:mc="http://schemas.openxmlformats.org/markup-compatibility/2006">
              <mc:Choice xmlns:v="urn:schemas-microsoft-com:vml" Requires="v">
                <p:oleObj spid="_x0000_s36906" name="Equation" r:id="rId7" imgW="2489040" imgH="533160" progId="Equation.3">
                  <p:embed/>
                </p:oleObj>
              </mc:Choice>
              <mc:Fallback>
                <p:oleObj name="Equation" r:id="rId7" imgW="2489040" imgH="5331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93889" y="4390761"/>
                        <a:ext cx="5006975" cy="8942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Box 21"/>
          <p:cNvSpPr txBox="1"/>
          <p:nvPr/>
        </p:nvSpPr>
        <p:spPr>
          <a:xfrm>
            <a:off x="228601" y="2739572"/>
            <a:ext cx="2340429" cy="92333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CA" dirty="0" smtClean="0">
                <a:solidFill>
                  <a:srgbClr val="FFFF00"/>
                </a:solidFill>
              </a:rPr>
              <a:t>We shall use Hydrostatic Pressure and Pressure formulas</a:t>
            </a:r>
            <a:endParaRPr lang="en-CA" dirty="0">
              <a:solidFill>
                <a:srgbClr val="FFFF00"/>
              </a:solidFill>
            </a:endParaRPr>
          </a:p>
        </p:txBody>
      </p:sp>
      <p:sp>
        <p:nvSpPr>
          <p:cNvPr id="23" name="Flowchart: Process 22"/>
          <p:cNvSpPr/>
          <p:nvPr/>
        </p:nvSpPr>
        <p:spPr bwMode="auto">
          <a:xfrm>
            <a:off x="7369630" y="3982360"/>
            <a:ext cx="489859" cy="462643"/>
          </a:xfrm>
          <a:prstGeom prst="flowChartProcess">
            <a:avLst/>
          </a:prstGeom>
          <a:solidFill>
            <a:srgbClr val="FF6699"/>
          </a:solidFill>
          <a:ln w="9525" cap="flat" cmpd="sng" algn="ctr">
            <a:solidFill>
              <a:schemeClr val="tx1"/>
            </a:solidFill>
            <a:prstDash val="solid"/>
            <a:round/>
            <a:headEnd type="none" w="med" len="med"/>
            <a:tailEnd type="none" w="med" len="med"/>
          </a:ln>
          <a:effectLst/>
          <a:scene3d>
            <a:camera prst="isometricOffAxis2Top"/>
            <a:lightRig rig="threePt" dir="t"/>
          </a:scene3d>
          <a:sp3d extrusionH="177800">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cxnSp>
        <p:nvCxnSpPr>
          <p:cNvPr id="25" name="Straight Arrow Connector 24"/>
          <p:cNvCxnSpPr/>
          <p:nvPr/>
        </p:nvCxnSpPr>
        <p:spPr bwMode="auto">
          <a:xfrm rot="5400000">
            <a:off x="7382327" y="3982226"/>
            <a:ext cx="453572" cy="1588"/>
          </a:xfrm>
          <a:prstGeom prst="straightConnector1">
            <a:avLst/>
          </a:prstGeom>
          <a:solidFill>
            <a:schemeClr val="accent1"/>
          </a:solidFill>
          <a:ln w="38100" cap="flat" cmpd="sng" algn="ctr">
            <a:solidFill>
              <a:srgbClr val="FFFF00"/>
            </a:solidFill>
            <a:prstDash val="solid"/>
            <a:round/>
            <a:headEnd type="none" w="med" len="med"/>
            <a:tailEnd type="arrow"/>
          </a:ln>
          <a:effectLst/>
        </p:spPr>
      </p:cxnSp>
      <p:cxnSp>
        <p:nvCxnSpPr>
          <p:cNvPr id="27" name="Straight Arrow Connector 26"/>
          <p:cNvCxnSpPr/>
          <p:nvPr/>
        </p:nvCxnSpPr>
        <p:spPr bwMode="auto">
          <a:xfrm rot="5400000" flipH="1" flipV="1">
            <a:off x="7360558" y="4726082"/>
            <a:ext cx="453571" cy="1588"/>
          </a:xfrm>
          <a:prstGeom prst="straightConnector1">
            <a:avLst/>
          </a:prstGeom>
          <a:solidFill>
            <a:schemeClr val="accent1"/>
          </a:solidFill>
          <a:ln w="38100" cap="flat" cmpd="sng" algn="ctr">
            <a:solidFill>
              <a:srgbClr val="FFFF00"/>
            </a:solidFill>
            <a:prstDash val="solid"/>
            <a:round/>
            <a:headEnd type="none" w="med" len="med"/>
            <a:tailEnd type="arrow"/>
          </a:ln>
          <a:effectLst/>
        </p:spPr>
      </p:cxnSp>
    </p:spTree>
    <p:extLst>
      <p:ext uri="{BB962C8B-B14F-4D97-AF65-F5344CB8AC3E}">
        <p14:creationId xmlns:p14="http://schemas.microsoft.com/office/powerpoint/2010/main" val="17228569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6085"/>
                                        </p:tgtEl>
                                        <p:attrNameLst>
                                          <p:attrName>style.visibility</p:attrName>
                                        </p:attrNameLst>
                                      </p:cBhvr>
                                      <p:to>
                                        <p:strVal val="visible"/>
                                      </p:to>
                                    </p:set>
                                    <p:anim calcmode="lin" valueType="num">
                                      <p:cBhvr>
                                        <p:cTn id="28" dur="500" fill="hold"/>
                                        <p:tgtEl>
                                          <p:spTgt spid="46085"/>
                                        </p:tgtEl>
                                        <p:attrNameLst>
                                          <p:attrName>ppt_w</p:attrName>
                                        </p:attrNameLst>
                                      </p:cBhvr>
                                      <p:tavLst>
                                        <p:tav tm="0">
                                          <p:val>
                                            <p:fltVal val="0"/>
                                          </p:val>
                                        </p:tav>
                                        <p:tav tm="100000">
                                          <p:val>
                                            <p:strVal val="#ppt_w"/>
                                          </p:val>
                                        </p:tav>
                                      </p:tavLst>
                                    </p:anim>
                                    <p:anim calcmode="lin" valueType="num">
                                      <p:cBhvr>
                                        <p:cTn id="29" dur="500" fill="hold"/>
                                        <p:tgtEl>
                                          <p:spTgt spid="46085"/>
                                        </p:tgtEl>
                                        <p:attrNameLst>
                                          <p:attrName>ppt_h</p:attrName>
                                        </p:attrNameLst>
                                      </p:cBhvr>
                                      <p:tavLst>
                                        <p:tav tm="0">
                                          <p:val>
                                            <p:fltVal val="0"/>
                                          </p:val>
                                        </p:tav>
                                        <p:tav tm="100000">
                                          <p:val>
                                            <p:strVal val="#ppt_h"/>
                                          </p:val>
                                        </p:tav>
                                      </p:tavLst>
                                    </p:anim>
                                    <p:animEffect transition="in" filter="fade">
                                      <p:cBhvr>
                                        <p:cTn id="30" dur="500"/>
                                        <p:tgtEl>
                                          <p:spTgt spid="4608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par>
                          <p:cTn id="38" fill="hold">
                            <p:stCondLst>
                              <p:cond delay="500"/>
                            </p:stCondLst>
                            <p:childTnLst>
                              <p:par>
                                <p:cTn id="39" presetID="47" presetClass="entr" presetSubtype="0"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1000"/>
                                        <p:tgtEl>
                                          <p:spTgt spid="25"/>
                                        </p:tgtEl>
                                      </p:cBhvr>
                                    </p:animEffect>
                                    <p:anim calcmode="lin" valueType="num">
                                      <p:cBhvr>
                                        <p:cTn id="42" dur="1000" fill="hold"/>
                                        <p:tgtEl>
                                          <p:spTgt spid="25"/>
                                        </p:tgtEl>
                                        <p:attrNameLst>
                                          <p:attrName>ppt_x</p:attrName>
                                        </p:attrNameLst>
                                      </p:cBhvr>
                                      <p:tavLst>
                                        <p:tav tm="0">
                                          <p:val>
                                            <p:strVal val="#ppt_x"/>
                                          </p:val>
                                        </p:tav>
                                        <p:tav tm="100000">
                                          <p:val>
                                            <p:strVal val="#ppt_x"/>
                                          </p:val>
                                        </p:tav>
                                      </p:tavLst>
                                    </p:anim>
                                    <p:anim calcmode="lin" valueType="num">
                                      <p:cBhvr>
                                        <p:cTn id="43" dur="1000" fill="hold"/>
                                        <p:tgtEl>
                                          <p:spTgt spid="25"/>
                                        </p:tgtEl>
                                        <p:attrNameLst>
                                          <p:attrName>ppt_y</p:attrName>
                                        </p:attrNameLst>
                                      </p:cBhvr>
                                      <p:tavLst>
                                        <p:tav tm="0">
                                          <p:val>
                                            <p:strVal val="#ppt_y-.1"/>
                                          </p:val>
                                        </p:tav>
                                        <p:tav tm="100000">
                                          <p:val>
                                            <p:strVal val="#ppt_y"/>
                                          </p:val>
                                        </p:tav>
                                      </p:tavLst>
                                    </p:anim>
                                  </p:childTnLst>
                                </p:cTn>
                              </p:par>
                            </p:childTnLst>
                          </p:cTn>
                        </p:par>
                        <p:par>
                          <p:cTn id="44" fill="hold">
                            <p:stCondLst>
                              <p:cond delay="1500"/>
                            </p:stCondLst>
                            <p:childTnLst>
                              <p:par>
                                <p:cTn id="45" presetID="42" presetClass="entr" presetSubtype="0" fill="hold"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p:stCondLst>
                              <p:cond delay="2500"/>
                            </p:stCondLst>
                            <p:childTnLst>
                              <p:par>
                                <p:cTn id="51" presetID="53" presetClass="entr" presetSubtype="0" fill="hold" grpId="0" nodeType="after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p:cTn id="53" dur="500" fill="hold"/>
                                        <p:tgtEl>
                                          <p:spTgt spid="4"/>
                                        </p:tgtEl>
                                        <p:attrNameLst>
                                          <p:attrName>ppt_w</p:attrName>
                                        </p:attrNameLst>
                                      </p:cBhvr>
                                      <p:tavLst>
                                        <p:tav tm="0">
                                          <p:val>
                                            <p:fltVal val="0"/>
                                          </p:val>
                                        </p:tav>
                                        <p:tav tm="100000">
                                          <p:val>
                                            <p:strVal val="#ppt_w"/>
                                          </p:val>
                                        </p:tav>
                                      </p:tavLst>
                                    </p:anim>
                                    <p:anim calcmode="lin" valueType="num">
                                      <p:cBhvr>
                                        <p:cTn id="54" dur="500" fill="hold"/>
                                        <p:tgtEl>
                                          <p:spTgt spid="4"/>
                                        </p:tgtEl>
                                        <p:attrNameLst>
                                          <p:attrName>ppt_h</p:attrName>
                                        </p:attrNameLst>
                                      </p:cBhvr>
                                      <p:tavLst>
                                        <p:tav tm="0">
                                          <p:val>
                                            <p:fltVal val="0"/>
                                          </p:val>
                                        </p:tav>
                                        <p:tav tm="100000">
                                          <p:val>
                                            <p:strVal val="#ppt_h"/>
                                          </p:val>
                                        </p:tav>
                                      </p:tavLst>
                                    </p:anim>
                                    <p:animEffect transition="in" filter="fade">
                                      <p:cBhvr>
                                        <p:cTn id="5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2" grpId="0" animBg="1"/>
      <p:bldP spid="2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9064"/>
            <a:ext cx="8229600" cy="48360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400" b="0" i="0" u="none" strike="noStrike" kern="0" cap="none" spc="0" normalizeH="0" baseline="0" noProof="0" dirty="0" smtClean="0">
                <a:ln>
                  <a:noFill/>
                </a:ln>
                <a:solidFill>
                  <a:srgbClr val="00B0F0"/>
                </a:solidFill>
                <a:effectLst/>
                <a:uLnTx/>
                <a:uFillTx/>
                <a:latin typeface="+mj-lt"/>
                <a:ea typeface="+mj-ea"/>
                <a:cs typeface="+mj-cs"/>
              </a:rPr>
              <a:t>Question 15</a:t>
            </a:r>
            <a:endParaRPr kumimoji="0" lang="en-CA" sz="2400" b="0" i="0" u="none" strike="noStrike" kern="0" cap="none" spc="0" normalizeH="0" baseline="0" noProof="0" dirty="0">
              <a:ln>
                <a:noFill/>
              </a:ln>
              <a:solidFill>
                <a:srgbClr val="00B0F0"/>
              </a:solidFill>
              <a:effectLst/>
              <a:uLnTx/>
              <a:uFillTx/>
              <a:latin typeface="+mj-lt"/>
              <a:ea typeface="+mj-ea"/>
              <a:cs typeface="+mj-cs"/>
            </a:endParaRPr>
          </a:p>
        </p:txBody>
      </p:sp>
      <p:sp>
        <p:nvSpPr>
          <p:cNvPr id="4" name="TextBox 3"/>
          <p:cNvSpPr txBox="1"/>
          <p:nvPr/>
        </p:nvSpPr>
        <p:spPr>
          <a:xfrm>
            <a:off x="461253" y="334481"/>
            <a:ext cx="8301747" cy="2462213"/>
          </a:xfrm>
          <a:prstGeom prst="rect">
            <a:avLst/>
          </a:prstGeom>
          <a:noFill/>
        </p:spPr>
        <p:txBody>
          <a:bodyPr wrap="square" rtlCol="0">
            <a:spAutoFit/>
          </a:bodyPr>
          <a:lstStyle/>
          <a:p>
            <a:r>
              <a:rPr lang="en-CA" sz="1400" dirty="0" smtClean="0">
                <a:solidFill>
                  <a:srgbClr val="00B0F0"/>
                </a:solidFill>
              </a:rPr>
              <a:t>The figure below shows a tank open to the atmosphere and filled to depth </a:t>
            </a:r>
            <a:r>
              <a:rPr lang="en-CA" sz="1400" dirty="0" smtClean="0">
                <a:solidFill>
                  <a:srgbClr val="FFFF00"/>
                </a:solidFill>
              </a:rPr>
              <a:t>D</a:t>
            </a:r>
            <a:r>
              <a:rPr lang="en-CA" sz="1400" dirty="0" smtClean="0">
                <a:solidFill>
                  <a:srgbClr val="00B0F0"/>
                </a:solidFill>
              </a:rPr>
              <a:t> with a liquid of density </a:t>
            </a:r>
            <a:r>
              <a:rPr lang="en-CA" sz="1400" dirty="0" err="1">
                <a:solidFill>
                  <a:srgbClr val="00B0F0"/>
                </a:solidFill>
              </a:rPr>
              <a:t>ρ</a:t>
            </a:r>
            <a:r>
              <a:rPr lang="en-CA" sz="1400" baseline="-25000" dirty="0" err="1" smtClean="0">
                <a:solidFill>
                  <a:srgbClr val="FFFF00"/>
                </a:solidFill>
                <a:sym typeface="Euclid Symbol"/>
              </a:rPr>
              <a:t>L</a:t>
            </a:r>
            <a:r>
              <a:rPr lang="en-CA" sz="1400" dirty="0" smtClean="0">
                <a:solidFill>
                  <a:srgbClr val="00B0F0"/>
                </a:solidFill>
                <a:sym typeface="Euclid Symbol"/>
              </a:rPr>
              <a:t>. Suspended from a string is a block of density </a:t>
            </a:r>
            <a:r>
              <a:rPr lang="en-CA" sz="1400" dirty="0" err="1">
                <a:solidFill>
                  <a:srgbClr val="00B0F0"/>
                </a:solidFill>
              </a:rPr>
              <a:t>ρ</a:t>
            </a:r>
            <a:r>
              <a:rPr lang="en-CA" sz="1400" baseline="-25000" dirty="0" err="1" smtClean="0">
                <a:solidFill>
                  <a:srgbClr val="FFFF00"/>
                </a:solidFill>
                <a:sym typeface="Euclid Symbol"/>
              </a:rPr>
              <a:t>B</a:t>
            </a:r>
            <a:r>
              <a:rPr lang="en-CA" sz="1400" dirty="0" smtClean="0">
                <a:solidFill>
                  <a:srgbClr val="FFFF00"/>
                </a:solidFill>
                <a:sym typeface="Euclid Symbol"/>
              </a:rPr>
              <a:t> </a:t>
            </a:r>
            <a:r>
              <a:rPr lang="en-CA" sz="1400" dirty="0" smtClean="0">
                <a:solidFill>
                  <a:srgbClr val="00B0F0"/>
                </a:solidFill>
                <a:sym typeface="Euclid Symbol"/>
              </a:rPr>
              <a:t>(which is greater than </a:t>
            </a:r>
            <a:r>
              <a:rPr lang="en-CA" sz="1400" dirty="0" err="1">
                <a:solidFill>
                  <a:srgbClr val="00B0F0"/>
                </a:solidFill>
              </a:rPr>
              <a:t>ρ</a:t>
            </a:r>
            <a:r>
              <a:rPr lang="en-CA" sz="1400" baseline="-25000" dirty="0" err="1" smtClean="0">
                <a:solidFill>
                  <a:srgbClr val="FFFF00"/>
                </a:solidFill>
                <a:sym typeface="Euclid Symbol"/>
              </a:rPr>
              <a:t>L</a:t>
            </a:r>
            <a:r>
              <a:rPr lang="en-CA" sz="1400" dirty="0" smtClean="0">
                <a:solidFill>
                  <a:srgbClr val="00B0F0"/>
                </a:solidFill>
                <a:sym typeface="Euclid Symbol"/>
              </a:rPr>
              <a:t>), whose dimensions are </a:t>
            </a:r>
            <a:r>
              <a:rPr lang="en-CA" sz="1400" dirty="0" smtClean="0">
                <a:solidFill>
                  <a:srgbClr val="FFFF00"/>
                </a:solidFill>
                <a:sym typeface="Euclid Symbol"/>
              </a:rPr>
              <a:t>x</a:t>
            </a:r>
            <a:r>
              <a:rPr lang="en-CA" sz="1400" dirty="0" smtClean="0">
                <a:solidFill>
                  <a:srgbClr val="00B0F0"/>
                </a:solidFill>
                <a:sym typeface="Euclid Symbol"/>
              </a:rPr>
              <a:t>, </a:t>
            </a:r>
            <a:r>
              <a:rPr lang="en-CA" sz="1400" dirty="0" smtClean="0">
                <a:solidFill>
                  <a:srgbClr val="FFFF00"/>
                </a:solidFill>
                <a:sym typeface="Euclid Symbol"/>
              </a:rPr>
              <a:t>y</a:t>
            </a:r>
            <a:r>
              <a:rPr lang="en-CA" sz="1400" dirty="0" smtClean="0">
                <a:solidFill>
                  <a:srgbClr val="00B0F0"/>
                </a:solidFill>
                <a:sym typeface="Euclid Symbol"/>
              </a:rPr>
              <a:t>, and </a:t>
            </a:r>
            <a:r>
              <a:rPr lang="en-CA" sz="1400" dirty="0" smtClean="0">
                <a:solidFill>
                  <a:srgbClr val="FFFF00"/>
                </a:solidFill>
                <a:sym typeface="Euclid Symbol"/>
              </a:rPr>
              <a:t>z</a:t>
            </a:r>
            <a:r>
              <a:rPr lang="en-CA" sz="1400" dirty="0" smtClean="0">
                <a:solidFill>
                  <a:srgbClr val="00B0F0"/>
                </a:solidFill>
                <a:sym typeface="Euclid Symbol"/>
              </a:rPr>
              <a:t> (metres). The top of the block is at depth </a:t>
            </a:r>
            <a:r>
              <a:rPr lang="en-CA" sz="1400" dirty="0" smtClean="0">
                <a:solidFill>
                  <a:srgbClr val="FFFF00"/>
                </a:solidFill>
                <a:sym typeface="Euclid Symbol"/>
              </a:rPr>
              <a:t>h</a:t>
            </a:r>
            <a:r>
              <a:rPr lang="en-CA" sz="1400" dirty="0" smtClean="0">
                <a:solidFill>
                  <a:srgbClr val="00B0F0"/>
                </a:solidFill>
                <a:sym typeface="Euclid Symbol"/>
              </a:rPr>
              <a:t> metres below the surface of the liquid.</a:t>
            </a:r>
            <a:endParaRPr lang="en-CA" sz="1400" dirty="0" smtClean="0">
              <a:solidFill>
                <a:srgbClr val="00B0F0"/>
              </a:solidFill>
            </a:endParaRPr>
          </a:p>
          <a:p>
            <a:endParaRPr lang="en-CA" sz="1400" dirty="0" smtClean="0">
              <a:solidFill>
                <a:srgbClr val="00B0F0"/>
              </a:solidFill>
            </a:endParaRPr>
          </a:p>
          <a:p>
            <a:pPr marL="342900" indent="-342900">
              <a:buAutoNum type="alphaLcParenR"/>
            </a:pPr>
            <a:r>
              <a:rPr lang="en-CA" sz="1400" dirty="0" smtClean="0">
                <a:solidFill>
                  <a:srgbClr val="FFFF00"/>
                </a:solidFill>
              </a:rPr>
              <a:t>Find the force due to the pressure on the top surface of the block and on the bottom surface. Sketch the forces on theses faces of the block.</a:t>
            </a:r>
          </a:p>
          <a:p>
            <a:pPr marL="342900" indent="-342900">
              <a:buAutoNum type="alphaLcParenR"/>
            </a:pPr>
            <a:r>
              <a:rPr lang="en-CA" sz="1400" dirty="0" smtClean="0">
                <a:solidFill>
                  <a:srgbClr val="66FF66"/>
                </a:solidFill>
              </a:rPr>
              <a:t>What are the average forces due to the pressure on the other four sides of the block. Sketch these forces.</a:t>
            </a:r>
          </a:p>
          <a:p>
            <a:pPr marL="342900" indent="-342900">
              <a:buAutoNum type="alphaLcParenR"/>
            </a:pPr>
            <a:r>
              <a:rPr lang="en-CA" sz="1400" dirty="0" smtClean="0">
                <a:solidFill>
                  <a:srgbClr val="FFFF00"/>
                </a:solidFill>
              </a:rPr>
              <a:t>What is the total force on the block due to the pressure?</a:t>
            </a:r>
          </a:p>
          <a:p>
            <a:pPr marL="342900" indent="-342900">
              <a:buAutoNum type="alphaLcParenR"/>
            </a:pPr>
            <a:r>
              <a:rPr lang="en-CA" sz="1400" dirty="0" smtClean="0">
                <a:solidFill>
                  <a:srgbClr val="FFFF00"/>
                </a:solidFill>
              </a:rPr>
              <a:t>Find an expression for the buoyant force on the block. How does your answer here compare to your answer to part c)</a:t>
            </a:r>
          </a:p>
          <a:p>
            <a:pPr marL="342900" indent="-342900">
              <a:buAutoNum type="alphaLcParenR"/>
            </a:pPr>
            <a:r>
              <a:rPr lang="en-CA" sz="1400" dirty="0" smtClean="0">
                <a:solidFill>
                  <a:srgbClr val="FFFF00"/>
                </a:solidFill>
              </a:rPr>
              <a:t>What is the tension in the string? </a:t>
            </a:r>
            <a:endParaRPr lang="en-CA" sz="1400" baseline="30000" dirty="0" smtClean="0">
              <a:solidFill>
                <a:srgbClr val="FFFF00"/>
              </a:solidFill>
            </a:endParaRPr>
          </a:p>
        </p:txBody>
      </p:sp>
      <p:sp>
        <p:nvSpPr>
          <p:cNvPr id="5" name="Right Arrow 4"/>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6" name="Group 5"/>
          <p:cNvGrpSpPr/>
          <p:nvPr/>
        </p:nvGrpSpPr>
        <p:grpSpPr>
          <a:xfrm>
            <a:off x="6662064" y="2368305"/>
            <a:ext cx="1589309" cy="1194171"/>
            <a:chOff x="5257806" y="4757852"/>
            <a:chExt cx="1589309" cy="1433005"/>
          </a:xfrm>
        </p:grpSpPr>
        <p:sp>
          <p:nvSpPr>
            <p:cNvPr id="7" name="Rectangle 6"/>
            <p:cNvSpPr/>
            <p:nvPr/>
          </p:nvSpPr>
          <p:spPr bwMode="auto">
            <a:xfrm>
              <a:off x="5540829" y="5094514"/>
              <a:ext cx="1175657" cy="100148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8" name="Flowchart: Process 7"/>
            <p:cNvSpPr/>
            <p:nvPr/>
          </p:nvSpPr>
          <p:spPr bwMode="auto">
            <a:xfrm>
              <a:off x="5943600" y="5257804"/>
              <a:ext cx="489859" cy="555171"/>
            </a:xfrm>
            <a:prstGeom prst="flowChartProcess">
              <a:avLst/>
            </a:prstGeom>
            <a:solidFill>
              <a:srgbClr val="FF6699"/>
            </a:solidFill>
            <a:ln w="9525" cap="flat" cmpd="sng" algn="ctr">
              <a:solidFill>
                <a:schemeClr val="tx1"/>
              </a:solidFill>
              <a:prstDash val="solid"/>
              <a:round/>
              <a:headEnd type="none" w="med" len="med"/>
              <a:tailEnd type="none" w="med" len="med"/>
            </a:ln>
            <a:effectLst/>
            <a:scene3d>
              <a:camera prst="isometricOffAxis2Top"/>
              <a:lightRig rig="threePt" dir="t"/>
            </a:scene3d>
            <a:sp3d extrusionH="177800">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cxnSp>
          <p:nvCxnSpPr>
            <p:cNvPr id="9" name="Straight Connector 8"/>
            <p:cNvCxnSpPr/>
            <p:nvPr/>
          </p:nvCxnSpPr>
          <p:spPr bwMode="auto">
            <a:xfrm rot="5400000" flipH="1" flipV="1">
              <a:off x="5796641" y="5132615"/>
              <a:ext cx="751114" cy="1588"/>
            </a:xfrm>
            <a:prstGeom prst="line">
              <a:avLst/>
            </a:prstGeom>
            <a:solidFill>
              <a:schemeClr val="accent1"/>
            </a:solidFill>
            <a:ln w="28575" cap="flat" cmpd="sng" algn="ctr">
              <a:solidFill>
                <a:srgbClr val="FF0000"/>
              </a:solidFill>
              <a:prstDash val="solid"/>
              <a:round/>
              <a:headEnd type="none" w="med" len="med"/>
              <a:tailEnd type="none" w="med" len="med"/>
            </a:ln>
            <a:effectLst/>
          </p:spPr>
        </p:cxnSp>
        <p:grpSp>
          <p:nvGrpSpPr>
            <p:cNvPr id="10" name="Group 64"/>
            <p:cNvGrpSpPr/>
            <p:nvPr/>
          </p:nvGrpSpPr>
          <p:grpSpPr>
            <a:xfrm>
              <a:off x="5257806" y="5106195"/>
              <a:ext cx="468086" cy="989809"/>
              <a:chOff x="5007428" y="5073537"/>
              <a:chExt cx="468086" cy="989809"/>
            </a:xfrm>
          </p:grpSpPr>
          <p:sp>
            <p:nvSpPr>
              <p:cNvPr id="16" name="TextBox 15"/>
              <p:cNvSpPr txBox="1"/>
              <p:nvPr/>
            </p:nvSpPr>
            <p:spPr>
              <a:xfrm>
                <a:off x="5007428" y="5388429"/>
                <a:ext cx="468086" cy="443198"/>
              </a:xfrm>
              <a:prstGeom prst="rect">
                <a:avLst/>
              </a:prstGeom>
              <a:noFill/>
            </p:spPr>
            <p:txBody>
              <a:bodyPr wrap="square" rtlCol="0">
                <a:spAutoFit/>
              </a:bodyPr>
              <a:lstStyle/>
              <a:p>
                <a:r>
                  <a:rPr lang="en-CA" dirty="0" smtClean="0">
                    <a:solidFill>
                      <a:srgbClr val="FFFF00"/>
                    </a:solidFill>
                  </a:rPr>
                  <a:t>D</a:t>
                </a:r>
                <a:endParaRPr lang="en-CA" dirty="0">
                  <a:solidFill>
                    <a:srgbClr val="FFFF00"/>
                  </a:solidFill>
                </a:endParaRPr>
              </a:p>
            </p:txBody>
          </p:sp>
          <p:cxnSp>
            <p:nvCxnSpPr>
              <p:cNvPr id="17" name="Straight Arrow Connector 16"/>
              <p:cNvCxnSpPr/>
              <p:nvPr/>
            </p:nvCxnSpPr>
            <p:spPr bwMode="auto">
              <a:xfrm rot="5400000" flipH="1" flipV="1">
                <a:off x="5029200" y="5203372"/>
                <a:ext cx="261258" cy="1588"/>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cxnSp>
            <p:nvCxnSpPr>
              <p:cNvPr id="18" name="Straight Arrow Connector 17"/>
              <p:cNvCxnSpPr/>
              <p:nvPr/>
            </p:nvCxnSpPr>
            <p:spPr bwMode="auto">
              <a:xfrm rot="5400000">
                <a:off x="5009758" y="5907834"/>
                <a:ext cx="305585" cy="5439"/>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grpSp>
        <p:sp>
          <p:nvSpPr>
            <p:cNvPr id="11" name="TextBox 10"/>
            <p:cNvSpPr txBox="1"/>
            <p:nvPr/>
          </p:nvSpPr>
          <p:spPr>
            <a:xfrm>
              <a:off x="6368143" y="5649687"/>
              <a:ext cx="337458" cy="443198"/>
            </a:xfrm>
            <a:prstGeom prst="rect">
              <a:avLst/>
            </a:prstGeom>
            <a:noFill/>
          </p:spPr>
          <p:txBody>
            <a:bodyPr wrap="square" rtlCol="0">
              <a:spAutoFit/>
            </a:bodyPr>
            <a:lstStyle/>
            <a:p>
              <a:r>
                <a:rPr lang="en-CA" dirty="0" smtClean="0">
                  <a:solidFill>
                    <a:schemeClr val="bg2"/>
                  </a:solidFill>
                </a:rPr>
                <a:t>x</a:t>
              </a:r>
              <a:endParaRPr lang="en-CA" dirty="0">
                <a:solidFill>
                  <a:schemeClr val="bg2"/>
                </a:solidFill>
              </a:endParaRPr>
            </a:p>
          </p:txBody>
        </p:sp>
        <p:sp>
          <p:nvSpPr>
            <p:cNvPr id="12" name="TextBox 11"/>
            <p:cNvSpPr txBox="1"/>
            <p:nvPr/>
          </p:nvSpPr>
          <p:spPr>
            <a:xfrm>
              <a:off x="5921829" y="5747659"/>
              <a:ext cx="272142" cy="443198"/>
            </a:xfrm>
            <a:prstGeom prst="rect">
              <a:avLst/>
            </a:prstGeom>
            <a:noFill/>
          </p:spPr>
          <p:txBody>
            <a:bodyPr wrap="square" rtlCol="0">
              <a:spAutoFit/>
            </a:bodyPr>
            <a:lstStyle/>
            <a:p>
              <a:r>
                <a:rPr lang="en-CA" dirty="0" smtClean="0">
                  <a:solidFill>
                    <a:schemeClr val="bg2"/>
                  </a:solidFill>
                </a:rPr>
                <a:t>y</a:t>
              </a:r>
              <a:endParaRPr lang="en-CA" dirty="0">
                <a:solidFill>
                  <a:schemeClr val="bg2"/>
                </a:solidFill>
              </a:endParaRPr>
            </a:p>
          </p:txBody>
        </p:sp>
        <p:sp>
          <p:nvSpPr>
            <p:cNvPr id="13" name="TextBox 12"/>
            <p:cNvSpPr txBox="1"/>
            <p:nvPr/>
          </p:nvSpPr>
          <p:spPr>
            <a:xfrm>
              <a:off x="5551715" y="5486399"/>
              <a:ext cx="359229" cy="443198"/>
            </a:xfrm>
            <a:prstGeom prst="rect">
              <a:avLst/>
            </a:prstGeom>
            <a:noFill/>
          </p:spPr>
          <p:txBody>
            <a:bodyPr wrap="square" rtlCol="0">
              <a:spAutoFit/>
            </a:bodyPr>
            <a:lstStyle/>
            <a:p>
              <a:r>
                <a:rPr lang="en-CA" dirty="0" smtClean="0">
                  <a:solidFill>
                    <a:schemeClr val="bg2"/>
                  </a:solidFill>
                </a:rPr>
                <a:t>z</a:t>
              </a:r>
              <a:endParaRPr lang="en-CA" dirty="0">
                <a:solidFill>
                  <a:schemeClr val="bg2"/>
                </a:solidFill>
              </a:endParaRPr>
            </a:p>
          </p:txBody>
        </p:sp>
        <p:sp>
          <p:nvSpPr>
            <p:cNvPr id="14" name="TextBox 13"/>
            <p:cNvSpPr txBox="1"/>
            <p:nvPr/>
          </p:nvSpPr>
          <p:spPr>
            <a:xfrm>
              <a:off x="6466115" y="5105401"/>
              <a:ext cx="381000" cy="443198"/>
            </a:xfrm>
            <a:prstGeom prst="rect">
              <a:avLst/>
            </a:prstGeom>
            <a:noFill/>
          </p:spPr>
          <p:txBody>
            <a:bodyPr wrap="square" rtlCol="0">
              <a:spAutoFit/>
            </a:bodyPr>
            <a:lstStyle/>
            <a:p>
              <a:r>
                <a:rPr lang="en-CA" dirty="0" smtClean="0">
                  <a:solidFill>
                    <a:schemeClr val="bg2"/>
                  </a:solidFill>
                </a:rPr>
                <a:t>h</a:t>
              </a:r>
              <a:endParaRPr lang="en-CA" dirty="0">
                <a:solidFill>
                  <a:schemeClr val="bg2"/>
                </a:solidFill>
              </a:endParaRPr>
            </a:p>
          </p:txBody>
        </p:sp>
        <p:cxnSp>
          <p:nvCxnSpPr>
            <p:cNvPr id="15" name="Straight Arrow Connector 14"/>
            <p:cNvCxnSpPr/>
            <p:nvPr/>
          </p:nvCxnSpPr>
          <p:spPr bwMode="auto">
            <a:xfrm rot="5400000">
              <a:off x="6172200" y="5268685"/>
              <a:ext cx="348343" cy="1588"/>
            </a:xfrm>
            <a:prstGeom prst="straightConnector1">
              <a:avLst/>
            </a:prstGeom>
            <a:solidFill>
              <a:schemeClr val="accent1"/>
            </a:solidFill>
            <a:ln w="9525" cap="flat" cmpd="sng" algn="ctr">
              <a:solidFill>
                <a:srgbClr val="002060"/>
              </a:solidFill>
              <a:prstDash val="solid"/>
              <a:round/>
              <a:headEnd type="triangle" w="med" len="med"/>
              <a:tailEnd type="triangle" w="med" len="med"/>
            </a:ln>
            <a:effectLst/>
          </p:spPr>
        </p:cxnSp>
      </p:grpSp>
      <p:graphicFrame>
        <p:nvGraphicFramePr>
          <p:cNvPr id="19" name="Object 18"/>
          <p:cNvGraphicFramePr>
            <a:graphicFrameLocks noChangeAspect="1"/>
          </p:cNvGraphicFramePr>
          <p:nvPr/>
        </p:nvGraphicFramePr>
        <p:xfrm>
          <a:off x="3128964" y="2852209"/>
          <a:ext cx="2859087" cy="613833"/>
        </p:xfrm>
        <a:graphic>
          <a:graphicData uri="http://schemas.openxmlformats.org/presentationml/2006/ole">
            <mc:AlternateContent xmlns:mc="http://schemas.openxmlformats.org/markup-compatibility/2006">
              <mc:Choice xmlns:v="urn:schemas-microsoft-com:vml" Requires="v">
                <p:oleObj spid="_x0000_s37928" name="Equation" r:id="rId3" imgW="1676160" imgH="431640" progId="Equation.DSMT4">
                  <p:embed/>
                </p:oleObj>
              </mc:Choice>
              <mc:Fallback>
                <p:oleObj name="Equation" r:id="rId3" imgW="1676160" imgH="431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8964" y="2852209"/>
                        <a:ext cx="2859087" cy="6138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nvGraphicFramePr>
        <p:xfrm>
          <a:off x="3577776" y="3654464"/>
          <a:ext cx="1059544" cy="307114"/>
        </p:xfrm>
        <a:graphic>
          <a:graphicData uri="http://schemas.openxmlformats.org/presentationml/2006/ole">
            <mc:AlternateContent xmlns:mc="http://schemas.openxmlformats.org/markup-compatibility/2006">
              <mc:Choice xmlns:v="urn:schemas-microsoft-com:vml" Requires="v">
                <p:oleObj spid="_x0000_s37929" name="Equation" r:id="rId5" imgW="583920" imgH="203040" progId="Equation.DSMT4">
                  <p:embed/>
                </p:oleObj>
              </mc:Choice>
              <mc:Fallback>
                <p:oleObj name="Equation" r:id="rId5" imgW="583920" imgH="203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77776" y="3654464"/>
                        <a:ext cx="1059544" cy="3071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5"/>
          <p:cNvGraphicFramePr>
            <a:graphicFrameLocks noChangeAspect="1"/>
          </p:cNvGraphicFramePr>
          <p:nvPr/>
        </p:nvGraphicFramePr>
        <p:xfrm>
          <a:off x="681039" y="4061354"/>
          <a:ext cx="5824537" cy="1554428"/>
        </p:xfrm>
        <a:graphic>
          <a:graphicData uri="http://schemas.openxmlformats.org/presentationml/2006/ole">
            <mc:AlternateContent xmlns:mc="http://schemas.openxmlformats.org/markup-compatibility/2006">
              <mc:Choice xmlns:v="urn:schemas-microsoft-com:vml" Requires="v">
                <p:oleObj spid="_x0000_s37930" name="Equation" r:id="rId7" imgW="2895480" imgH="927000" progId="Equation.3">
                  <p:embed/>
                </p:oleObj>
              </mc:Choice>
              <mc:Fallback>
                <p:oleObj name="Equation" r:id="rId7" imgW="2895480" imgH="9270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1039" y="4061354"/>
                        <a:ext cx="5824537" cy="1554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Box 21"/>
          <p:cNvSpPr txBox="1"/>
          <p:nvPr/>
        </p:nvSpPr>
        <p:spPr>
          <a:xfrm>
            <a:off x="228600" y="2739572"/>
            <a:ext cx="2667000" cy="92333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CA" dirty="0" smtClean="0">
                <a:solidFill>
                  <a:srgbClr val="FFFF00"/>
                </a:solidFill>
              </a:rPr>
              <a:t>We note that the four sides are at an average depth of h+½ z</a:t>
            </a:r>
            <a:endParaRPr lang="en-CA" dirty="0">
              <a:solidFill>
                <a:srgbClr val="FFFF00"/>
              </a:solidFill>
            </a:endParaRPr>
          </a:p>
        </p:txBody>
      </p:sp>
      <p:sp>
        <p:nvSpPr>
          <p:cNvPr id="23" name="Flowchart: Process 22"/>
          <p:cNvSpPr/>
          <p:nvPr/>
        </p:nvSpPr>
        <p:spPr bwMode="auto">
          <a:xfrm>
            <a:off x="7369630" y="3982360"/>
            <a:ext cx="489859" cy="462643"/>
          </a:xfrm>
          <a:prstGeom prst="flowChartProcess">
            <a:avLst/>
          </a:prstGeom>
          <a:solidFill>
            <a:srgbClr val="FF6699"/>
          </a:solidFill>
          <a:ln w="9525" cap="flat" cmpd="sng" algn="ctr">
            <a:solidFill>
              <a:schemeClr val="tx1"/>
            </a:solidFill>
            <a:prstDash val="solid"/>
            <a:round/>
            <a:headEnd type="none" w="med" len="med"/>
            <a:tailEnd type="none" w="med" len="med"/>
          </a:ln>
          <a:effectLst/>
          <a:scene3d>
            <a:camera prst="isometricOffAxis2Top"/>
            <a:lightRig rig="threePt" dir="t"/>
          </a:scene3d>
          <a:sp3d extrusionH="177800">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cxnSp>
        <p:nvCxnSpPr>
          <p:cNvPr id="27" name="Straight Arrow Connector 26"/>
          <p:cNvCxnSpPr/>
          <p:nvPr/>
        </p:nvCxnSpPr>
        <p:spPr bwMode="auto">
          <a:xfrm rot="5400000">
            <a:off x="7668983" y="3849915"/>
            <a:ext cx="326572" cy="228600"/>
          </a:xfrm>
          <a:prstGeom prst="straightConnector1">
            <a:avLst/>
          </a:prstGeom>
          <a:solidFill>
            <a:schemeClr val="accent1"/>
          </a:solidFill>
          <a:ln w="38100" cap="flat" cmpd="sng" algn="ctr">
            <a:solidFill>
              <a:srgbClr val="FFFF00"/>
            </a:solidFill>
            <a:prstDash val="solid"/>
            <a:round/>
            <a:headEnd type="none" w="med" len="med"/>
            <a:tailEnd type="arrow"/>
          </a:ln>
          <a:effectLst/>
        </p:spPr>
      </p:cxnSp>
      <p:cxnSp>
        <p:nvCxnSpPr>
          <p:cNvPr id="29" name="Straight Arrow Connector 28"/>
          <p:cNvCxnSpPr/>
          <p:nvPr/>
        </p:nvCxnSpPr>
        <p:spPr bwMode="auto">
          <a:xfrm rot="10800000">
            <a:off x="7859488" y="4345216"/>
            <a:ext cx="664026" cy="9070"/>
          </a:xfrm>
          <a:prstGeom prst="straightConnector1">
            <a:avLst/>
          </a:prstGeom>
          <a:solidFill>
            <a:schemeClr val="accent1"/>
          </a:solidFill>
          <a:ln w="38100" cap="flat" cmpd="sng" algn="ctr">
            <a:solidFill>
              <a:srgbClr val="FFFF00"/>
            </a:solidFill>
            <a:prstDash val="solid"/>
            <a:round/>
            <a:headEnd type="none" w="med" len="med"/>
            <a:tailEnd type="arrow"/>
          </a:ln>
          <a:effectLst/>
        </p:spPr>
      </p:cxnSp>
      <p:cxnSp>
        <p:nvCxnSpPr>
          <p:cNvPr id="31" name="Straight Arrow Connector 30"/>
          <p:cNvCxnSpPr/>
          <p:nvPr/>
        </p:nvCxnSpPr>
        <p:spPr bwMode="auto">
          <a:xfrm rot="5400000" flipH="1" flipV="1">
            <a:off x="7060293" y="4400551"/>
            <a:ext cx="444500" cy="370114"/>
          </a:xfrm>
          <a:prstGeom prst="straightConnector1">
            <a:avLst/>
          </a:prstGeom>
          <a:solidFill>
            <a:schemeClr val="accent1"/>
          </a:solidFill>
          <a:ln w="38100" cap="flat" cmpd="sng" algn="ctr">
            <a:solidFill>
              <a:srgbClr val="FFFF00"/>
            </a:solidFill>
            <a:prstDash val="solid"/>
            <a:round/>
            <a:headEnd type="none" w="med" len="med"/>
            <a:tailEnd type="arrow"/>
          </a:ln>
          <a:effectLst/>
        </p:spPr>
      </p:cxnSp>
      <p:cxnSp>
        <p:nvCxnSpPr>
          <p:cNvPr id="33" name="Straight Arrow Connector 32"/>
          <p:cNvCxnSpPr/>
          <p:nvPr/>
        </p:nvCxnSpPr>
        <p:spPr bwMode="auto">
          <a:xfrm>
            <a:off x="6716483" y="4272645"/>
            <a:ext cx="468086" cy="18143"/>
          </a:xfrm>
          <a:prstGeom prst="straightConnector1">
            <a:avLst/>
          </a:prstGeom>
          <a:solidFill>
            <a:schemeClr val="accent1"/>
          </a:solidFill>
          <a:ln w="38100" cap="flat" cmpd="sng" algn="ctr">
            <a:solidFill>
              <a:srgbClr val="FFFF00"/>
            </a:solidFill>
            <a:prstDash val="solid"/>
            <a:round/>
            <a:headEnd type="none" w="med" len="med"/>
            <a:tailEnd type="arrow"/>
          </a:ln>
          <a:effectLst/>
        </p:spPr>
      </p:cxnSp>
    </p:spTree>
    <p:extLst>
      <p:ext uri="{BB962C8B-B14F-4D97-AF65-F5344CB8AC3E}">
        <p14:creationId xmlns:p14="http://schemas.microsoft.com/office/powerpoint/2010/main" val="10515750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animEffect transition="in" filter="fad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par>
                          <p:cTn id="38" fill="hold">
                            <p:stCondLst>
                              <p:cond delay="500"/>
                            </p:stCondLst>
                            <p:childTnLst>
                              <p:par>
                                <p:cTn id="39" presetID="35" presetClass="entr" presetSubtype="0" fill="hold"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2000"/>
                                        <p:tgtEl>
                                          <p:spTgt spid="27"/>
                                        </p:tgtEl>
                                      </p:cBhvr>
                                    </p:animEffect>
                                    <p:anim calcmode="lin" valueType="num">
                                      <p:cBhvr>
                                        <p:cTn id="42" dur="2000" fill="hold"/>
                                        <p:tgtEl>
                                          <p:spTgt spid="27"/>
                                        </p:tgtEl>
                                        <p:attrNameLst>
                                          <p:attrName>style.rotation</p:attrName>
                                        </p:attrNameLst>
                                      </p:cBhvr>
                                      <p:tavLst>
                                        <p:tav tm="0">
                                          <p:val>
                                            <p:fltVal val="720"/>
                                          </p:val>
                                        </p:tav>
                                        <p:tav tm="100000">
                                          <p:val>
                                            <p:fltVal val="0"/>
                                          </p:val>
                                        </p:tav>
                                      </p:tavLst>
                                    </p:anim>
                                    <p:anim calcmode="lin" valueType="num">
                                      <p:cBhvr>
                                        <p:cTn id="43" dur="2000" fill="hold"/>
                                        <p:tgtEl>
                                          <p:spTgt spid="27"/>
                                        </p:tgtEl>
                                        <p:attrNameLst>
                                          <p:attrName>ppt_h</p:attrName>
                                        </p:attrNameLst>
                                      </p:cBhvr>
                                      <p:tavLst>
                                        <p:tav tm="0">
                                          <p:val>
                                            <p:fltVal val="0"/>
                                          </p:val>
                                        </p:tav>
                                        <p:tav tm="100000">
                                          <p:val>
                                            <p:strVal val="#ppt_h"/>
                                          </p:val>
                                        </p:tav>
                                      </p:tavLst>
                                    </p:anim>
                                    <p:anim calcmode="lin" valueType="num">
                                      <p:cBhvr>
                                        <p:cTn id="44" dur="2000" fill="hold"/>
                                        <p:tgtEl>
                                          <p:spTgt spid="27"/>
                                        </p:tgtEl>
                                        <p:attrNameLst>
                                          <p:attrName>ppt_w</p:attrName>
                                        </p:attrNameLst>
                                      </p:cBhvr>
                                      <p:tavLst>
                                        <p:tav tm="0">
                                          <p:val>
                                            <p:fltVal val="0"/>
                                          </p:val>
                                        </p:tav>
                                        <p:tav tm="100000">
                                          <p:val>
                                            <p:strVal val="#ppt_w"/>
                                          </p:val>
                                        </p:tav>
                                      </p:tavLst>
                                    </p:anim>
                                  </p:childTnLst>
                                </p:cTn>
                              </p:par>
                              <p:par>
                                <p:cTn id="45" presetID="35" presetClass="entr" presetSubtype="0"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fade">
                                      <p:cBhvr>
                                        <p:cTn id="47" dur="2000"/>
                                        <p:tgtEl>
                                          <p:spTgt spid="33"/>
                                        </p:tgtEl>
                                      </p:cBhvr>
                                    </p:animEffect>
                                    <p:anim calcmode="lin" valueType="num">
                                      <p:cBhvr>
                                        <p:cTn id="48" dur="2000" fill="hold"/>
                                        <p:tgtEl>
                                          <p:spTgt spid="33"/>
                                        </p:tgtEl>
                                        <p:attrNameLst>
                                          <p:attrName>style.rotation</p:attrName>
                                        </p:attrNameLst>
                                      </p:cBhvr>
                                      <p:tavLst>
                                        <p:tav tm="0">
                                          <p:val>
                                            <p:fltVal val="720"/>
                                          </p:val>
                                        </p:tav>
                                        <p:tav tm="100000">
                                          <p:val>
                                            <p:fltVal val="0"/>
                                          </p:val>
                                        </p:tav>
                                      </p:tavLst>
                                    </p:anim>
                                    <p:anim calcmode="lin" valueType="num">
                                      <p:cBhvr>
                                        <p:cTn id="49" dur="2000" fill="hold"/>
                                        <p:tgtEl>
                                          <p:spTgt spid="33"/>
                                        </p:tgtEl>
                                        <p:attrNameLst>
                                          <p:attrName>ppt_h</p:attrName>
                                        </p:attrNameLst>
                                      </p:cBhvr>
                                      <p:tavLst>
                                        <p:tav tm="0">
                                          <p:val>
                                            <p:fltVal val="0"/>
                                          </p:val>
                                        </p:tav>
                                        <p:tav tm="100000">
                                          <p:val>
                                            <p:strVal val="#ppt_h"/>
                                          </p:val>
                                        </p:tav>
                                      </p:tavLst>
                                    </p:anim>
                                    <p:anim calcmode="lin" valueType="num">
                                      <p:cBhvr>
                                        <p:cTn id="50" dur="2000" fill="hold"/>
                                        <p:tgtEl>
                                          <p:spTgt spid="33"/>
                                        </p:tgtEl>
                                        <p:attrNameLst>
                                          <p:attrName>ppt_w</p:attrName>
                                        </p:attrNameLst>
                                      </p:cBhvr>
                                      <p:tavLst>
                                        <p:tav tm="0">
                                          <p:val>
                                            <p:fltVal val="0"/>
                                          </p:val>
                                        </p:tav>
                                        <p:tav tm="100000">
                                          <p:val>
                                            <p:strVal val="#ppt_w"/>
                                          </p:val>
                                        </p:tav>
                                      </p:tavLst>
                                    </p:anim>
                                  </p:childTnLst>
                                </p:cTn>
                              </p:par>
                              <p:par>
                                <p:cTn id="51" presetID="35" presetClass="entr" presetSubtype="0"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2000"/>
                                        <p:tgtEl>
                                          <p:spTgt spid="31"/>
                                        </p:tgtEl>
                                      </p:cBhvr>
                                    </p:animEffect>
                                    <p:anim calcmode="lin" valueType="num">
                                      <p:cBhvr>
                                        <p:cTn id="54" dur="2000" fill="hold"/>
                                        <p:tgtEl>
                                          <p:spTgt spid="31"/>
                                        </p:tgtEl>
                                        <p:attrNameLst>
                                          <p:attrName>style.rotation</p:attrName>
                                        </p:attrNameLst>
                                      </p:cBhvr>
                                      <p:tavLst>
                                        <p:tav tm="0">
                                          <p:val>
                                            <p:fltVal val="720"/>
                                          </p:val>
                                        </p:tav>
                                        <p:tav tm="100000">
                                          <p:val>
                                            <p:fltVal val="0"/>
                                          </p:val>
                                        </p:tav>
                                      </p:tavLst>
                                    </p:anim>
                                    <p:anim calcmode="lin" valueType="num">
                                      <p:cBhvr>
                                        <p:cTn id="55" dur="2000" fill="hold"/>
                                        <p:tgtEl>
                                          <p:spTgt spid="31"/>
                                        </p:tgtEl>
                                        <p:attrNameLst>
                                          <p:attrName>ppt_h</p:attrName>
                                        </p:attrNameLst>
                                      </p:cBhvr>
                                      <p:tavLst>
                                        <p:tav tm="0">
                                          <p:val>
                                            <p:fltVal val="0"/>
                                          </p:val>
                                        </p:tav>
                                        <p:tav tm="100000">
                                          <p:val>
                                            <p:strVal val="#ppt_h"/>
                                          </p:val>
                                        </p:tav>
                                      </p:tavLst>
                                    </p:anim>
                                    <p:anim calcmode="lin" valueType="num">
                                      <p:cBhvr>
                                        <p:cTn id="56" dur="2000" fill="hold"/>
                                        <p:tgtEl>
                                          <p:spTgt spid="31"/>
                                        </p:tgtEl>
                                        <p:attrNameLst>
                                          <p:attrName>ppt_w</p:attrName>
                                        </p:attrNameLst>
                                      </p:cBhvr>
                                      <p:tavLst>
                                        <p:tav tm="0">
                                          <p:val>
                                            <p:fltVal val="0"/>
                                          </p:val>
                                        </p:tav>
                                        <p:tav tm="100000">
                                          <p:val>
                                            <p:strVal val="#ppt_w"/>
                                          </p:val>
                                        </p:tav>
                                      </p:tavLst>
                                    </p:anim>
                                  </p:childTnLst>
                                </p:cTn>
                              </p:par>
                              <p:par>
                                <p:cTn id="57" presetID="35" presetClass="entr" presetSubtype="0" fill="hold"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2000"/>
                                        <p:tgtEl>
                                          <p:spTgt spid="29"/>
                                        </p:tgtEl>
                                      </p:cBhvr>
                                    </p:animEffect>
                                    <p:anim calcmode="lin" valueType="num">
                                      <p:cBhvr>
                                        <p:cTn id="60" dur="2000" fill="hold"/>
                                        <p:tgtEl>
                                          <p:spTgt spid="29"/>
                                        </p:tgtEl>
                                        <p:attrNameLst>
                                          <p:attrName>style.rotation</p:attrName>
                                        </p:attrNameLst>
                                      </p:cBhvr>
                                      <p:tavLst>
                                        <p:tav tm="0">
                                          <p:val>
                                            <p:fltVal val="720"/>
                                          </p:val>
                                        </p:tav>
                                        <p:tav tm="100000">
                                          <p:val>
                                            <p:fltVal val="0"/>
                                          </p:val>
                                        </p:tav>
                                      </p:tavLst>
                                    </p:anim>
                                    <p:anim calcmode="lin" valueType="num">
                                      <p:cBhvr>
                                        <p:cTn id="61" dur="2000" fill="hold"/>
                                        <p:tgtEl>
                                          <p:spTgt spid="29"/>
                                        </p:tgtEl>
                                        <p:attrNameLst>
                                          <p:attrName>ppt_h</p:attrName>
                                        </p:attrNameLst>
                                      </p:cBhvr>
                                      <p:tavLst>
                                        <p:tav tm="0">
                                          <p:val>
                                            <p:fltVal val="0"/>
                                          </p:val>
                                        </p:tav>
                                        <p:tav tm="100000">
                                          <p:val>
                                            <p:strVal val="#ppt_h"/>
                                          </p:val>
                                        </p:tav>
                                      </p:tavLst>
                                    </p:anim>
                                    <p:anim calcmode="lin" valueType="num">
                                      <p:cBhvr>
                                        <p:cTn id="62" dur="2000" fill="hold"/>
                                        <p:tgtEl>
                                          <p:spTgt spid="29"/>
                                        </p:tgtEl>
                                        <p:attrNameLst>
                                          <p:attrName>ppt_w</p:attrName>
                                        </p:attrNameLst>
                                      </p:cBhvr>
                                      <p:tavLst>
                                        <p:tav tm="0">
                                          <p:val>
                                            <p:fltVal val="0"/>
                                          </p:val>
                                        </p:tav>
                                        <p:tav tm="100000">
                                          <p:val>
                                            <p:strVal val="#ppt_w"/>
                                          </p:val>
                                        </p:tav>
                                      </p:tavLst>
                                    </p:anim>
                                  </p:childTnLst>
                                </p:cTn>
                              </p:par>
                            </p:childTnLst>
                          </p:cTn>
                        </p:par>
                        <p:par>
                          <p:cTn id="63" fill="hold">
                            <p:stCondLst>
                              <p:cond delay="2500"/>
                            </p:stCondLst>
                            <p:childTnLst>
                              <p:par>
                                <p:cTn id="64" presetID="53" presetClass="entr" presetSubtype="0" fill="hold" grpId="0" nodeType="afterEffect">
                                  <p:stCondLst>
                                    <p:cond delay="0"/>
                                  </p:stCondLst>
                                  <p:childTnLst>
                                    <p:set>
                                      <p:cBhvr>
                                        <p:cTn id="65" dur="1" fill="hold">
                                          <p:stCondLst>
                                            <p:cond delay="0"/>
                                          </p:stCondLst>
                                        </p:cTn>
                                        <p:tgtEl>
                                          <p:spTgt spid="5"/>
                                        </p:tgtEl>
                                        <p:attrNameLst>
                                          <p:attrName>style.visibility</p:attrName>
                                        </p:attrNameLst>
                                      </p:cBhvr>
                                      <p:to>
                                        <p:strVal val="visible"/>
                                      </p:to>
                                    </p:set>
                                    <p:anim calcmode="lin" valueType="num">
                                      <p:cBhvr>
                                        <p:cTn id="66" dur="500" fill="hold"/>
                                        <p:tgtEl>
                                          <p:spTgt spid="5"/>
                                        </p:tgtEl>
                                        <p:attrNameLst>
                                          <p:attrName>ppt_w</p:attrName>
                                        </p:attrNameLst>
                                      </p:cBhvr>
                                      <p:tavLst>
                                        <p:tav tm="0">
                                          <p:val>
                                            <p:fltVal val="0"/>
                                          </p:val>
                                        </p:tav>
                                        <p:tav tm="100000">
                                          <p:val>
                                            <p:strVal val="#ppt_w"/>
                                          </p:val>
                                        </p:tav>
                                      </p:tavLst>
                                    </p:anim>
                                    <p:anim calcmode="lin" valueType="num">
                                      <p:cBhvr>
                                        <p:cTn id="67" dur="500" fill="hold"/>
                                        <p:tgtEl>
                                          <p:spTgt spid="5"/>
                                        </p:tgtEl>
                                        <p:attrNameLst>
                                          <p:attrName>ppt_h</p:attrName>
                                        </p:attrNameLst>
                                      </p:cBhvr>
                                      <p:tavLst>
                                        <p:tav tm="0">
                                          <p:val>
                                            <p:fltVal val="0"/>
                                          </p:val>
                                        </p:tav>
                                        <p:tav tm="100000">
                                          <p:val>
                                            <p:strVal val="#ppt_h"/>
                                          </p:val>
                                        </p:tav>
                                      </p:tavLst>
                                    </p:anim>
                                    <p:animEffect transition="in" filter="fade">
                                      <p:cBhvr>
                                        <p:cTn id="6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2" grpId="0" animBg="1"/>
      <p:bldP spid="2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064"/>
            <a:ext cx="8229600" cy="48360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400" b="0" i="0" u="none" strike="noStrike" kern="0" cap="none" spc="0" normalizeH="0" baseline="0" noProof="0" dirty="0" smtClean="0">
                <a:ln>
                  <a:noFill/>
                </a:ln>
                <a:solidFill>
                  <a:srgbClr val="00B0F0"/>
                </a:solidFill>
                <a:effectLst/>
                <a:uLnTx/>
                <a:uFillTx/>
                <a:latin typeface="+mj-lt"/>
                <a:ea typeface="+mj-ea"/>
                <a:cs typeface="+mj-cs"/>
              </a:rPr>
              <a:t>Question 15</a:t>
            </a:r>
            <a:endParaRPr kumimoji="0" lang="en-CA" sz="2400" b="0" i="0" u="none" strike="noStrike" kern="0" cap="none" spc="0" normalizeH="0" baseline="0" noProof="0" dirty="0">
              <a:ln>
                <a:noFill/>
              </a:ln>
              <a:solidFill>
                <a:srgbClr val="00B0F0"/>
              </a:solidFill>
              <a:effectLst/>
              <a:uLnTx/>
              <a:uFillTx/>
              <a:latin typeface="+mj-lt"/>
              <a:ea typeface="+mj-ea"/>
              <a:cs typeface="+mj-cs"/>
            </a:endParaRPr>
          </a:p>
        </p:txBody>
      </p:sp>
      <p:sp>
        <p:nvSpPr>
          <p:cNvPr id="3" name="TextBox 2"/>
          <p:cNvSpPr txBox="1"/>
          <p:nvPr/>
        </p:nvSpPr>
        <p:spPr>
          <a:xfrm>
            <a:off x="461253" y="334481"/>
            <a:ext cx="8301747" cy="2462213"/>
          </a:xfrm>
          <a:prstGeom prst="rect">
            <a:avLst/>
          </a:prstGeom>
          <a:noFill/>
        </p:spPr>
        <p:txBody>
          <a:bodyPr wrap="square" rtlCol="0">
            <a:spAutoFit/>
          </a:bodyPr>
          <a:lstStyle/>
          <a:p>
            <a:r>
              <a:rPr lang="en-CA" sz="1400" dirty="0" smtClean="0">
                <a:solidFill>
                  <a:srgbClr val="00B0F0"/>
                </a:solidFill>
              </a:rPr>
              <a:t>The figure below shows a tank open to the atmosphere and filled to depth </a:t>
            </a:r>
            <a:r>
              <a:rPr lang="en-CA" sz="1400" dirty="0" smtClean="0">
                <a:solidFill>
                  <a:srgbClr val="FFFF00"/>
                </a:solidFill>
              </a:rPr>
              <a:t>D</a:t>
            </a:r>
            <a:r>
              <a:rPr lang="en-CA" sz="1400" dirty="0" smtClean="0">
                <a:solidFill>
                  <a:srgbClr val="00B0F0"/>
                </a:solidFill>
              </a:rPr>
              <a:t> with a liquid of density </a:t>
            </a:r>
            <a:r>
              <a:rPr lang="en-CA" sz="1400" dirty="0" err="1">
                <a:solidFill>
                  <a:srgbClr val="00B0F0"/>
                </a:solidFill>
              </a:rPr>
              <a:t>ρ</a:t>
            </a:r>
            <a:r>
              <a:rPr lang="en-CA" sz="1400" baseline="-25000" dirty="0" err="1" smtClean="0">
                <a:solidFill>
                  <a:srgbClr val="FFFF00"/>
                </a:solidFill>
                <a:sym typeface="Euclid Symbol"/>
              </a:rPr>
              <a:t>L</a:t>
            </a:r>
            <a:r>
              <a:rPr lang="en-CA" sz="1400" dirty="0" smtClean="0">
                <a:solidFill>
                  <a:srgbClr val="00B0F0"/>
                </a:solidFill>
                <a:sym typeface="Euclid Symbol"/>
              </a:rPr>
              <a:t>. Suspended from a string is a block of density </a:t>
            </a:r>
            <a:r>
              <a:rPr lang="en-CA" sz="1400" dirty="0" err="1">
                <a:solidFill>
                  <a:srgbClr val="00B0F0"/>
                </a:solidFill>
              </a:rPr>
              <a:t>ρ</a:t>
            </a:r>
            <a:r>
              <a:rPr lang="en-CA" sz="1400" baseline="-25000" dirty="0" err="1" smtClean="0">
                <a:solidFill>
                  <a:srgbClr val="FFFF00"/>
                </a:solidFill>
                <a:sym typeface="Euclid Symbol"/>
              </a:rPr>
              <a:t>B</a:t>
            </a:r>
            <a:r>
              <a:rPr lang="en-CA" sz="1400" dirty="0" smtClean="0">
                <a:solidFill>
                  <a:srgbClr val="FFFF00"/>
                </a:solidFill>
                <a:sym typeface="Euclid Symbol"/>
              </a:rPr>
              <a:t> </a:t>
            </a:r>
            <a:r>
              <a:rPr lang="en-CA" sz="1400" dirty="0" smtClean="0">
                <a:solidFill>
                  <a:srgbClr val="00B0F0"/>
                </a:solidFill>
                <a:sym typeface="Euclid Symbol"/>
              </a:rPr>
              <a:t>(which is greater than </a:t>
            </a:r>
            <a:r>
              <a:rPr lang="en-CA" sz="1400" dirty="0" err="1">
                <a:solidFill>
                  <a:srgbClr val="00B0F0"/>
                </a:solidFill>
              </a:rPr>
              <a:t>ρ</a:t>
            </a:r>
            <a:r>
              <a:rPr lang="en-CA" sz="1400" baseline="-25000" dirty="0" err="1" smtClean="0">
                <a:solidFill>
                  <a:srgbClr val="FFFF00"/>
                </a:solidFill>
                <a:sym typeface="Euclid Symbol"/>
              </a:rPr>
              <a:t>L</a:t>
            </a:r>
            <a:r>
              <a:rPr lang="en-CA" sz="1400" dirty="0" smtClean="0">
                <a:solidFill>
                  <a:srgbClr val="00B0F0"/>
                </a:solidFill>
                <a:sym typeface="Euclid Symbol"/>
              </a:rPr>
              <a:t>), whose dimensions are </a:t>
            </a:r>
            <a:r>
              <a:rPr lang="en-CA" sz="1400" dirty="0" smtClean="0">
                <a:solidFill>
                  <a:srgbClr val="FFFF00"/>
                </a:solidFill>
                <a:sym typeface="Euclid Symbol"/>
              </a:rPr>
              <a:t>x</a:t>
            </a:r>
            <a:r>
              <a:rPr lang="en-CA" sz="1400" dirty="0" smtClean="0">
                <a:solidFill>
                  <a:srgbClr val="00B0F0"/>
                </a:solidFill>
                <a:sym typeface="Euclid Symbol"/>
              </a:rPr>
              <a:t>, </a:t>
            </a:r>
            <a:r>
              <a:rPr lang="en-CA" sz="1400" dirty="0" smtClean="0">
                <a:solidFill>
                  <a:srgbClr val="FFFF00"/>
                </a:solidFill>
                <a:sym typeface="Euclid Symbol"/>
              </a:rPr>
              <a:t>y</a:t>
            </a:r>
            <a:r>
              <a:rPr lang="en-CA" sz="1400" dirty="0" smtClean="0">
                <a:solidFill>
                  <a:srgbClr val="00B0F0"/>
                </a:solidFill>
                <a:sym typeface="Euclid Symbol"/>
              </a:rPr>
              <a:t>, and </a:t>
            </a:r>
            <a:r>
              <a:rPr lang="en-CA" sz="1400" dirty="0" smtClean="0">
                <a:solidFill>
                  <a:srgbClr val="FFFF00"/>
                </a:solidFill>
                <a:sym typeface="Euclid Symbol"/>
              </a:rPr>
              <a:t>z</a:t>
            </a:r>
            <a:r>
              <a:rPr lang="en-CA" sz="1400" dirty="0" smtClean="0">
                <a:solidFill>
                  <a:srgbClr val="00B0F0"/>
                </a:solidFill>
                <a:sym typeface="Euclid Symbol"/>
              </a:rPr>
              <a:t> (metres). The top of the block is at depth </a:t>
            </a:r>
            <a:r>
              <a:rPr lang="en-CA" sz="1400" dirty="0" smtClean="0">
                <a:solidFill>
                  <a:srgbClr val="FFFF00"/>
                </a:solidFill>
                <a:sym typeface="Euclid Symbol"/>
              </a:rPr>
              <a:t>h</a:t>
            </a:r>
            <a:r>
              <a:rPr lang="en-CA" sz="1400" dirty="0" smtClean="0">
                <a:solidFill>
                  <a:srgbClr val="00B0F0"/>
                </a:solidFill>
                <a:sym typeface="Euclid Symbol"/>
              </a:rPr>
              <a:t> metres below the surface of the liquid.</a:t>
            </a:r>
            <a:endParaRPr lang="en-CA" sz="1400" dirty="0" smtClean="0">
              <a:solidFill>
                <a:srgbClr val="00B0F0"/>
              </a:solidFill>
            </a:endParaRPr>
          </a:p>
          <a:p>
            <a:endParaRPr lang="en-CA" sz="1400" dirty="0" smtClean="0">
              <a:solidFill>
                <a:srgbClr val="00B0F0"/>
              </a:solidFill>
            </a:endParaRPr>
          </a:p>
          <a:p>
            <a:pPr marL="342900" indent="-342900">
              <a:buAutoNum type="alphaLcParenR"/>
            </a:pPr>
            <a:r>
              <a:rPr lang="en-CA" sz="1400" dirty="0" smtClean="0">
                <a:solidFill>
                  <a:srgbClr val="FFFF00"/>
                </a:solidFill>
              </a:rPr>
              <a:t>Find the force due to the pressure on the top surface of the block and on the bottom surface. Sketch the forces on theses faces of the block.</a:t>
            </a:r>
          </a:p>
          <a:p>
            <a:pPr marL="342900" indent="-342900">
              <a:buAutoNum type="alphaLcParenR"/>
            </a:pPr>
            <a:r>
              <a:rPr lang="en-CA" sz="1400" dirty="0" smtClean="0">
                <a:solidFill>
                  <a:srgbClr val="FFFF00"/>
                </a:solidFill>
              </a:rPr>
              <a:t>What are the average forces due to the pressure on the other four sides of the block. Sketch these forces.</a:t>
            </a:r>
          </a:p>
          <a:p>
            <a:pPr marL="342900" indent="-342900">
              <a:buAutoNum type="alphaLcParenR"/>
            </a:pPr>
            <a:r>
              <a:rPr lang="en-CA" sz="1400" dirty="0" smtClean="0">
                <a:solidFill>
                  <a:srgbClr val="66FF66"/>
                </a:solidFill>
              </a:rPr>
              <a:t>What is the total force on the block due to the pressure?</a:t>
            </a:r>
          </a:p>
          <a:p>
            <a:pPr marL="342900" indent="-342900">
              <a:buAutoNum type="alphaLcParenR"/>
            </a:pPr>
            <a:r>
              <a:rPr lang="en-CA" sz="1400" dirty="0" smtClean="0">
                <a:solidFill>
                  <a:srgbClr val="FFFF00"/>
                </a:solidFill>
              </a:rPr>
              <a:t>Find an expression for the buoyant force on the block. How does your answer here compare to your answer to part c)</a:t>
            </a:r>
          </a:p>
          <a:p>
            <a:pPr marL="342900" indent="-342900">
              <a:buAutoNum type="alphaLcParenR"/>
            </a:pPr>
            <a:r>
              <a:rPr lang="en-CA" sz="1400" dirty="0" smtClean="0">
                <a:solidFill>
                  <a:srgbClr val="FFFF00"/>
                </a:solidFill>
              </a:rPr>
              <a:t>What is the tension in the string? </a:t>
            </a:r>
            <a:endParaRPr lang="en-CA" sz="1400" baseline="30000" dirty="0" smtClean="0">
              <a:solidFill>
                <a:srgbClr val="FFFF00"/>
              </a:solidFill>
            </a:endParaRPr>
          </a:p>
        </p:txBody>
      </p:sp>
      <p:sp>
        <p:nvSpPr>
          <p:cNvPr id="4" name="Right Arrow 3"/>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5" name="Group 4"/>
          <p:cNvGrpSpPr/>
          <p:nvPr/>
        </p:nvGrpSpPr>
        <p:grpSpPr>
          <a:xfrm>
            <a:off x="6662064" y="2368305"/>
            <a:ext cx="1589309" cy="1194171"/>
            <a:chOff x="5257806" y="4757852"/>
            <a:chExt cx="1589309" cy="1433005"/>
          </a:xfrm>
        </p:grpSpPr>
        <p:sp>
          <p:nvSpPr>
            <p:cNvPr id="6" name="Rectangle 5"/>
            <p:cNvSpPr/>
            <p:nvPr/>
          </p:nvSpPr>
          <p:spPr bwMode="auto">
            <a:xfrm>
              <a:off x="5540829" y="5094514"/>
              <a:ext cx="1175657" cy="100148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Flowchart: Process 6"/>
            <p:cNvSpPr/>
            <p:nvPr/>
          </p:nvSpPr>
          <p:spPr bwMode="auto">
            <a:xfrm>
              <a:off x="5943600" y="5257804"/>
              <a:ext cx="489859" cy="555171"/>
            </a:xfrm>
            <a:prstGeom prst="flowChartProcess">
              <a:avLst/>
            </a:prstGeom>
            <a:solidFill>
              <a:srgbClr val="FF6699"/>
            </a:solidFill>
            <a:ln w="9525" cap="flat" cmpd="sng" algn="ctr">
              <a:solidFill>
                <a:schemeClr val="tx1"/>
              </a:solidFill>
              <a:prstDash val="solid"/>
              <a:round/>
              <a:headEnd type="none" w="med" len="med"/>
              <a:tailEnd type="none" w="med" len="med"/>
            </a:ln>
            <a:effectLst/>
            <a:scene3d>
              <a:camera prst="isometricOffAxis2Top"/>
              <a:lightRig rig="threePt" dir="t"/>
            </a:scene3d>
            <a:sp3d extrusionH="177800">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cxnSp>
          <p:nvCxnSpPr>
            <p:cNvPr id="8" name="Straight Connector 7"/>
            <p:cNvCxnSpPr/>
            <p:nvPr/>
          </p:nvCxnSpPr>
          <p:spPr bwMode="auto">
            <a:xfrm rot="5400000" flipH="1" flipV="1">
              <a:off x="5796641" y="5132615"/>
              <a:ext cx="751114" cy="1588"/>
            </a:xfrm>
            <a:prstGeom prst="line">
              <a:avLst/>
            </a:prstGeom>
            <a:solidFill>
              <a:schemeClr val="accent1"/>
            </a:solidFill>
            <a:ln w="28575" cap="flat" cmpd="sng" algn="ctr">
              <a:solidFill>
                <a:srgbClr val="FF0000"/>
              </a:solidFill>
              <a:prstDash val="solid"/>
              <a:round/>
              <a:headEnd type="none" w="med" len="med"/>
              <a:tailEnd type="none" w="med" len="med"/>
            </a:ln>
            <a:effectLst/>
          </p:spPr>
        </p:cxnSp>
        <p:grpSp>
          <p:nvGrpSpPr>
            <p:cNvPr id="9" name="Group 64"/>
            <p:cNvGrpSpPr/>
            <p:nvPr/>
          </p:nvGrpSpPr>
          <p:grpSpPr>
            <a:xfrm>
              <a:off x="5257806" y="5106195"/>
              <a:ext cx="468086" cy="989809"/>
              <a:chOff x="5007428" y="5073537"/>
              <a:chExt cx="468086" cy="989809"/>
            </a:xfrm>
          </p:grpSpPr>
          <p:sp>
            <p:nvSpPr>
              <p:cNvPr id="15" name="TextBox 14"/>
              <p:cNvSpPr txBox="1"/>
              <p:nvPr/>
            </p:nvSpPr>
            <p:spPr>
              <a:xfrm>
                <a:off x="5007428" y="5388429"/>
                <a:ext cx="468086" cy="443198"/>
              </a:xfrm>
              <a:prstGeom prst="rect">
                <a:avLst/>
              </a:prstGeom>
              <a:noFill/>
            </p:spPr>
            <p:txBody>
              <a:bodyPr wrap="square" rtlCol="0">
                <a:spAutoFit/>
              </a:bodyPr>
              <a:lstStyle/>
              <a:p>
                <a:r>
                  <a:rPr lang="en-CA" dirty="0" smtClean="0">
                    <a:solidFill>
                      <a:srgbClr val="FFFF00"/>
                    </a:solidFill>
                  </a:rPr>
                  <a:t>D</a:t>
                </a:r>
                <a:endParaRPr lang="en-CA" dirty="0">
                  <a:solidFill>
                    <a:srgbClr val="FFFF00"/>
                  </a:solidFill>
                </a:endParaRPr>
              </a:p>
            </p:txBody>
          </p:sp>
          <p:cxnSp>
            <p:nvCxnSpPr>
              <p:cNvPr id="16" name="Straight Arrow Connector 15"/>
              <p:cNvCxnSpPr/>
              <p:nvPr/>
            </p:nvCxnSpPr>
            <p:spPr bwMode="auto">
              <a:xfrm rot="5400000" flipH="1" flipV="1">
                <a:off x="5029200" y="5203372"/>
                <a:ext cx="261258" cy="1588"/>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cxnSp>
            <p:nvCxnSpPr>
              <p:cNvPr id="17" name="Straight Arrow Connector 16"/>
              <p:cNvCxnSpPr/>
              <p:nvPr/>
            </p:nvCxnSpPr>
            <p:spPr bwMode="auto">
              <a:xfrm rot="5400000">
                <a:off x="5009758" y="5907834"/>
                <a:ext cx="305585" cy="5439"/>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grpSp>
        <p:sp>
          <p:nvSpPr>
            <p:cNvPr id="10" name="TextBox 9"/>
            <p:cNvSpPr txBox="1"/>
            <p:nvPr/>
          </p:nvSpPr>
          <p:spPr>
            <a:xfrm>
              <a:off x="6368143" y="5649687"/>
              <a:ext cx="337458" cy="443198"/>
            </a:xfrm>
            <a:prstGeom prst="rect">
              <a:avLst/>
            </a:prstGeom>
            <a:noFill/>
          </p:spPr>
          <p:txBody>
            <a:bodyPr wrap="square" rtlCol="0">
              <a:spAutoFit/>
            </a:bodyPr>
            <a:lstStyle/>
            <a:p>
              <a:r>
                <a:rPr lang="en-CA" dirty="0" smtClean="0">
                  <a:solidFill>
                    <a:schemeClr val="bg2"/>
                  </a:solidFill>
                </a:rPr>
                <a:t>x</a:t>
              </a:r>
              <a:endParaRPr lang="en-CA" dirty="0">
                <a:solidFill>
                  <a:schemeClr val="bg2"/>
                </a:solidFill>
              </a:endParaRPr>
            </a:p>
          </p:txBody>
        </p:sp>
        <p:sp>
          <p:nvSpPr>
            <p:cNvPr id="11" name="TextBox 10"/>
            <p:cNvSpPr txBox="1"/>
            <p:nvPr/>
          </p:nvSpPr>
          <p:spPr>
            <a:xfrm>
              <a:off x="5921829" y="5747659"/>
              <a:ext cx="272142" cy="443198"/>
            </a:xfrm>
            <a:prstGeom prst="rect">
              <a:avLst/>
            </a:prstGeom>
            <a:noFill/>
          </p:spPr>
          <p:txBody>
            <a:bodyPr wrap="square" rtlCol="0">
              <a:spAutoFit/>
            </a:bodyPr>
            <a:lstStyle/>
            <a:p>
              <a:r>
                <a:rPr lang="en-CA" dirty="0" smtClean="0">
                  <a:solidFill>
                    <a:schemeClr val="bg2"/>
                  </a:solidFill>
                </a:rPr>
                <a:t>y</a:t>
              </a:r>
              <a:endParaRPr lang="en-CA" dirty="0">
                <a:solidFill>
                  <a:schemeClr val="bg2"/>
                </a:solidFill>
              </a:endParaRPr>
            </a:p>
          </p:txBody>
        </p:sp>
        <p:sp>
          <p:nvSpPr>
            <p:cNvPr id="12" name="TextBox 11"/>
            <p:cNvSpPr txBox="1"/>
            <p:nvPr/>
          </p:nvSpPr>
          <p:spPr>
            <a:xfrm>
              <a:off x="5551715" y="5486399"/>
              <a:ext cx="359229" cy="443198"/>
            </a:xfrm>
            <a:prstGeom prst="rect">
              <a:avLst/>
            </a:prstGeom>
            <a:noFill/>
          </p:spPr>
          <p:txBody>
            <a:bodyPr wrap="square" rtlCol="0">
              <a:spAutoFit/>
            </a:bodyPr>
            <a:lstStyle/>
            <a:p>
              <a:r>
                <a:rPr lang="en-CA" dirty="0" smtClean="0">
                  <a:solidFill>
                    <a:schemeClr val="bg2"/>
                  </a:solidFill>
                </a:rPr>
                <a:t>z</a:t>
              </a:r>
              <a:endParaRPr lang="en-CA" dirty="0">
                <a:solidFill>
                  <a:schemeClr val="bg2"/>
                </a:solidFill>
              </a:endParaRPr>
            </a:p>
          </p:txBody>
        </p:sp>
        <p:sp>
          <p:nvSpPr>
            <p:cNvPr id="13" name="TextBox 12"/>
            <p:cNvSpPr txBox="1"/>
            <p:nvPr/>
          </p:nvSpPr>
          <p:spPr>
            <a:xfrm>
              <a:off x="6466115" y="5105401"/>
              <a:ext cx="381000" cy="443198"/>
            </a:xfrm>
            <a:prstGeom prst="rect">
              <a:avLst/>
            </a:prstGeom>
            <a:noFill/>
          </p:spPr>
          <p:txBody>
            <a:bodyPr wrap="square" rtlCol="0">
              <a:spAutoFit/>
            </a:bodyPr>
            <a:lstStyle/>
            <a:p>
              <a:r>
                <a:rPr lang="en-CA" dirty="0" smtClean="0">
                  <a:solidFill>
                    <a:schemeClr val="bg2"/>
                  </a:solidFill>
                </a:rPr>
                <a:t>h</a:t>
              </a:r>
              <a:endParaRPr lang="en-CA" dirty="0">
                <a:solidFill>
                  <a:schemeClr val="bg2"/>
                </a:solidFill>
              </a:endParaRPr>
            </a:p>
          </p:txBody>
        </p:sp>
        <p:cxnSp>
          <p:nvCxnSpPr>
            <p:cNvPr id="14" name="Straight Arrow Connector 13"/>
            <p:cNvCxnSpPr/>
            <p:nvPr/>
          </p:nvCxnSpPr>
          <p:spPr bwMode="auto">
            <a:xfrm rot="5400000">
              <a:off x="6172200" y="5268685"/>
              <a:ext cx="348343" cy="1588"/>
            </a:xfrm>
            <a:prstGeom prst="straightConnector1">
              <a:avLst/>
            </a:prstGeom>
            <a:solidFill>
              <a:schemeClr val="accent1"/>
            </a:solidFill>
            <a:ln w="9525" cap="flat" cmpd="sng" algn="ctr">
              <a:solidFill>
                <a:srgbClr val="002060"/>
              </a:solidFill>
              <a:prstDash val="solid"/>
              <a:round/>
              <a:headEnd type="triangle" w="med" len="med"/>
              <a:tailEnd type="triangle" w="med" len="med"/>
            </a:ln>
            <a:effectLst/>
          </p:spPr>
        </p:cxnSp>
      </p:grpSp>
      <p:graphicFrame>
        <p:nvGraphicFramePr>
          <p:cNvPr id="18" name="Object 17"/>
          <p:cNvGraphicFramePr>
            <a:graphicFrameLocks noChangeAspect="1"/>
          </p:cNvGraphicFramePr>
          <p:nvPr/>
        </p:nvGraphicFramePr>
        <p:xfrm>
          <a:off x="3921126" y="2651125"/>
          <a:ext cx="1579563" cy="325438"/>
        </p:xfrm>
        <a:graphic>
          <a:graphicData uri="http://schemas.openxmlformats.org/presentationml/2006/ole">
            <mc:AlternateContent xmlns:mc="http://schemas.openxmlformats.org/markup-compatibility/2006">
              <mc:Choice xmlns:v="urn:schemas-microsoft-com:vml" Requires="v">
                <p:oleObj spid="_x0000_s38952" name="Equation" r:id="rId3" imgW="927000" imgH="228600" progId="Equation.DSMT4">
                  <p:embed/>
                </p:oleObj>
              </mc:Choice>
              <mc:Fallback>
                <p:oleObj name="Equation" r:id="rId3" imgW="9270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1126" y="2651125"/>
                        <a:ext cx="1579563" cy="325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130629" y="2739572"/>
            <a:ext cx="2960914" cy="120032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CA" dirty="0" smtClean="0">
                <a:solidFill>
                  <a:srgbClr val="FFFF00"/>
                </a:solidFill>
              </a:rPr>
              <a:t>Since the four forces in b) add up to zero, and the Bottom force is greater than the Top Force</a:t>
            </a:r>
            <a:endParaRPr lang="en-CA" dirty="0">
              <a:solidFill>
                <a:srgbClr val="FFFF00"/>
              </a:solidFill>
            </a:endParaRPr>
          </a:p>
        </p:txBody>
      </p:sp>
      <p:graphicFrame>
        <p:nvGraphicFramePr>
          <p:cNvPr id="48133" name="Object 5"/>
          <p:cNvGraphicFramePr>
            <a:graphicFrameLocks noChangeAspect="1"/>
          </p:cNvGraphicFramePr>
          <p:nvPr/>
        </p:nvGraphicFramePr>
        <p:xfrm>
          <a:off x="1674814" y="4177771"/>
          <a:ext cx="5926137" cy="830792"/>
        </p:xfrm>
        <a:graphic>
          <a:graphicData uri="http://schemas.openxmlformats.org/presentationml/2006/ole">
            <mc:AlternateContent xmlns:mc="http://schemas.openxmlformats.org/markup-compatibility/2006">
              <mc:Choice xmlns:v="urn:schemas-microsoft-com:vml" Requires="v">
                <p:oleObj spid="_x0000_s38953" name="Equation" r:id="rId5" imgW="2946240" imgH="495000" progId="Equation.DSMT4">
                  <p:embed/>
                </p:oleObj>
              </mc:Choice>
              <mc:Fallback>
                <p:oleObj name="Equation" r:id="rId5" imgW="2946240" imgH="4950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4814" y="4177771"/>
                        <a:ext cx="5926137" cy="8307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34" name="Object 6"/>
          <p:cNvGraphicFramePr>
            <a:graphicFrameLocks noChangeAspect="1"/>
          </p:cNvGraphicFramePr>
          <p:nvPr/>
        </p:nvGraphicFramePr>
        <p:xfrm>
          <a:off x="3237815" y="3057261"/>
          <a:ext cx="3326275" cy="781274"/>
        </p:xfrm>
        <a:graphic>
          <a:graphicData uri="http://schemas.openxmlformats.org/presentationml/2006/ole">
            <mc:AlternateContent xmlns:mc="http://schemas.openxmlformats.org/markup-compatibility/2006">
              <mc:Choice xmlns:v="urn:schemas-microsoft-com:vml" Requires="v">
                <p:oleObj spid="_x0000_s38954" name="Equation" r:id="rId7" imgW="1892160" imgH="533160" progId="Equation.3">
                  <p:embed/>
                </p:oleObj>
              </mc:Choice>
              <mc:Fallback>
                <p:oleObj name="Equation" r:id="rId7" imgW="1892160" imgH="5331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37815" y="3057261"/>
                        <a:ext cx="3326275" cy="7812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645687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8134"/>
                                        </p:tgtEl>
                                        <p:attrNameLst>
                                          <p:attrName>style.visibility</p:attrName>
                                        </p:attrNameLst>
                                      </p:cBhvr>
                                      <p:to>
                                        <p:strVal val="visible"/>
                                      </p:to>
                                    </p:set>
                                    <p:anim calcmode="lin" valueType="num">
                                      <p:cBhvr>
                                        <p:cTn id="21" dur="500" fill="hold"/>
                                        <p:tgtEl>
                                          <p:spTgt spid="48134"/>
                                        </p:tgtEl>
                                        <p:attrNameLst>
                                          <p:attrName>ppt_w</p:attrName>
                                        </p:attrNameLst>
                                      </p:cBhvr>
                                      <p:tavLst>
                                        <p:tav tm="0">
                                          <p:val>
                                            <p:fltVal val="0"/>
                                          </p:val>
                                        </p:tav>
                                        <p:tav tm="100000">
                                          <p:val>
                                            <p:strVal val="#ppt_w"/>
                                          </p:val>
                                        </p:tav>
                                      </p:tavLst>
                                    </p:anim>
                                    <p:anim calcmode="lin" valueType="num">
                                      <p:cBhvr>
                                        <p:cTn id="22" dur="500" fill="hold"/>
                                        <p:tgtEl>
                                          <p:spTgt spid="48134"/>
                                        </p:tgtEl>
                                        <p:attrNameLst>
                                          <p:attrName>ppt_h</p:attrName>
                                        </p:attrNameLst>
                                      </p:cBhvr>
                                      <p:tavLst>
                                        <p:tav tm="0">
                                          <p:val>
                                            <p:fltVal val="0"/>
                                          </p:val>
                                        </p:tav>
                                        <p:tav tm="100000">
                                          <p:val>
                                            <p:strVal val="#ppt_h"/>
                                          </p:val>
                                        </p:tav>
                                      </p:tavLst>
                                    </p:anim>
                                    <p:animEffect transition="in" filter="fade">
                                      <p:cBhvr>
                                        <p:cTn id="23" dur="500"/>
                                        <p:tgtEl>
                                          <p:spTgt spid="4813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8133"/>
                                        </p:tgtEl>
                                        <p:attrNameLst>
                                          <p:attrName>style.visibility</p:attrName>
                                        </p:attrNameLst>
                                      </p:cBhvr>
                                      <p:to>
                                        <p:strVal val="visible"/>
                                      </p:to>
                                    </p:set>
                                    <p:anim calcmode="lin" valueType="num">
                                      <p:cBhvr>
                                        <p:cTn id="28" dur="500" fill="hold"/>
                                        <p:tgtEl>
                                          <p:spTgt spid="48133"/>
                                        </p:tgtEl>
                                        <p:attrNameLst>
                                          <p:attrName>ppt_w</p:attrName>
                                        </p:attrNameLst>
                                      </p:cBhvr>
                                      <p:tavLst>
                                        <p:tav tm="0">
                                          <p:val>
                                            <p:fltVal val="0"/>
                                          </p:val>
                                        </p:tav>
                                        <p:tav tm="100000">
                                          <p:val>
                                            <p:strVal val="#ppt_w"/>
                                          </p:val>
                                        </p:tav>
                                      </p:tavLst>
                                    </p:anim>
                                    <p:anim calcmode="lin" valueType="num">
                                      <p:cBhvr>
                                        <p:cTn id="29" dur="500" fill="hold"/>
                                        <p:tgtEl>
                                          <p:spTgt spid="48133"/>
                                        </p:tgtEl>
                                        <p:attrNameLst>
                                          <p:attrName>ppt_h</p:attrName>
                                        </p:attrNameLst>
                                      </p:cBhvr>
                                      <p:tavLst>
                                        <p:tav tm="0">
                                          <p:val>
                                            <p:fltVal val="0"/>
                                          </p:val>
                                        </p:tav>
                                        <p:tav tm="100000">
                                          <p:val>
                                            <p:strVal val="#ppt_h"/>
                                          </p:val>
                                        </p:tav>
                                      </p:tavLst>
                                    </p:anim>
                                    <p:animEffect transition="in" filter="fade">
                                      <p:cBhvr>
                                        <p:cTn id="30" dur="500"/>
                                        <p:tgtEl>
                                          <p:spTgt spid="48133"/>
                                        </p:tgtEl>
                                      </p:cBhvr>
                                    </p:animEffect>
                                  </p:childTnLst>
                                </p:cTn>
                              </p:par>
                            </p:childTnLst>
                          </p:cTn>
                        </p:par>
                        <p:par>
                          <p:cTn id="31" fill="hold">
                            <p:stCondLst>
                              <p:cond delay="500"/>
                            </p:stCondLst>
                            <p:childTnLst>
                              <p:par>
                                <p:cTn id="32" presetID="53" presetClass="entr" presetSubtype="0"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500" fill="hold"/>
                                        <p:tgtEl>
                                          <p:spTgt spid="4"/>
                                        </p:tgtEl>
                                        <p:attrNameLst>
                                          <p:attrName>ppt_w</p:attrName>
                                        </p:attrNameLst>
                                      </p:cBhvr>
                                      <p:tavLst>
                                        <p:tav tm="0">
                                          <p:val>
                                            <p:fltVal val="0"/>
                                          </p:val>
                                        </p:tav>
                                        <p:tav tm="100000">
                                          <p:val>
                                            <p:strVal val="#ppt_w"/>
                                          </p:val>
                                        </p:tav>
                                      </p:tavLst>
                                    </p:anim>
                                    <p:anim calcmode="lin" valueType="num">
                                      <p:cBhvr>
                                        <p:cTn id="35" dur="500" fill="hold"/>
                                        <p:tgtEl>
                                          <p:spTgt spid="4"/>
                                        </p:tgtEl>
                                        <p:attrNameLst>
                                          <p:attrName>ppt_h</p:attrName>
                                        </p:attrNameLst>
                                      </p:cBhvr>
                                      <p:tavLst>
                                        <p:tav tm="0">
                                          <p:val>
                                            <p:fltVal val="0"/>
                                          </p:val>
                                        </p:tav>
                                        <p:tav tm="100000">
                                          <p:val>
                                            <p:strVal val="#ppt_h"/>
                                          </p:val>
                                        </p:tav>
                                      </p:tavLst>
                                    </p:anim>
                                    <p:animEffect transition="in" filter="fade">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2463" y="119367"/>
            <a:ext cx="1038002" cy="369332"/>
          </a:xfrm>
          <a:prstGeom prst="rect">
            <a:avLst/>
          </a:prstGeom>
        </p:spPr>
        <p:txBody>
          <a:bodyPr wrap="none">
            <a:spAutoFit/>
          </a:bodyPr>
          <a:lstStyle/>
          <a:p>
            <a:pPr lvl="0" algn="ctr" fontAlgn="base">
              <a:spcBef>
                <a:spcPct val="0"/>
              </a:spcBef>
              <a:spcAft>
                <a:spcPct val="0"/>
              </a:spcAft>
              <a:defRPr/>
            </a:pPr>
            <a:r>
              <a:rPr lang="en-CA" kern="0" dirty="0" smtClean="0">
                <a:solidFill>
                  <a:srgbClr val="00B0F0"/>
                </a:solidFill>
              </a:rPr>
              <a:t>Question</a:t>
            </a:r>
            <a:endParaRPr lang="en-CA" kern="0" dirty="0">
              <a:solidFill>
                <a:srgbClr val="00B0F0"/>
              </a:solidFill>
            </a:endParaRPr>
          </a:p>
        </p:txBody>
      </p:sp>
      <p:sp>
        <p:nvSpPr>
          <p:cNvPr id="3" name="TextBox 2"/>
          <p:cNvSpPr txBox="1"/>
          <p:nvPr/>
        </p:nvSpPr>
        <p:spPr>
          <a:xfrm>
            <a:off x="293915" y="488699"/>
            <a:ext cx="8588829" cy="1231107"/>
          </a:xfrm>
          <a:prstGeom prst="rect">
            <a:avLst/>
          </a:prstGeom>
          <a:noFill/>
        </p:spPr>
        <p:txBody>
          <a:bodyPr wrap="square" rtlCol="0">
            <a:spAutoFit/>
          </a:bodyPr>
          <a:lstStyle/>
          <a:p>
            <a:r>
              <a:rPr lang="en-CA" dirty="0" smtClean="0">
                <a:solidFill>
                  <a:srgbClr val="00B0F0"/>
                </a:solidFill>
              </a:rPr>
              <a:t>In the figure below a pump forces water at a constant flow rate through a pipe whose cross-sectional area, </a:t>
            </a:r>
            <a:r>
              <a:rPr lang="en-CA" dirty="0" smtClean="0">
                <a:solidFill>
                  <a:srgbClr val="FFFF00"/>
                </a:solidFill>
              </a:rPr>
              <a:t>A</a:t>
            </a:r>
            <a:r>
              <a:rPr lang="en-CA" dirty="0" smtClean="0">
                <a:solidFill>
                  <a:srgbClr val="00B0F0"/>
                </a:solidFill>
              </a:rPr>
              <a:t>, gradually decreases; at the exit point, </a:t>
            </a:r>
            <a:r>
              <a:rPr lang="en-CA" dirty="0" smtClean="0">
                <a:solidFill>
                  <a:srgbClr val="FFFF00"/>
                </a:solidFill>
              </a:rPr>
              <a:t>A</a:t>
            </a:r>
            <a:r>
              <a:rPr lang="en-CA" dirty="0" smtClean="0">
                <a:solidFill>
                  <a:srgbClr val="00B0F0"/>
                </a:solidFill>
              </a:rPr>
              <a:t> has decreases to </a:t>
            </a:r>
            <a:r>
              <a:rPr lang="en-CA" dirty="0" smtClean="0">
                <a:solidFill>
                  <a:srgbClr val="FFFF00"/>
                </a:solidFill>
              </a:rPr>
              <a:t>1/3</a:t>
            </a:r>
            <a:r>
              <a:rPr lang="en-CA" dirty="0" smtClean="0">
                <a:solidFill>
                  <a:srgbClr val="00B0F0"/>
                </a:solidFill>
              </a:rPr>
              <a:t> its value at the beginning of the pipe. If </a:t>
            </a:r>
            <a:r>
              <a:rPr lang="en-CA" dirty="0" smtClean="0">
                <a:solidFill>
                  <a:srgbClr val="FFFF00"/>
                </a:solidFill>
              </a:rPr>
              <a:t>y=60 cm </a:t>
            </a:r>
            <a:r>
              <a:rPr lang="en-CA" dirty="0" smtClean="0">
                <a:solidFill>
                  <a:srgbClr val="00B0F0"/>
                </a:solidFill>
              </a:rPr>
              <a:t>and the flow speed of the water just after it leaves the pump (</a:t>
            </a:r>
            <a:r>
              <a:rPr lang="en-CA" dirty="0" smtClean="0">
                <a:solidFill>
                  <a:srgbClr val="FFFF00"/>
                </a:solidFill>
              </a:rPr>
              <a:t>Point 1 </a:t>
            </a:r>
            <a:r>
              <a:rPr lang="en-CA" dirty="0" smtClean="0">
                <a:solidFill>
                  <a:srgbClr val="00B0F0"/>
                </a:solidFill>
              </a:rPr>
              <a:t>in the figure) is </a:t>
            </a:r>
            <a:r>
              <a:rPr lang="en-CA" dirty="0" smtClean="0">
                <a:solidFill>
                  <a:srgbClr val="FFFF00"/>
                </a:solidFill>
              </a:rPr>
              <a:t>1 m/s</a:t>
            </a:r>
            <a:r>
              <a:rPr lang="en-CA" dirty="0" smtClean="0">
                <a:solidFill>
                  <a:srgbClr val="00B0F0"/>
                </a:solidFill>
              </a:rPr>
              <a:t>, what is the gauge pressure at </a:t>
            </a:r>
            <a:r>
              <a:rPr lang="en-CA" dirty="0" smtClean="0">
                <a:solidFill>
                  <a:srgbClr val="FFFF00"/>
                </a:solidFill>
              </a:rPr>
              <a:t>point 1</a:t>
            </a:r>
            <a:r>
              <a:rPr lang="en-CA" dirty="0" smtClean="0">
                <a:solidFill>
                  <a:srgbClr val="00B0F0"/>
                </a:solidFill>
              </a:rPr>
              <a:t>?</a:t>
            </a:r>
            <a:endParaRPr lang="en-CA" dirty="0" smtClean="0">
              <a:solidFill>
                <a:srgbClr val="FFFF00"/>
              </a:solidFill>
            </a:endParaRPr>
          </a:p>
        </p:txBody>
      </p:sp>
      <p:sp>
        <p:nvSpPr>
          <p:cNvPr id="4" name="TextBox 3"/>
          <p:cNvSpPr txBox="1"/>
          <p:nvPr/>
        </p:nvSpPr>
        <p:spPr>
          <a:xfrm>
            <a:off x="326573" y="1886856"/>
            <a:ext cx="2939143" cy="92333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CA" dirty="0" smtClean="0">
                <a:solidFill>
                  <a:srgbClr val="FFFF00"/>
                </a:solidFill>
              </a:rPr>
              <a:t>We shall apply  Bernoulli’s equation to Point 1 and the exit point.</a:t>
            </a:r>
            <a:endParaRPr lang="en-CA" dirty="0">
              <a:solidFill>
                <a:srgbClr val="FFFF00"/>
              </a:solidFill>
            </a:endParaRPr>
          </a:p>
        </p:txBody>
      </p:sp>
      <p:sp>
        <p:nvSpPr>
          <p:cNvPr id="5" name="TextBox 4"/>
          <p:cNvSpPr txBox="1"/>
          <p:nvPr/>
        </p:nvSpPr>
        <p:spPr>
          <a:xfrm>
            <a:off x="3886201" y="1850567"/>
            <a:ext cx="4996543"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CA" dirty="0" smtClean="0">
                <a:solidFill>
                  <a:srgbClr val="FFFF00"/>
                </a:solidFill>
              </a:rPr>
              <a:t>We will choose the level of point 1 as the horizontal reference level (this makes y</a:t>
            </a:r>
            <a:r>
              <a:rPr lang="en-CA" baseline="-25000" dirty="0" smtClean="0">
                <a:solidFill>
                  <a:srgbClr val="FFFF00"/>
                </a:solidFill>
              </a:rPr>
              <a:t>1</a:t>
            </a:r>
            <a:r>
              <a:rPr lang="en-CA" dirty="0" smtClean="0">
                <a:solidFill>
                  <a:srgbClr val="FFFF00"/>
                </a:solidFill>
              </a:rPr>
              <a:t>=0)</a:t>
            </a:r>
            <a:endParaRPr lang="en-CA" dirty="0">
              <a:solidFill>
                <a:srgbClr val="FFFF00"/>
              </a:solidFill>
            </a:endParaRPr>
          </a:p>
        </p:txBody>
      </p:sp>
      <p:graphicFrame>
        <p:nvGraphicFramePr>
          <p:cNvPr id="6" name="Object 5"/>
          <p:cNvGraphicFramePr>
            <a:graphicFrameLocks noChangeAspect="1"/>
          </p:cNvGraphicFramePr>
          <p:nvPr/>
        </p:nvGraphicFramePr>
        <p:xfrm>
          <a:off x="434521" y="2894719"/>
          <a:ext cx="3425536" cy="488912"/>
        </p:xfrm>
        <a:graphic>
          <a:graphicData uri="http://schemas.openxmlformats.org/presentationml/2006/ole">
            <mc:AlternateContent xmlns:mc="http://schemas.openxmlformats.org/markup-compatibility/2006">
              <mc:Choice xmlns:v="urn:schemas-microsoft-com:vml" Requires="v">
                <p:oleObj spid="_x0000_s11338" name="Equation" r:id="rId3" imgW="2298600" imgH="393480" progId="Equation.DSMT4">
                  <p:embed/>
                </p:oleObj>
              </mc:Choice>
              <mc:Fallback>
                <p:oleObj name="Equation" r:id="rId3" imgW="229860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521" y="2894719"/>
                        <a:ext cx="3425536" cy="488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347" name="Object 3"/>
          <p:cNvGraphicFramePr>
            <a:graphicFrameLocks noChangeAspect="1"/>
          </p:cNvGraphicFramePr>
          <p:nvPr/>
        </p:nvGraphicFramePr>
        <p:xfrm>
          <a:off x="422951" y="3388924"/>
          <a:ext cx="2914650" cy="489479"/>
        </p:xfrm>
        <a:graphic>
          <a:graphicData uri="http://schemas.openxmlformats.org/presentationml/2006/ole">
            <mc:AlternateContent xmlns:mc="http://schemas.openxmlformats.org/markup-compatibility/2006">
              <mc:Choice xmlns:v="urn:schemas-microsoft-com:vml" Requires="v">
                <p:oleObj spid="_x0000_s11339" name="Equation" r:id="rId5" imgW="1955520" imgH="393480" progId="Equation.DSMT4">
                  <p:embed/>
                </p:oleObj>
              </mc:Choice>
              <mc:Fallback>
                <p:oleObj name="Equation" r:id="rId5" imgW="1955520" imgH="393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2951" y="3388924"/>
                        <a:ext cx="2914650" cy="4894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348" name="Object 4"/>
          <p:cNvGraphicFramePr>
            <a:graphicFrameLocks noChangeAspect="1"/>
          </p:cNvGraphicFramePr>
          <p:nvPr/>
        </p:nvGraphicFramePr>
        <p:xfrm>
          <a:off x="406400" y="3883693"/>
          <a:ext cx="2914650" cy="489479"/>
        </p:xfrm>
        <a:graphic>
          <a:graphicData uri="http://schemas.openxmlformats.org/presentationml/2006/ole">
            <mc:AlternateContent xmlns:mc="http://schemas.openxmlformats.org/markup-compatibility/2006">
              <mc:Choice xmlns:v="urn:schemas-microsoft-com:vml" Requires="v">
                <p:oleObj spid="_x0000_s11340" name="Equation" r:id="rId7" imgW="1955520" imgH="393480" progId="Equation.DSMT4">
                  <p:embed/>
                </p:oleObj>
              </mc:Choice>
              <mc:Fallback>
                <p:oleObj name="Equation" r:id="rId7" imgW="1955520" imgH="3934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6400" y="3883693"/>
                        <a:ext cx="2914650" cy="4894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349" name="Object 5"/>
          <p:cNvGraphicFramePr>
            <a:graphicFrameLocks noChangeAspect="1"/>
          </p:cNvGraphicFramePr>
          <p:nvPr/>
        </p:nvGraphicFramePr>
        <p:xfrm>
          <a:off x="405952" y="4422880"/>
          <a:ext cx="3273425" cy="853281"/>
        </p:xfrm>
        <a:graphic>
          <a:graphicData uri="http://schemas.openxmlformats.org/presentationml/2006/ole">
            <mc:AlternateContent xmlns:mc="http://schemas.openxmlformats.org/markup-compatibility/2006">
              <mc:Choice xmlns:v="urn:schemas-microsoft-com:vml" Requires="v">
                <p:oleObj spid="_x0000_s11341" name="Equation" r:id="rId9" imgW="2197080" imgH="685800" progId="Equation.DSMT4">
                  <p:embed/>
                </p:oleObj>
              </mc:Choice>
              <mc:Fallback>
                <p:oleObj name="Equation" r:id="rId9" imgW="2197080" imgH="6858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5952" y="4422880"/>
                        <a:ext cx="3273425" cy="8532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350" name="Object 6"/>
          <p:cNvGraphicFramePr>
            <a:graphicFrameLocks noChangeAspect="1"/>
          </p:cNvGraphicFramePr>
          <p:nvPr/>
        </p:nvGraphicFramePr>
        <p:xfrm>
          <a:off x="4295549" y="4622648"/>
          <a:ext cx="4389437" cy="899583"/>
        </p:xfrm>
        <a:graphic>
          <a:graphicData uri="http://schemas.openxmlformats.org/presentationml/2006/ole">
            <mc:AlternateContent xmlns:mc="http://schemas.openxmlformats.org/markup-compatibility/2006">
              <mc:Choice xmlns:v="urn:schemas-microsoft-com:vml" Requires="v">
                <p:oleObj spid="_x0000_s11342" name="Equation" r:id="rId11" imgW="2946240" imgH="723600" progId="Equation.3">
                  <p:embed/>
                </p:oleObj>
              </mc:Choice>
              <mc:Fallback>
                <p:oleObj name="Equation" r:id="rId11" imgW="2946240" imgH="723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95549" y="4622648"/>
                        <a:ext cx="4389437" cy="8995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6" name="Group 15"/>
          <p:cNvGrpSpPr/>
          <p:nvPr/>
        </p:nvGrpSpPr>
        <p:grpSpPr>
          <a:xfrm>
            <a:off x="4887686" y="2700071"/>
            <a:ext cx="3525611" cy="1799355"/>
            <a:chOff x="4887685" y="3392489"/>
            <a:chExt cx="3525611" cy="2159226"/>
          </a:xfrm>
        </p:grpSpPr>
        <p:pic>
          <p:nvPicPr>
            <p:cNvPr id="57351" name="Picture 7"/>
            <p:cNvPicPr>
              <a:picLocks noChangeAspect="1" noChangeArrowheads="1"/>
            </p:cNvPicPr>
            <p:nvPr/>
          </p:nvPicPr>
          <p:blipFill>
            <a:blip r:embed="rId13" cstate="print"/>
            <a:srcRect/>
            <a:stretch>
              <a:fillRect/>
            </a:stretch>
          </p:blipFill>
          <p:spPr bwMode="auto">
            <a:xfrm>
              <a:off x="4887685" y="3392489"/>
              <a:ext cx="3525611" cy="2159226"/>
            </a:xfrm>
            <a:prstGeom prst="rect">
              <a:avLst/>
            </a:prstGeom>
            <a:noFill/>
            <a:ln w="9525">
              <a:noFill/>
              <a:miter lim="800000"/>
              <a:headEnd/>
              <a:tailEnd/>
            </a:ln>
            <a:effectLst/>
          </p:spPr>
        </p:pic>
        <p:sp>
          <p:nvSpPr>
            <p:cNvPr id="12" name="TextBox 11"/>
            <p:cNvSpPr txBox="1"/>
            <p:nvPr/>
          </p:nvSpPr>
          <p:spPr>
            <a:xfrm>
              <a:off x="5377543" y="4245427"/>
              <a:ext cx="468085" cy="443198"/>
            </a:xfrm>
            <a:prstGeom prst="rect">
              <a:avLst/>
            </a:prstGeom>
            <a:solidFill>
              <a:schemeClr val="tx1"/>
            </a:solidFill>
          </p:spPr>
          <p:txBody>
            <a:bodyPr wrap="square" rtlCol="0">
              <a:spAutoFit/>
            </a:bodyPr>
            <a:lstStyle/>
            <a:p>
              <a:r>
                <a:rPr lang="en-CA" dirty="0" smtClean="0">
                  <a:solidFill>
                    <a:schemeClr val="bg1"/>
                  </a:solidFill>
                </a:rPr>
                <a:t>P</a:t>
              </a:r>
              <a:r>
                <a:rPr lang="en-CA" baseline="-25000" dirty="0" smtClean="0">
                  <a:solidFill>
                    <a:schemeClr val="bg1"/>
                  </a:solidFill>
                </a:rPr>
                <a:t>1</a:t>
              </a:r>
              <a:endParaRPr lang="en-CA" baseline="-25000" dirty="0">
                <a:solidFill>
                  <a:schemeClr val="bg1"/>
                </a:solidFill>
              </a:endParaRPr>
            </a:p>
          </p:txBody>
        </p:sp>
        <p:sp>
          <p:nvSpPr>
            <p:cNvPr id="13" name="TextBox 12"/>
            <p:cNvSpPr txBox="1"/>
            <p:nvPr/>
          </p:nvSpPr>
          <p:spPr>
            <a:xfrm>
              <a:off x="7075718" y="3396343"/>
              <a:ext cx="468085" cy="443198"/>
            </a:xfrm>
            <a:prstGeom prst="rect">
              <a:avLst/>
            </a:prstGeom>
            <a:solidFill>
              <a:schemeClr val="tx1"/>
            </a:solidFill>
          </p:spPr>
          <p:txBody>
            <a:bodyPr wrap="square" rtlCol="0">
              <a:spAutoFit/>
            </a:bodyPr>
            <a:lstStyle/>
            <a:p>
              <a:r>
                <a:rPr lang="en-CA" dirty="0" smtClean="0">
                  <a:solidFill>
                    <a:schemeClr val="bg1"/>
                  </a:solidFill>
                </a:rPr>
                <a:t>P</a:t>
              </a:r>
              <a:r>
                <a:rPr lang="en-CA" baseline="-25000" dirty="0" smtClean="0">
                  <a:solidFill>
                    <a:schemeClr val="bg1"/>
                  </a:solidFill>
                </a:rPr>
                <a:t>2</a:t>
              </a:r>
              <a:endParaRPr lang="en-CA" baseline="-25000" dirty="0">
                <a:solidFill>
                  <a:schemeClr val="bg1"/>
                </a:solidFill>
              </a:endParaRPr>
            </a:p>
          </p:txBody>
        </p:sp>
        <p:sp>
          <p:nvSpPr>
            <p:cNvPr id="14" name="Oval 13"/>
            <p:cNvSpPr/>
            <p:nvPr/>
          </p:nvSpPr>
          <p:spPr bwMode="auto">
            <a:xfrm>
              <a:off x="5529943" y="4963885"/>
              <a:ext cx="283029" cy="206829"/>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7968403" y="3809965"/>
              <a:ext cx="283029" cy="206829"/>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sp>
        <p:nvSpPr>
          <p:cNvPr id="17" name="Rounded Rectangular Callout 16"/>
          <p:cNvSpPr/>
          <p:nvPr/>
        </p:nvSpPr>
        <p:spPr bwMode="auto">
          <a:xfrm>
            <a:off x="1589314" y="3438073"/>
            <a:ext cx="2068287" cy="1524000"/>
          </a:xfrm>
          <a:prstGeom prst="wedgeRoundRectCallout">
            <a:avLst>
              <a:gd name="adj1" fmla="val -71775"/>
              <a:gd name="adj2" fmla="val -61756"/>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CA" sz="1800" b="0" i="0" u="none" strike="noStrike" cap="none" normalizeH="0" baseline="0" dirty="0" smtClean="0">
                <a:ln>
                  <a:noFill/>
                </a:ln>
                <a:solidFill>
                  <a:srgbClr val="FFFF00"/>
                </a:solidFill>
                <a:effectLst/>
                <a:latin typeface="Arial" charset="0"/>
              </a:rPr>
              <a:t>We will define the ground (y</a:t>
            </a:r>
            <a:r>
              <a:rPr kumimoji="0" lang="en-CA" sz="1800" b="0" i="0" u="none" strike="noStrike" cap="none" normalizeH="0" baseline="-25000" dirty="0" smtClean="0">
                <a:ln>
                  <a:noFill/>
                </a:ln>
                <a:solidFill>
                  <a:srgbClr val="FFFF00"/>
                </a:solidFill>
                <a:effectLst/>
                <a:latin typeface="Arial" charset="0"/>
              </a:rPr>
              <a:t>1</a:t>
            </a:r>
            <a:r>
              <a:rPr kumimoji="0" lang="en-CA" sz="1800" b="0" i="0" u="none" strike="noStrike" cap="none" normalizeH="0" baseline="0" dirty="0" smtClean="0">
                <a:ln>
                  <a:noFill/>
                </a:ln>
                <a:solidFill>
                  <a:srgbClr val="FFFF00"/>
                </a:solidFill>
                <a:effectLst/>
                <a:latin typeface="Arial" charset="0"/>
              </a:rPr>
              <a:t>) to be zero, therefore</a:t>
            </a:r>
            <a:r>
              <a:rPr kumimoji="0" lang="en-CA" sz="1800" b="0" i="0" u="none" strike="noStrike" cap="none" normalizeH="0" dirty="0" smtClean="0">
                <a:ln>
                  <a:noFill/>
                </a:ln>
                <a:solidFill>
                  <a:srgbClr val="FFFF00"/>
                </a:solidFill>
                <a:effectLst/>
                <a:latin typeface="Arial" charset="0"/>
              </a:rPr>
              <a:t> this term goes to zero.</a:t>
            </a:r>
            <a:endParaRPr kumimoji="0" lang="en-CA" sz="1800" b="0" i="0" u="none" strike="noStrike" cap="none" normalizeH="0" baseline="0" dirty="0" smtClean="0">
              <a:ln>
                <a:noFill/>
              </a:ln>
              <a:solidFill>
                <a:srgbClr val="FFFF00"/>
              </a:solidFill>
              <a:effectLst/>
              <a:latin typeface="Arial" charset="0"/>
            </a:endParaRPr>
          </a:p>
        </p:txBody>
      </p:sp>
      <p:sp>
        <p:nvSpPr>
          <p:cNvPr id="18" name="Rounded Rectangle 17"/>
          <p:cNvSpPr/>
          <p:nvPr/>
        </p:nvSpPr>
        <p:spPr bwMode="auto">
          <a:xfrm>
            <a:off x="7108376" y="3755571"/>
            <a:ext cx="489857" cy="308429"/>
          </a:xfrm>
          <a:prstGeom prst="round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CA" sz="1800" b="0" i="0" u="none" strike="noStrike" cap="none" normalizeH="0" baseline="0" dirty="0" smtClean="0">
                <a:ln>
                  <a:noFill/>
                </a:ln>
                <a:solidFill>
                  <a:schemeClr val="bg1"/>
                </a:solidFill>
                <a:effectLst/>
                <a:latin typeface="Arial" charset="0"/>
              </a:rPr>
              <a:t>y</a:t>
            </a:r>
            <a:r>
              <a:rPr kumimoji="0" lang="en-CA" sz="1800" b="0" i="0" u="none" strike="noStrike" cap="none" normalizeH="0" baseline="-25000" dirty="0" smtClean="0">
                <a:ln>
                  <a:noFill/>
                </a:ln>
                <a:solidFill>
                  <a:schemeClr val="bg1"/>
                </a:solidFill>
                <a:effectLst/>
                <a:latin typeface="Arial" charset="0"/>
              </a:rPr>
              <a:t>2</a:t>
            </a:r>
          </a:p>
        </p:txBody>
      </p:sp>
      <p:sp>
        <p:nvSpPr>
          <p:cNvPr id="19" name="Right Arrow 18"/>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331697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xit" presetSubtype="0" fill="hold" grpId="1" nodeType="clickEffect">
                                  <p:stCondLst>
                                    <p:cond delay="0"/>
                                  </p:stCondLst>
                                  <p:childTnLst>
                                    <p:anim calcmode="lin" valueType="num">
                                      <p:cBhvr>
                                        <p:cTn id="28" dur="500"/>
                                        <p:tgtEl>
                                          <p:spTgt spid="17"/>
                                        </p:tgtEl>
                                        <p:attrNameLst>
                                          <p:attrName>ppt_w</p:attrName>
                                        </p:attrNameLst>
                                      </p:cBhvr>
                                      <p:tavLst>
                                        <p:tav tm="0">
                                          <p:val>
                                            <p:strVal val="ppt_w"/>
                                          </p:val>
                                        </p:tav>
                                        <p:tav tm="100000">
                                          <p:val>
                                            <p:fltVal val="0"/>
                                          </p:val>
                                        </p:tav>
                                      </p:tavLst>
                                    </p:anim>
                                    <p:anim calcmode="lin" valueType="num">
                                      <p:cBhvr>
                                        <p:cTn id="29" dur="500"/>
                                        <p:tgtEl>
                                          <p:spTgt spid="17"/>
                                        </p:tgtEl>
                                        <p:attrNameLst>
                                          <p:attrName>ppt_h</p:attrName>
                                        </p:attrNameLst>
                                      </p:cBhvr>
                                      <p:tavLst>
                                        <p:tav tm="0">
                                          <p:val>
                                            <p:strVal val="ppt_h"/>
                                          </p:val>
                                        </p:tav>
                                        <p:tav tm="100000">
                                          <p:val>
                                            <p:fltVal val="0"/>
                                          </p:val>
                                        </p:tav>
                                      </p:tavLst>
                                    </p:anim>
                                    <p:animEffect transition="out" filter="fade">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57347"/>
                                        </p:tgtEl>
                                        <p:attrNameLst>
                                          <p:attrName>style.visibility</p:attrName>
                                        </p:attrNameLst>
                                      </p:cBhvr>
                                      <p:to>
                                        <p:strVal val="visible"/>
                                      </p:to>
                                    </p:set>
                                    <p:animEffect transition="in" filter="fade">
                                      <p:cBhvr>
                                        <p:cTn id="35" dur="2000"/>
                                        <p:tgtEl>
                                          <p:spTgt spid="5734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7348"/>
                                        </p:tgtEl>
                                        <p:attrNameLst>
                                          <p:attrName>style.visibility</p:attrName>
                                        </p:attrNameLst>
                                      </p:cBhvr>
                                      <p:to>
                                        <p:strVal val="visible"/>
                                      </p:to>
                                    </p:set>
                                    <p:animEffect transition="in" filter="fade">
                                      <p:cBhvr>
                                        <p:cTn id="40" dur="2000"/>
                                        <p:tgtEl>
                                          <p:spTgt spid="5734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7349"/>
                                        </p:tgtEl>
                                        <p:attrNameLst>
                                          <p:attrName>style.visibility</p:attrName>
                                        </p:attrNameLst>
                                      </p:cBhvr>
                                      <p:to>
                                        <p:strVal val="visible"/>
                                      </p:to>
                                    </p:set>
                                    <p:animEffect transition="in" filter="fade">
                                      <p:cBhvr>
                                        <p:cTn id="45" dur="2000"/>
                                        <p:tgtEl>
                                          <p:spTgt spid="5734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7350"/>
                                        </p:tgtEl>
                                        <p:attrNameLst>
                                          <p:attrName>style.visibility</p:attrName>
                                        </p:attrNameLst>
                                      </p:cBhvr>
                                      <p:to>
                                        <p:strVal val="visible"/>
                                      </p:to>
                                    </p:set>
                                    <p:animEffect transition="in" filter="fade">
                                      <p:cBhvr>
                                        <p:cTn id="50" dur="2000"/>
                                        <p:tgtEl>
                                          <p:spTgt spid="57350"/>
                                        </p:tgtEl>
                                      </p:cBhvr>
                                    </p:animEffect>
                                  </p:childTnLst>
                                </p:cTn>
                              </p:par>
                            </p:childTnLst>
                          </p:cTn>
                        </p:par>
                        <p:par>
                          <p:cTn id="51" fill="hold">
                            <p:stCondLst>
                              <p:cond delay="2000"/>
                            </p:stCondLst>
                            <p:childTnLst>
                              <p:par>
                                <p:cTn id="52" presetID="53" presetClass="entr" presetSubtype="0"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p:cTn id="54" dur="500" fill="hold"/>
                                        <p:tgtEl>
                                          <p:spTgt spid="19"/>
                                        </p:tgtEl>
                                        <p:attrNameLst>
                                          <p:attrName>ppt_w</p:attrName>
                                        </p:attrNameLst>
                                      </p:cBhvr>
                                      <p:tavLst>
                                        <p:tav tm="0">
                                          <p:val>
                                            <p:fltVal val="0"/>
                                          </p:val>
                                        </p:tav>
                                        <p:tav tm="100000">
                                          <p:val>
                                            <p:strVal val="#ppt_w"/>
                                          </p:val>
                                        </p:tav>
                                      </p:tavLst>
                                    </p:anim>
                                    <p:anim calcmode="lin" valueType="num">
                                      <p:cBhvr>
                                        <p:cTn id="55" dur="500" fill="hold"/>
                                        <p:tgtEl>
                                          <p:spTgt spid="19"/>
                                        </p:tgtEl>
                                        <p:attrNameLst>
                                          <p:attrName>ppt_h</p:attrName>
                                        </p:attrNameLst>
                                      </p:cBhvr>
                                      <p:tavLst>
                                        <p:tav tm="0">
                                          <p:val>
                                            <p:fltVal val="0"/>
                                          </p:val>
                                        </p:tav>
                                        <p:tav tm="100000">
                                          <p:val>
                                            <p:strVal val="#ppt_h"/>
                                          </p:val>
                                        </p:tav>
                                      </p:tavLst>
                                    </p:anim>
                                    <p:animEffect transition="in" filter="fade">
                                      <p:cBhvr>
                                        <p:cTn id="5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7" grpId="0" animBg="1"/>
      <p:bldP spid="17" grpId="1" animBg="1"/>
      <p:bldP spid="1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064"/>
            <a:ext cx="8229600" cy="48360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400" b="0" i="0" u="none" strike="noStrike" kern="0" cap="none" spc="0" normalizeH="0" baseline="0" noProof="0" dirty="0" smtClean="0">
                <a:ln>
                  <a:noFill/>
                </a:ln>
                <a:solidFill>
                  <a:srgbClr val="00B0F0"/>
                </a:solidFill>
                <a:effectLst/>
                <a:uLnTx/>
                <a:uFillTx/>
                <a:latin typeface="+mj-lt"/>
                <a:ea typeface="+mj-ea"/>
                <a:cs typeface="+mj-cs"/>
              </a:rPr>
              <a:t>Question 15</a:t>
            </a:r>
            <a:endParaRPr kumimoji="0" lang="en-CA" sz="2400" b="0" i="0" u="none" strike="noStrike" kern="0" cap="none" spc="0" normalizeH="0" baseline="0" noProof="0" dirty="0">
              <a:ln>
                <a:noFill/>
              </a:ln>
              <a:solidFill>
                <a:srgbClr val="00B0F0"/>
              </a:solidFill>
              <a:effectLst/>
              <a:uLnTx/>
              <a:uFillTx/>
              <a:latin typeface="+mj-lt"/>
              <a:ea typeface="+mj-ea"/>
              <a:cs typeface="+mj-cs"/>
            </a:endParaRPr>
          </a:p>
        </p:txBody>
      </p:sp>
      <p:sp>
        <p:nvSpPr>
          <p:cNvPr id="3" name="TextBox 2"/>
          <p:cNvSpPr txBox="1"/>
          <p:nvPr/>
        </p:nvSpPr>
        <p:spPr>
          <a:xfrm>
            <a:off x="461253" y="334481"/>
            <a:ext cx="8301747" cy="2462213"/>
          </a:xfrm>
          <a:prstGeom prst="rect">
            <a:avLst/>
          </a:prstGeom>
          <a:noFill/>
        </p:spPr>
        <p:txBody>
          <a:bodyPr wrap="square" rtlCol="0">
            <a:spAutoFit/>
          </a:bodyPr>
          <a:lstStyle/>
          <a:p>
            <a:r>
              <a:rPr lang="en-CA" sz="1400" dirty="0" smtClean="0">
                <a:solidFill>
                  <a:srgbClr val="00B0F0"/>
                </a:solidFill>
              </a:rPr>
              <a:t>The figure below shows a tank open to the atmosphere and filled to depth </a:t>
            </a:r>
            <a:r>
              <a:rPr lang="en-CA" sz="1400" dirty="0" smtClean="0">
                <a:solidFill>
                  <a:srgbClr val="FFFF00"/>
                </a:solidFill>
              </a:rPr>
              <a:t>D</a:t>
            </a:r>
            <a:r>
              <a:rPr lang="en-CA" sz="1400" dirty="0" smtClean="0">
                <a:solidFill>
                  <a:srgbClr val="00B0F0"/>
                </a:solidFill>
              </a:rPr>
              <a:t> with a liquid of density </a:t>
            </a:r>
            <a:r>
              <a:rPr lang="en-CA" sz="1400" dirty="0" err="1">
                <a:solidFill>
                  <a:srgbClr val="00B0F0"/>
                </a:solidFill>
              </a:rPr>
              <a:t>ρ</a:t>
            </a:r>
            <a:r>
              <a:rPr lang="en-CA" sz="1400" baseline="-25000" dirty="0" err="1" smtClean="0">
                <a:solidFill>
                  <a:srgbClr val="FFFF00"/>
                </a:solidFill>
                <a:sym typeface="Euclid Symbol"/>
              </a:rPr>
              <a:t>L</a:t>
            </a:r>
            <a:r>
              <a:rPr lang="en-CA" sz="1400" dirty="0" smtClean="0">
                <a:solidFill>
                  <a:srgbClr val="00B0F0"/>
                </a:solidFill>
                <a:sym typeface="Euclid Symbol"/>
              </a:rPr>
              <a:t>. Suspended from a string is a block of density </a:t>
            </a:r>
            <a:r>
              <a:rPr lang="en-CA" sz="1400" dirty="0" err="1">
                <a:solidFill>
                  <a:srgbClr val="00B0F0"/>
                </a:solidFill>
              </a:rPr>
              <a:t>ρ</a:t>
            </a:r>
            <a:r>
              <a:rPr lang="en-CA" sz="1400" baseline="-25000" dirty="0" err="1" smtClean="0">
                <a:solidFill>
                  <a:srgbClr val="FFFF00"/>
                </a:solidFill>
                <a:sym typeface="Euclid Symbol"/>
              </a:rPr>
              <a:t>B</a:t>
            </a:r>
            <a:r>
              <a:rPr lang="en-CA" sz="1400" dirty="0" smtClean="0">
                <a:solidFill>
                  <a:srgbClr val="FFFF00"/>
                </a:solidFill>
                <a:sym typeface="Euclid Symbol"/>
              </a:rPr>
              <a:t> </a:t>
            </a:r>
            <a:r>
              <a:rPr lang="en-CA" sz="1400" dirty="0" smtClean="0">
                <a:solidFill>
                  <a:srgbClr val="00B0F0"/>
                </a:solidFill>
                <a:sym typeface="Euclid Symbol"/>
              </a:rPr>
              <a:t>(which is greater than </a:t>
            </a:r>
            <a:r>
              <a:rPr lang="en-CA" sz="1400" dirty="0" err="1">
                <a:solidFill>
                  <a:srgbClr val="00B0F0"/>
                </a:solidFill>
              </a:rPr>
              <a:t>ρ</a:t>
            </a:r>
            <a:r>
              <a:rPr lang="en-CA" sz="1400" baseline="-25000" dirty="0" err="1" smtClean="0">
                <a:solidFill>
                  <a:srgbClr val="FFFF00"/>
                </a:solidFill>
                <a:sym typeface="Euclid Symbol"/>
              </a:rPr>
              <a:t>L</a:t>
            </a:r>
            <a:r>
              <a:rPr lang="en-CA" sz="1400" dirty="0" smtClean="0">
                <a:solidFill>
                  <a:srgbClr val="00B0F0"/>
                </a:solidFill>
                <a:sym typeface="Euclid Symbol"/>
              </a:rPr>
              <a:t>), whose dimensions are </a:t>
            </a:r>
            <a:r>
              <a:rPr lang="en-CA" sz="1400" dirty="0" smtClean="0">
                <a:solidFill>
                  <a:srgbClr val="FFFF00"/>
                </a:solidFill>
                <a:sym typeface="Euclid Symbol"/>
              </a:rPr>
              <a:t>x</a:t>
            </a:r>
            <a:r>
              <a:rPr lang="en-CA" sz="1400" dirty="0" smtClean="0">
                <a:solidFill>
                  <a:srgbClr val="00B0F0"/>
                </a:solidFill>
                <a:sym typeface="Euclid Symbol"/>
              </a:rPr>
              <a:t>, </a:t>
            </a:r>
            <a:r>
              <a:rPr lang="en-CA" sz="1400" dirty="0" smtClean="0">
                <a:solidFill>
                  <a:srgbClr val="FFFF00"/>
                </a:solidFill>
                <a:sym typeface="Euclid Symbol"/>
              </a:rPr>
              <a:t>y</a:t>
            </a:r>
            <a:r>
              <a:rPr lang="en-CA" sz="1400" dirty="0" smtClean="0">
                <a:solidFill>
                  <a:srgbClr val="00B0F0"/>
                </a:solidFill>
                <a:sym typeface="Euclid Symbol"/>
              </a:rPr>
              <a:t>, and </a:t>
            </a:r>
            <a:r>
              <a:rPr lang="en-CA" sz="1400" dirty="0" smtClean="0">
                <a:solidFill>
                  <a:srgbClr val="FFFF00"/>
                </a:solidFill>
                <a:sym typeface="Euclid Symbol"/>
              </a:rPr>
              <a:t>z</a:t>
            </a:r>
            <a:r>
              <a:rPr lang="en-CA" sz="1400" dirty="0" smtClean="0">
                <a:solidFill>
                  <a:srgbClr val="00B0F0"/>
                </a:solidFill>
                <a:sym typeface="Euclid Symbol"/>
              </a:rPr>
              <a:t> (metres). The top of the block is at depth </a:t>
            </a:r>
            <a:r>
              <a:rPr lang="en-CA" sz="1400" dirty="0" smtClean="0">
                <a:solidFill>
                  <a:srgbClr val="FFFF00"/>
                </a:solidFill>
                <a:sym typeface="Euclid Symbol"/>
              </a:rPr>
              <a:t>h</a:t>
            </a:r>
            <a:r>
              <a:rPr lang="en-CA" sz="1400" dirty="0" smtClean="0">
                <a:solidFill>
                  <a:srgbClr val="00B0F0"/>
                </a:solidFill>
                <a:sym typeface="Euclid Symbol"/>
              </a:rPr>
              <a:t> metres below the surface of the liquid.</a:t>
            </a:r>
            <a:endParaRPr lang="en-CA" sz="1400" dirty="0" smtClean="0">
              <a:solidFill>
                <a:srgbClr val="00B0F0"/>
              </a:solidFill>
            </a:endParaRPr>
          </a:p>
          <a:p>
            <a:endParaRPr lang="en-CA" sz="1400" dirty="0" smtClean="0">
              <a:solidFill>
                <a:srgbClr val="00B0F0"/>
              </a:solidFill>
            </a:endParaRPr>
          </a:p>
          <a:p>
            <a:pPr marL="342900" indent="-342900">
              <a:buAutoNum type="alphaLcParenR"/>
            </a:pPr>
            <a:r>
              <a:rPr lang="en-CA" sz="1400" dirty="0" smtClean="0">
                <a:solidFill>
                  <a:srgbClr val="FFFF00"/>
                </a:solidFill>
              </a:rPr>
              <a:t>Find the force due to the pressure on the top surface of the block and on the bottom surface. Sketch the forces on theses faces of the block.</a:t>
            </a:r>
          </a:p>
          <a:p>
            <a:pPr marL="342900" indent="-342900">
              <a:buAutoNum type="alphaLcParenR"/>
            </a:pPr>
            <a:r>
              <a:rPr lang="en-CA" sz="1400" dirty="0" smtClean="0">
                <a:solidFill>
                  <a:srgbClr val="FFFF00"/>
                </a:solidFill>
              </a:rPr>
              <a:t>What are the average forces due to the pressure on the other four sides of the block. Sketch these forces.</a:t>
            </a:r>
          </a:p>
          <a:p>
            <a:pPr marL="342900" indent="-342900">
              <a:buAutoNum type="alphaLcParenR"/>
            </a:pPr>
            <a:r>
              <a:rPr lang="en-CA" sz="1400" dirty="0" smtClean="0">
                <a:solidFill>
                  <a:srgbClr val="FFFF00"/>
                </a:solidFill>
              </a:rPr>
              <a:t>What is the total force on the block due to the pressure?</a:t>
            </a:r>
          </a:p>
          <a:p>
            <a:pPr marL="342900" indent="-342900">
              <a:buAutoNum type="alphaLcParenR"/>
            </a:pPr>
            <a:r>
              <a:rPr lang="en-CA" sz="1400" dirty="0" smtClean="0">
                <a:solidFill>
                  <a:srgbClr val="66FF66"/>
                </a:solidFill>
              </a:rPr>
              <a:t>Find an expression for the buoyant force on the block. How does your answer here compare to your answer to part c)</a:t>
            </a:r>
          </a:p>
          <a:p>
            <a:pPr marL="342900" indent="-342900">
              <a:buAutoNum type="alphaLcParenR"/>
            </a:pPr>
            <a:r>
              <a:rPr lang="en-CA" sz="1400" dirty="0" smtClean="0">
                <a:solidFill>
                  <a:srgbClr val="FFFF00"/>
                </a:solidFill>
              </a:rPr>
              <a:t>What is the tension in the string? </a:t>
            </a:r>
            <a:endParaRPr lang="en-CA" sz="1400" baseline="30000" dirty="0" smtClean="0">
              <a:solidFill>
                <a:srgbClr val="FFFF00"/>
              </a:solidFill>
            </a:endParaRPr>
          </a:p>
        </p:txBody>
      </p:sp>
      <p:sp>
        <p:nvSpPr>
          <p:cNvPr id="4" name="Right Arrow 3"/>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5" name="Group 4"/>
          <p:cNvGrpSpPr/>
          <p:nvPr/>
        </p:nvGrpSpPr>
        <p:grpSpPr>
          <a:xfrm>
            <a:off x="6662064" y="2368305"/>
            <a:ext cx="1589309" cy="1194171"/>
            <a:chOff x="5257806" y="4757852"/>
            <a:chExt cx="1589309" cy="1433005"/>
          </a:xfrm>
        </p:grpSpPr>
        <p:sp>
          <p:nvSpPr>
            <p:cNvPr id="6" name="Rectangle 5"/>
            <p:cNvSpPr/>
            <p:nvPr/>
          </p:nvSpPr>
          <p:spPr bwMode="auto">
            <a:xfrm>
              <a:off x="5540829" y="5094514"/>
              <a:ext cx="1175657" cy="100148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Flowchart: Process 6"/>
            <p:cNvSpPr/>
            <p:nvPr/>
          </p:nvSpPr>
          <p:spPr bwMode="auto">
            <a:xfrm>
              <a:off x="5943600" y="5257804"/>
              <a:ext cx="489859" cy="555171"/>
            </a:xfrm>
            <a:prstGeom prst="flowChartProcess">
              <a:avLst/>
            </a:prstGeom>
            <a:solidFill>
              <a:srgbClr val="FF6699"/>
            </a:solidFill>
            <a:ln w="9525" cap="flat" cmpd="sng" algn="ctr">
              <a:solidFill>
                <a:schemeClr val="tx1"/>
              </a:solidFill>
              <a:prstDash val="solid"/>
              <a:round/>
              <a:headEnd type="none" w="med" len="med"/>
              <a:tailEnd type="none" w="med" len="med"/>
            </a:ln>
            <a:effectLst/>
            <a:scene3d>
              <a:camera prst="isometricOffAxis2Top"/>
              <a:lightRig rig="threePt" dir="t"/>
            </a:scene3d>
            <a:sp3d extrusionH="177800">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cxnSp>
          <p:nvCxnSpPr>
            <p:cNvPr id="8" name="Straight Connector 7"/>
            <p:cNvCxnSpPr/>
            <p:nvPr/>
          </p:nvCxnSpPr>
          <p:spPr bwMode="auto">
            <a:xfrm rot="5400000" flipH="1" flipV="1">
              <a:off x="5796641" y="5132615"/>
              <a:ext cx="751114" cy="1588"/>
            </a:xfrm>
            <a:prstGeom prst="line">
              <a:avLst/>
            </a:prstGeom>
            <a:solidFill>
              <a:schemeClr val="accent1"/>
            </a:solidFill>
            <a:ln w="28575" cap="flat" cmpd="sng" algn="ctr">
              <a:solidFill>
                <a:srgbClr val="FF0000"/>
              </a:solidFill>
              <a:prstDash val="solid"/>
              <a:round/>
              <a:headEnd type="none" w="med" len="med"/>
              <a:tailEnd type="none" w="med" len="med"/>
            </a:ln>
            <a:effectLst/>
          </p:spPr>
        </p:cxnSp>
        <p:grpSp>
          <p:nvGrpSpPr>
            <p:cNvPr id="9" name="Group 64"/>
            <p:cNvGrpSpPr/>
            <p:nvPr/>
          </p:nvGrpSpPr>
          <p:grpSpPr>
            <a:xfrm>
              <a:off x="5257806" y="5106195"/>
              <a:ext cx="468086" cy="989809"/>
              <a:chOff x="5007428" y="5073537"/>
              <a:chExt cx="468086" cy="989809"/>
            </a:xfrm>
          </p:grpSpPr>
          <p:sp>
            <p:nvSpPr>
              <p:cNvPr id="15" name="TextBox 14"/>
              <p:cNvSpPr txBox="1"/>
              <p:nvPr/>
            </p:nvSpPr>
            <p:spPr>
              <a:xfrm>
                <a:off x="5007428" y="5388429"/>
                <a:ext cx="468086" cy="443198"/>
              </a:xfrm>
              <a:prstGeom prst="rect">
                <a:avLst/>
              </a:prstGeom>
              <a:noFill/>
            </p:spPr>
            <p:txBody>
              <a:bodyPr wrap="square" rtlCol="0">
                <a:spAutoFit/>
              </a:bodyPr>
              <a:lstStyle/>
              <a:p>
                <a:r>
                  <a:rPr lang="en-CA" dirty="0" smtClean="0">
                    <a:solidFill>
                      <a:srgbClr val="FFFF00"/>
                    </a:solidFill>
                  </a:rPr>
                  <a:t>D</a:t>
                </a:r>
                <a:endParaRPr lang="en-CA" dirty="0">
                  <a:solidFill>
                    <a:srgbClr val="FFFF00"/>
                  </a:solidFill>
                </a:endParaRPr>
              </a:p>
            </p:txBody>
          </p:sp>
          <p:cxnSp>
            <p:nvCxnSpPr>
              <p:cNvPr id="16" name="Straight Arrow Connector 15"/>
              <p:cNvCxnSpPr/>
              <p:nvPr/>
            </p:nvCxnSpPr>
            <p:spPr bwMode="auto">
              <a:xfrm rot="5400000" flipH="1" flipV="1">
                <a:off x="5029200" y="5203372"/>
                <a:ext cx="261258" cy="1588"/>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cxnSp>
            <p:nvCxnSpPr>
              <p:cNvPr id="17" name="Straight Arrow Connector 16"/>
              <p:cNvCxnSpPr/>
              <p:nvPr/>
            </p:nvCxnSpPr>
            <p:spPr bwMode="auto">
              <a:xfrm rot="5400000">
                <a:off x="5009758" y="5907834"/>
                <a:ext cx="305585" cy="5439"/>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grpSp>
        <p:sp>
          <p:nvSpPr>
            <p:cNvPr id="10" name="TextBox 9"/>
            <p:cNvSpPr txBox="1"/>
            <p:nvPr/>
          </p:nvSpPr>
          <p:spPr>
            <a:xfrm>
              <a:off x="6368143" y="5649687"/>
              <a:ext cx="337458" cy="443198"/>
            </a:xfrm>
            <a:prstGeom prst="rect">
              <a:avLst/>
            </a:prstGeom>
            <a:noFill/>
          </p:spPr>
          <p:txBody>
            <a:bodyPr wrap="square" rtlCol="0">
              <a:spAutoFit/>
            </a:bodyPr>
            <a:lstStyle/>
            <a:p>
              <a:r>
                <a:rPr lang="en-CA" dirty="0" smtClean="0">
                  <a:solidFill>
                    <a:schemeClr val="bg2"/>
                  </a:solidFill>
                </a:rPr>
                <a:t>x</a:t>
              </a:r>
              <a:endParaRPr lang="en-CA" dirty="0">
                <a:solidFill>
                  <a:schemeClr val="bg2"/>
                </a:solidFill>
              </a:endParaRPr>
            </a:p>
          </p:txBody>
        </p:sp>
        <p:sp>
          <p:nvSpPr>
            <p:cNvPr id="11" name="TextBox 10"/>
            <p:cNvSpPr txBox="1"/>
            <p:nvPr/>
          </p:nvSpPr>
          <p:spPr>
            <a:xfrm>
              <a:off x="5921829" y="5747659"/>
              <a:ext cx="272142" cy="443198"/>
            </a:xfrm>
            <a:prstGeom prst="rect">
              <a:avLst/>
            </a:prstGeom>
            <a:noFill/>
          </p:spPr>
          <p:txBody>
            <a:bodyPr wrap="square" rtlCol="0">
              <a:spAutoFit/>
            </a:bodyPr>
            <a:lstStyle/>
            <a:p>
              <a:r>
                <a:rPr lang="en-CA" dirty="0" smtClean="0">
                  <a:solidFill>
                    <a:schemeClr val="bg2"/>
                  </a:solidFill>
                </a:rPr>
                <a:t>y</a:t>
              </a:r>
              <a:endParaRPr lang="en-CA" dirty="0">
                <a:solidFill>
                  <a:schemeClr val="bg2"/>
                </a:solidFill>
              </a:endParaRPr>
            </a:p>
          </p:txBody>
        </p:sp>
        <p:sp>
          <p:nvSpPr>
            <p:cNvPr id="12" name="TextBox 11"/>
            <p:cNvSpPr txBox="1"/>
            <p:nvPr/>
          </p:nvSpPr>
          <p:spPr>
            <a:xfrm>
              <a:off x="5551715" y="5486399"/>
              <a:ext cx="359229" cy="443198"/>
            </a:xfrm>
            <a:prstGeom prst="rect">
              <a:avLst/>
            </a:prstGeom>
            <a:noFill/>
          </p:spPr>
          <p:txBody>
            <a:bodyPr wrap="square" rtlCol="0">
              <a:spAutoFit/>
            </a:bodyPr>
            <a:lstStyle/>
            <a:p>
              <a:r>
                <a:rPr lang="en-CA" dirty="0" smtClean="0">
                  <a:solidFill>
                    <a:schemeClr val="bg2"/>
                  </a:solidFill>
                </a:rPr>
                <a:t>z</a:t>
              </a:r>
              <a:endParaRPr lang="en-CA" dirty="0">
                <a:solidFill>
                  <a:schemeClr val="bg2"/>
                </a:solidFill>
              </a:endParaRPr>
            </a:p>
          </p:txBody>
        </p:sp>
        <p:sp>
          <p:nvSpPr>
            <p:cNvPr id="13" name="TextBox 12"/>
            <p:cNvSpPr txBox="1"/>
            <p:nvPr/>
          </p:nvSpPr>
          <p:spPr>
            <a:xfrm>
              <a:off x="6466115" y="5105401"/>
              <a:ext cx="381000" cy="443198"/>
            </a:xfrm>
            <a:prstGeom prst="rect">
              <a:avLst/>
            </a:prstGeom>
            <a:noFill/>
          </p:spPr>
          <p:txBody>
            <a:bodyPr wrap="square" rtlCol="0">
              <a:spAutoFit/>
            </a:bodyPr>
            <a:lstStyle/>
            <a:p>
              <a:r>
                <a:rPr lang="en-CA" dirty="0" smtClean="0">
                  <a:solidFill>
                    <a:schemeClr val="bg2"/>
                  </a:solidFill>
                </a:rPr>
                <a:t>h</a:t>
              </a:r>
              <a:endParaRPr lang="en-CA" dirty="0">
                <a:solidFill>
                  <a:schemeClr val="bg2"/>
                </a:solidFill>
              </a:endParaRPr>
            </a:p>
          </p:txBody>
        </p:sp>
        <p:cxnSp>
          <p:nvCxnSpPr>
            <p:cNvPr id="14" name="Straight Arrow Connector 13"/>
            <p:cNvCxnSpPr/>
            <p:nvPr/>
          </p:nvCxnSpPr>
          <p:spPr bwMode="auto">
            <a:xfrm rot="5400000">
              <a:off x="6172200" y="5268685"/>
              <a:ext cx="348343" cy="1588"/>
            </a:xfrm>
            <a:prstGeom prst="straightConnector1">
              <a:avLst/>
            </a:prstGeom>
            <a:solidFill>
              <a:schemeClr val="accent1"/>
            </a:solidFill>
            <a:ln w="9525" cap="flat" cmpd="sng" algn="ctr">
              <a:solidFill>
                <a:srgbClr val="002060"/>
              </a:solidFill>
              <a:prstDash val="solid"/>
              <a:round/>
              <a:headEnd type="triangle" w="med" len="med"/>
              <a:tailEnd type="triangle" w="med" len="med"/>
            </a:ln>
            <a:effectLst/>
          </p:spPr>
        </p:cxnSp>
      </p:grpSp>
      <p:graphicFrame>
        <p:nvGraphicFramePr>
          <p:cNvPr id="18" name="Object 17"/>
          <p:cNvGraphicFramePr>
            <a:graphicFrameLocks noChangeAspect="1"/>
          </p:cNvGraphicFramePr>
          <p:nvPr/>
        </p:nvGraphicFramePr>
        <p:xfrm>
          <a:off x="3910014" y="2996218"/>
          <a:ext cx="1601787" cy="669396"/>
        </p:xfrm>
        <a:graphic>
          <a:graphicData uri="http://schemas.openxmlformats.org/presentationml/2006/ole">
            <mc:AlternateContent xmlns:mc="http://schemas.openxmlformats.org/markup-compatibility/2006">
              <mc:Choice xmlns:v="urn:schemas-microsoft-com:vml" Requires="v">
                <p:oleObj spid="_x0000_s39952" name="Equation" r:id="rId3" imgW="939600" imgH="469800" progId="Equation.3">
                  <p:embed/>
                </p:oleObj>
              </mc:Choice>
              <mc:Fallback>
                <p:oleObj name="Equation" r:id="rId3" imgW="93960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0014" y="2996218"/>
                        <a:ext cx="1601787" cy="6693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130629" y="2739572"/>
            <a:ext cx="2960914" cy="92333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CA" dirty="0" smtClean="0">
                <a:solidFill>
                  <a:srgbClr val="FFFF00"/>
                </a:solidFill>
              </a:rPr>
              <a:t>By Archimedes’ Principle, the buoyant force on the block is upward with magnitude</a:t>
            </a:r>
            <a:endParaRPr lang="en-CA" dirty="0">
              <a:solidFill>
                <a:srgbClr val="FFFF00"/>
              </a:solidFill>
            </a:endParaRPr>
          </a:p>
        </p:txBody>
      </p:sp>
      <p:sp>
        <p:nvSpPr>
          <p:cNvPr id="22" name="TextBox 21"/>
          <p:cNvSpPr txBox="1"/>
          <p:nvPr/>
        </p:nvSpPr>
        <p:spPr>
          <a:xfrm>
            <a:off x="2993572" y="4109357"/>
            <a:ext cx="4343400" cy="369332"/>
          </a:xfrm>
          <a:prstGeom prst="rect">
            <a:avLst/>
          </a:prstGeom>
          <a:solidFill>
            <a:srgbClr val="7030A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CA" dirty="0" smtClean="0">
                <a:solidFill>
                  <a:srgbClr val="FFFF00"/>
                </a:solidFill>
              </a:rPr>
              <a:t>This is the same as the answer in c)</a:t>
            </a:r>
            <a:endParaRPr lang="en-CA" dirty="0">
              <a:solidFill>
                <a:srgbClr val="FFFF00"/>
              </a:solidFill>
            </a:endParaRPr>
          </a:p>
        </p:txBody>
      </p:sp>
    </p:spTree>
    <p:extLst>
      <p:ext uri="{BB962C8B-B14F-4D97-AF65-F5344CB8AC3E}">
        <p14:creationId xmlns:p14="http://schemas.microsoft.com/office/powerpoint/2010/main" val="1396644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par>
                          <p:cTn id="17" fill="hold">
                            <p:stCondLst>
                              <p:cond delay="500"/>
                            </p:stCondLst>
                            <p:childTnLst>
                              <p:par>
                                <p:cTn id="18" presetID="53"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770" decel="100000"/>
                                        <p:tgtEl>
                                          <p:spTgt spid="22"/>
                                        </p:tgtEl>
                                      </p:cBhvr>
                                    </p:animEffect>
                                    <p:animScale>
                                      <p:cBhvr>
                                        <p:cTn id="28" dur="770" decel="100000"/>
                                        <p:tgtEl>
                                          <p:spTgt spid="22"/>
                                        </p:tgtEl>
                                      </p:cBhvr>
                                      <p:from x="10000" y="10000"/>
                                      <p:to x="200000" y="450000"/>
                                    </p:animScale>
                                    <p:animScale>
                                      <p:cBhvr>
                                        <p:cTn id="29" dur="1230" accel="100000" fill="hold">
                                          <p:stCondLst>
                                            <p:cond delay="770"/>
                                          </p:stCondLst>
                                        </p:cTn>
                                        <p:tgtEl>
                                          <p:spTgt spid="22"/>
                                        </p:tgtEl>
                                      </p:cBhvr>
                                      <p:from x="200000" y="450000"/>
                                      <p:to x="100000" y="100000"/>
                                    </p:animScale>
                                    <p:set>
                                      <p:cBhvr>
                                        <p:cTn id="30" dur="770" fill="hold"/>
                                        <p:tgtEl>
                                          <p:spTgt spid="22"/>
                                        </p:tgtEl>
                                        <p:attrNameLst>
                                          <p:attrName>ppt_x</p:attrName>
                                        </p:attrNameLst>
                                      </p:cBhvr>
                                      <p:to>
                                        <p:strVal val="(0.5)"/>
                                      </p:to>
                                    </p:set>
                                    <p:anim from="(0.5)" to="(#ppt_x)" calcmode="lin" valueType="num">
                                      <p:cBhvr>
                                        <p:cTn id="31" dur="1230" accel="100000" fill="hold">
                                          <p:stCondLst>
                                            <p:cond delay="770"/>
                                          </p:stCondLst>
                                        </p:cTn>
                                        <p:tgtEl>
                                          <p:spTgt spid="22"/>
                                        </p:tgtEl>
                                        <p:attrNameLst>
                                          <p:attrName>ppt_x</p:attrName>
                                        </p:attrNameLst>
                                      </p:cBhvr>
                                    </p:anim>
                                    <p:set>
                                      <p:cBhvr>
                                        <p:cTn id="32" dur="770" fill="hold"/>
                                        <p:tgtEl>
                                          <p:spTgt spid="22"/>
                                        </p:tgtEl>
                                        <p:attrNameLst>
                                          <p:attrName>ppt_y</p:attrName>
                                        </p:attrNameLst>
                                      </p:cBhvr>
                                      <p:to>
                                        <p:strVal val="(#ppt_y+0.4)"/>
                                      </p:to>
                                    </p:set>
                                    <p:anim from="(#ppt_y+0.4)" to="(#ppt_y)" calcmode="lin" valueType="num">
                                      <p:cBhvr>
                                        <p:cTn id="33" dur="1230" accel="100000" fill="hold">
                                          <p:stCondLst>
                                            <p:cond delay="770"/>
                                          </p:stCondLst>
                                        </p:cTn>
                                        <p:tgtEl>
                                          <p:spTgt spid="2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9" grpId="0" animBg="1"/>
      <p:bldP spid="2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064"/>
            <a:ext cx="8229600" cy="48360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800" b="0" i="0" u="none" strike="noStrike" kern="0" cap="none" spc="0" normalizeH="0" baseline="0" noProof="0" dirty="0" smtClean="0">
                <a:ln>
                  <a:noFill/>
                </a:ln>
                <a:solidFill>
                  <a:srgbClr val="00B0F0"/>
                </a:solidFill>
                <a:effectLst/>
                <a:uLnTx/>
                <a:uFillTx/>
                <a:latin typeface="+mj-lt"/>
                <a:ea typeface="+mj-ea"/>
                <a:cs typeface="+mj-cs"/>
              </a:rPr>
              <a:t>Question 16</a:t>
            </a:r>
            <a:endParaRPr kumimoji="0" lang="en-CA" sz="2800" b="0" i="0" u="none" strike="noStrike" kern="0" cap="none" spc="0" normalizeH="0" baseline="0" noProof="0" dirty="0">
              <a:ln>
                <a:noFill/>
              </a:ln>
              <a:solidFill>
                <a:srgbClr val="00B0F0"/>
              </a:solidFill>
              <a:effectLst/>
              <a:uLnTx/>
              <a:uFillTx/>
              <a:latin typeface="+mj-lt"/>
              <a:ea typeface="+mj-ea"/>
              <a:cs typeface="+mj-cs"/>
            </a:endParaRPr>
          </a:p>
        </p:txBody>
      </p:sp>
      <p:sp>
        <p:nvSpPr>
          <p:cNvPr id="3" name="TextBox 2"/>
          <p:cNvSpPr txBox="1"/>
          <p:nvPr/>
        </p:nvSpPr>
        <p:spPr>
          <a:xfrm>
            <a:off x="293915" y="434269"/>
            <a:ext cx="8588829" cy="2677656"/>
          </a:xfrm>
          <a:prstGeom prst="rect">
            <a:avLst/>
          </a:prstGeom>
          <a:noFill/>
        </p:spPr>
        <p:txBody>
          <a:bodyPr wrap="square" rtlCol="0">
            <a:spAutoFit/>
          </a:bodyPr>
          <a:lstStyle/>
          <a:p>
            <a:r>
              <a:rPr lang="en-CA" sz="1400" dirty="0" smtClean="0">
                <a:solidFill>
                  <a:srgbClr val="00B0F0"/>
                </a:solidFill>
              </a:rPr>
              <a:t>The figure below shows a large cylindrical tank of water, open to the atmosphere, filled with water to depth </a:t>
            </a:r>
            <a:r>
              <a:rPr lang="en-CA" sz="1400" dirty="0" smtClean="0">
                <a:solidFill>
                  <a:srgbClr val="00CC00"/>
                </a:solidFill>
              </a:rPr>
              <a:t>D</a:t>
            </a:r>
            <a:r>
              <a:rPr lang="en-CA" sz="1400" dirty="0" smtClean="0">
                <a:solidFill>
                  <a:srgbClr val="00B0F0"/>
                </a:solidFill>
              </a:rPr>
              <a:t>. The radius of the tank is </a:t>
            </a:r>
            <a:r>
              <a:rPr lang="en-CA" sz="1400" dirty="0" smtClean="0">
                <a:solidFill>
                  <a:srgbClr val="00CC00"/>
                </a:solidFill>
              </a:rPr>
              <a:t>R</a:t>
            </a:r>
            <a:r>
              <a:rPr lang="en-CA" sz="1400" dirty="0" smtClean="0">
                <a:solidFill>
                  <a:srgbClr val="00B0F0"/>
                </a:solidFill>
              </a:rPr>
              <a:t>. At a depth </a:t>
            </a:r>
            <a:r>
              <a:rPr lang="en-CA" sz="1400" dirty="0" smtClean="0">
                <a:solidFill>
                  <a:srgbClr val="00CC00"/>
                </a:solidFill>
              </a:rPr>
              <a:t>h</a:t>
            </a:r>
            <a:r>
              <a:rPr lang="en-CA" sz="1400" dirty="0" smtClean="0">
                <a:solidFill>
                  <a:srgbClr val="00B0F0"/>
                </a:solidFill>
              </a:rPr>
              <a:t> below the surface, a small hole of radius r is punctured in the side of the tank, and the point where the emerging stream strikes the level ground is labelled </a:t>
            </a:r>
            <a:r>
              <a:rPr lang="en-CA" sz="1400" dirty="0" smtClean="0">
                <a:solidFill>
                  <a:srgbClr val="00CC00"/>
                </a:solidFill>
              </a:rPr>
              <a:t>X</a:t>
            </a:r>
          </a:p>
          <a:p>
            <a:r>
              <a:rPr lang="en-CA" sz="1400" dirty="0" smtClean="0">
                <a:solidFill>
                  <a:srgbClr val="00CC00"/>
                </a:solidFill>
              </a:rPr>
              <a:t>In parts (a) through (c), assume that the speed with which the water level in the tank drops is negligible.</a:t>
            </a:r>
          </a:p>
          <a:p>
            <a:pPr marL="342900" indent="-342900">
              <a:buAutoNum type="alphaLcParenR"/>
            </a:pPr>
            <a:r>
              <a:rPr lang="en-CA" sz="1400" dirty="0" smtClean="0">
                <a:solidFill>
                  <a:srgbClr val="66FF66"/>
                </a:solidFill>
              </a:rPr>
              <a:t>At what speed does the water emerge from the hole?</a:t>
            </a:r>
          </a:p>
          <a:p>
            <a:pPr marL="342900" indent="-342900">
              <a:buAutoNum type="alphaLcParenR"/>
            </a:pPr>
            <a:r>
              <a:rPr lang="en-CA" sz="1400" dirty="0" smtClean="0">
                <a:solidFill>
                  <a:srgbClr val="FFFF00"/>
                </a:solidFill>
              </a:rPr>
              <a:t>How far is point X from the edge of the tank?</a:t>
            </a:r>
          </a:p>
          <a:p>
            <a:pPr marL="342900" indent="-342900">
              <a:buAutoNum type="alphaLcParenR"/>
            </a:pPr>
            <a:r>
              <a:rPr lang="en-CA" sz="1400" dirty="0" smtClean="0">
                <a:solidFill>
                  <a:srgbClr val="FFFF00"/>
                </a:solidFill>
              </a:rPr>
              <a:t>Assume that a second small hole is punctured in the side of the tank, a distance of h/2 directly above the hole shown in the figure. If the stream of water emerging from the second hole also lands at Point X, find h in terms of D.</a:t>
            </a:r>
          </a:p>
          <a:p>
            <a:pPr marL="342900" indent="-342900">
              <a:buAutoNum type="alphaLcParenR"/>
            </a:pPr>
            <a:r>
              <a:rPr lang="en-CA" sz="1400" dirty="0" smtClean="0">
                <a:solidFill>
                  <a:srgbClr val="FFFF00"/>
                </a:solidFill>
              </a:rPr>
              <a:t>For this part, do not assume that the speed with which the water level in the tank drops is negligible, and derive an expression for the speed of efflux from the hole punctured at depth h below the surface of the water. Write your answer in terms of r, R, h, and g.</a:t>
            </a:r>
          </a:p>
        </p:txBody>
      </p:sp>
      <p:sp>
        <p:nvSpPr>
          <p:cNvPr id="4" name="Right Arrow 3"/>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15" name="Group 14"/>
          <p:cNvGrpSpPr/>
          <p:nvPr/>
        </p:nvGrpSpPr>
        <p:grpSpPr>
          <a:xfrm>
            <a:off x="6248418" y="3537864"/>
            <a:ext cx="3026215" cy="1857697"/>
            <a:chOff x="3788236" y="4713516"/>
            <a:chExt cx="3026215" cy="2229236"/>
          </a:xfrm>
        </p:grpSpPr>
        <p:sp>
          <p:nvSpPr>
            <p:cNvPr id="5" name="Flowchart: Magnetic Disk 4"/>
            <p:cNvSpPr/>
            <p:nvPr/>
          </p:nvSpPr>
          <p:spPr bwMode="auto">
            <a:xfrm>
              <a:off x="4321629" y="5138057"/>
              <a:ext cx="1654628" cy="1426029"/>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6" name="Flowchart: Magnetic Disk 5"/>
            <p:cNvSpPr/>
            <p:nvPr/>
          </p:nvSpPr>
          <p:spPr bwMode="auto">
            <a:xfrm>
              <a:off x="4321629" y="5627914"/>
              <a:ext cx="1654627" cy="947057"/>
            </a:xfrm>
            <a:prstGeom prst="flowChartMagneticDisk">
              <a:avLst/>
            </a:prstGeom>
            <a:solidFill>
              <a:srgbClr val="FF66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TextBox 6"/>
            <p:cNvSpPr txBox="1"/>
            <p:nvPr/>
          </p:nvSpPr>
          <p:spPr>
            <a:xfrm>
              <a:off x="3788236" y="5998032"/>
              <a:ext cx="468086" cy="443198"/>
            </a:xfrm>
            <a:prstGeom prst="rect">
              <a:avLst/>
            </a:prstGeom>
            <a:noFill/>
          </p:spPr>
          <p:txBody>
            <a:bodyPr wrap="square" rtlCol="0">
              <a:spAutoFit/>
            </a:bodyPr>
            <a:lstStyle/>
            <a:p>
              <a:r>
                <a:rPr lang="en-CA" dirty="0" smtClean="0">
                  <a:solidFill>
                    <a:srgbClr val="FF0000"/>
                  </a:solidFill>
                </a:rPr>
                <a:t>D</a:t>
              </a:r>
              <a:endParaRPr lang="en-CA" dirty="0">
                <a:solidFill>
                  <a:srgbClr val="FF0000"/>
                </a:solidFill>
              </a:endParaRPr>
            </a:p>
          </p:txBody>
        </p:sp>
        <p:cxnSp>
          <p:nvCxnSpPr>
            <p:cNvPr id="8" name="Straight Arrow Connector 7"/>
            <p:cNvCxnSpPr/>
            <p:nvPr/>
          </p:nvCxnSpPr>
          <p:spPr bwMode="auto">
            <a:xfrm rot="5400000">
              <a:off x="3733807" y="6139542"/>
              <a:ext cx="718451" cy="1"/>
            </a:xfrm>
            <a:prstGeom prst="straightConnector1">
              <a:avLst/>
            </a:prstGeom>
            <a:solidFill>
              <a:schemeClr val="accent1"/>
            </a:solidFill>
            <a:ln w="28575" cap="flat" cmpd="sng" algn="ctr">
              <a:solidFill>
                <a:srgbClr val="FFFF00"/>
              </a:solidFill>
              <a:prstDash val="solid"/>
              <a:round/>
              <a:headEnd type="triangle" w="med" len="med"/>
              <a:tailEnd type="triangle" w="med" len="med"/>
            </a:ln>
            <a:effectLst/>
          </p:spPr>
        </p:cxnSp>
        <p:sp>
          <p:nvSpPr>
            <p:cNvPr id="9" name="TextBox 8"/>
            <p:cNvSpPr txBox="1"/>
            <p:nvPr/>
          </p:nvSpPr>
          <p:spPr>
            <a:xfrm>
              <a:off x="6161314" y="5802087"/>
              <a:ext cx="413657" cy="443198"/>
            </a:xfrm>
            <a:prstGeom prst="rect">
              <a:avLst/>
            </a:prstGeom>
            <a:noFill/>
          </p:spPr>
          <p:txBody>
            <a:bodyPr wrap="square" rtlCol="0">
              <a:spAutoFit/>
            </a:bodyPr>
            <a:lstStyle/>
            <a:p>
              <a:r>
                <a:rPr lang="en-CA" dirty="0" smtClean="0">
                  <a:solidFill>
                    <a:srgbClr val="FF0000"/>
                  </a:solidFill>
                </a:rPr>
                <a:t>h</a:t>
              </a:r>
              <a:endParaRPr lang="en-CA" dirty="0">
                <a:solidFill>
                  <a:srgbClr val="FF0000"/>
                </a:solidFill>
              </a:endParaRPr>
            </a:p>
          </p:txBody>
        </p:sp>
        <p:sp>
          <p:nvSpPr>
            <p:cNvPr id="10" name="TextBox 9"/>
            <p:cNvSpPr txBox="1"/>
            <p:nvPr/>
          </p:nvSpPr>
          <p:spPr>
            <a:xfrm>
              <a:off x="6433451" y="6499554"/>
              <a:ext cx="381000" cy="443198"/>
            </a:xfrm>
            <a:prstGeom prst="rect">
              <a:avLst/>
            </a:prstGeom>
            <a:noFill/>
          </p:spPr>
          <p:txBody>
            <a:bodyPr wrap="square" rtlCol="0">
              <a:spAutoFit/>
            </a:bodyPr>
            <a:lstStyle/>
            <a:p>
              <a:r>
                <a:rPr lang="en-CA" dirty="0" smtClean="0">
                  <a:solidFill>
                    <a:srgbClr val="FF0000"/>
                  </a:solidFill>
                </a:rPr>
                <a:t>X</a:t>
              </a:r>
              <a:endParaRPr lang="en-CA" dirty="0">
                <a:solidFill>
                  <a:srgbClr val="FF0000"/>
                </a:solidFill>
              </a:endParaRPr>
            </a:p>
          </p:txBody>
        </p:sp>
        <p:sp>
          <p:nvSpPr>
            <p:cNvPr id="11" name="Circular Arrow 10"/>
            <p:cNvSpPr/>
            <p:nvPr/>
          </p:nvSpPr>
          <p:spPr bwMode="auto">
            <a:xfrm rot="1707115">
              <a:off x="5754065" y="6143970"/>
              <a:ext cx="836252" cy="513159"/>
            </a:xfrm>
            <a:prstGeom prst="circularArrow">
              <a:avLst/>
            </a:prstGeom>
            <a:solidFill>
              <a:srgbClr val="FF6699"/>
            </a:solidFill>
            <a:ln w="9525" cap="flat" cmpd="sng" algn="ctr">
              <a:solidFill>
                <a:srgbClr val="FF66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cxnSp>
          <p:nvCxnSpPr>
            <p:cNvPr id="12" name="Straight Arrow Connector 11"/>
            <p:cNvCxnSpPr/>
            <p:nvPr/>
          </p:nvCxnSpPr>
          <p:spPr bwMode="auto">
            <a:xfrm rot="5400000">
              <a:off x="5905500" y="5970814"/>
              <a:ext cx="359228" cy="1588"/>
            </a:xfrm>
            <a:prstGeom prst="straightConnector1">
              <a:avLst/>
            </a:prstGeom>
            <a:solidFill>
              <a:schemeClr val="accent1"/>
            </a:solidFill>
            <a:ln w="28575" cap="flat" cmpd="sng" algn="ctr">
              <a:solidFill>
                <a:srgbClr val="FFFF00"/>
              </a:solidFill>
              <a:prstDash val="solid"/>
              <a:round/>
              <a:headEnd type="triangle" w="med" len="med"/>
              <a:tailEnd type="triangle" w="med" len="med"/>
            </a:ln>
            <a:effectLst/>
          </p:spPr>
        </p:cxnSp>
        <p:sp>
          <p:nvSpPr>
            <p:cNvPr id="13" name="TextBox 12"/>
            <p:cNvSpPr txBox="1"/>
            <p:nvPr/>
          </p:nvSpPr>
          <p:spPr>
            <a:xfrm>
              <a:off x="5323113" y="4713516"/>
              <a:ext cx="326571" cy="443198"/>
            </a:xfrm>
            <a:prstGeom prst="rect">
              <a:avLst/>
            </a:prstGeom>
            <a:noFill/>
          </p:spPr>
          <p:txBody>
            <a:bodyPr wrap="square" rtlCol="0">
              <a:spAutoFit/>
            </a:bodyPr>
            <a:lstStyle/>
            <a:p>
              <a:r>
                <a:rPr lang="en-CA" dirty="0" smtClean="0">
                  <a:solidFill>
                    <a:srgbClr val="FF0000"/>
                  </a:solidFill>
                </a:rPr>
                <a:t>R</a:t>
              </a:r>
              <a:endParaRPr lang="en-CA" dirty="0">
                <a:solidFill>
                  <a:srgbClr val="FF0000"/>
                </a:solidFill>
              </a:endParaRPr>
            </a:p>
          </p:txBody>
        </p:sp>
        <p:cxnSp>
          <p:nvCxnSpPr>
            <p:cNvPr id="14" name="Straight Arrow Connector 13"/>
            <p:cNvCxnSpPr/>
            <p:nvPr/>
          </p:nvCxnSpPr>
          <p:spPr bwMode="auto">
            <a:xfrm>
              <a:off x="5116286" y="5050971"/>
              <a:ext cx="805543" cy="10886"/>
            </a:xfrm>
            <a:prstGeom prst="straightConnector1">
              <a:avLst/>
            </a:prstGeom>
            <a:solidFill>
              <a:schemeClr val="accent1"/>
            </a:solidFill>
            <a:ln w="38100" cap="flat" cmpd="sng" algn="ctr">
              <a:solidFill>
                <a:srgbClr val="FFFF00"/>
              </a:solidFill>
              <a:prstDash val="solid"/>
              <a:round/>
              <a:headEnd type="none" w="med" len="med"/>
              <a:tailEnd type="arrow"/>
            </a:ln>
            <a:effectLst/>
          </p:spPr>
        </p:cxnSp>
      </p:grpSp>
      <p:sp>
        <p:nvSpPr>
          <p:cNvPr id="16" name="TextBox 15"/>
          <p:cNvSpPr txBox="1"/>
          <p:nvPr/>
        </p:nvSpPr>
        <p:spPr>
          <a:xfrm>
            <a:off x="119741" y="3895252"/>
            <a:ext cx="2449287" cy="175432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CA" dirty="0" smtClean="0">
                <a:solidFill>
                  <a:srgbClr val="FFFF00"/>
                </a:solidFill>
              </a:rPr>
              <a:t>Applying Bernoulli’s Theorem (</a:t>
            </a:r>
            <a:r>
              <a:rPr lang="en-CA" dirty="0" smtClean="0">
                <a:solidFill>
                  <a:srgbClr val="66FF66"/>
                </a:solidFill>
              </a:rPr>
              <a:t>it contains velocity terms that are independent to each other on each side of the equation</a:t>
            </a:r>
            <a:r>
              <a:rPr lang="en-CA" dirty="0" smtClean="0">
                <a:solidFill>
                  <a:srgbClr val="FFFF00"/>
                </a:solidFill>
              </a:rPr>
              <a:t>)</a:t>
            </a:r>
            <a:endParaRPr lang="en-CA" dirty="0">
              <a:solidFill>
                <a:srgbClr val="FFFF00"/>
              </a:solidFill>
            </a:endParaRPr>
          </a:p>
        </p:txBody>
      </p:sp>
      <p:graphicFrame>
        <p:nvGraphicFramePr>
          <p:cNvPr id="52226" name="Object 2"/>
          <p:cNvGraphicFramePr>
            <a:graphicFrameLocks noChangeAspect="1"/>
          </p:cNvGraphicFramePr>
          <p:nvPr>
            <p:extLst>
              <p:ext uri="{D42A27DB-BD31-4B8C-83A1-F6EECF244321}">
                <p14:modId xmlns:p14="http://schemas.microsoft.com/office/powerpoint/2010/main" val="6179923"/>
              </p:ext>
            </p:extLst>
          </p:nvPr>
        </p:nvGraphicFramePr>
        <p:xfrm>
          <a:off x="1975222" y="2952337"/>
          <a:ext cx="4454525" cy="625740"/>
        </p:xfrm>
        <a:graphic>
          <a:graphicData uri="http://schemas.openxmlformats.org/presentationml/2006/ole">
            <mc:AlternateContent xmlns:mc="http://schemas.openxmlformats.org/markup-compatibility/2006">
              <mc:Choice xmlns:v="urn:schemas-microsoft-com:vml" Requires="v">
                <p:oleObj spid="_x0000_s32798" name="Equation" r:id="rId3" imgW="2336760" imgH="393480" progId="Equation.DSMT4">
                  <p:embed/>
                </p:oleObj>
              </mc:Choice>
              <mc:Fallback>
                <p:oleObj name="Equation" r:id="rId3" imgW="233676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5222" y="2952337"/>
                        <a:ext cx="4454525" cy="6257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27" name="Object 3"/>
          <p:cNvGraphicFramePr>
            <a:graphicFrameLocks noChangeAspect="1"/>
          </p:cNvGraphicFramePr>
          <p:nvPr>
            <p:extLst>
              <p:ext uri="{D42A27DB-BD31-4B8C-83A1-F6EECF244321}">
                <p14:modId xmlns:p14="http://schemas.microsoft.com/office/powerpoint/2010/main" val="4234378736"/>
              </p:ext>
            </p:extLst>
          </p:nvPr>
        </p:nvGraphicFramePr>
        <p:xfrm>
          <a:off x="2191278" y="3522349"/>
          <a:ext cx="4574194" cy="2192652"/>
        </p:xfrm>
        <a:graphic>
          <a:graphicData uri="http://schemas.openxmlformats.org/presentationml/2006/ole">
            <mc:AlternateContent xmlns:mc="http://schemas.openxmlformats.org/markup-compatibility/2006">
              <mc:Choice xmlns:v="urn:schemas-microsoft-com:vml" Requires="v">
                <p:oleObj spid="_x0000_s32799" name="Equation" r:id="rId5" imgW="2552400" imgH="1676160" progId="Equation.3">
                  <p:embed/>
                </p:oleObj>
              </mc:Choice>
              <mc:Fallback>
                <p:oleObj name="Equation" r:id="rId5" imgW="2552400" imgH="16761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1278" y="3522349"/>
                        <a:ext cx="4574194" cy="2192652"/>
                      </a:xfrm>
                      <a:prstGeom prst="rect">
                        <a:avLst/>
                      </a:prstGeom>
                      <a:noFill/>
                      <a:extLst/>
                    </p:spPr>
                  </p:pic>
                </p:oleObj>
              </mc:Fallback>
            </mc:AlternateContent>
          </a:graphicData>
        </a:graphic>
      </p:graphicFrame>
      <p:sp>
        <p:nvSpPr>
          <p:cNvPr id="19" name="Rounded Rectangular Callout 18"/>
          <p:cNvSpPr/>
          <p:nvPr/>
        </p:nvSpPr>
        <p:spPr bwMode="auto">
          <a:xfrm>
            <a:off x="6715199" y="2869206"/>
            <a:ext cx="1458686" cy="653143"/>
          </a:xfrm>
          <a:prstGeom prst="wedgeRoundRectCallout">
            <a:avLst>
              <a:gd name="adj1" fmla="val -51430"/>
              <a:gd name="adj2" fmla="val 63889"/>
              <a:gd name="adj3" fmla="val 16667"/>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CA" sz="1800" b="0" i="0" u="none" strike="noStrike" cap="none" normalizeH="0" baseline="0" dirty="0" smtClean="0">
                <a:ln>
                  <a:noFill/>
                </a:ln>
                <a:solidFill>
                  <a:srgbClr val="FFFF00"/>
                </a:solidFill>
                <a:effectLst/>
                <a:latin typeface="Arial" charset="0"/>
              </a:rPr>
              <a:t>Since open to</a:t>
            </a:r>
            <a:r>
              <a:rPr kumimoji="0" lang="en-CA" sz="1800" b="0" i="0" u="none" strike="noStrike" cap="none" normalizeH="0" dirty="0" smtClean="0">
                <a:ln>
                  <a:noFill/>
                </a:ln>
                <a:solidFill>
                  <a:srgbClr val="FFFF00"/>
                </a:solidFill>
                <a:effectLst/>
                <a:latin typeface="Arial" charset="0"/>
              </a:rPr>
              <a:t> the air</a:t>
            </a:r>
            <a:endParaRPr kumimoji="0" lang="en-CA" sz="1800" b="0" i="0" u="none" strike="noStrike" cap="none" normalizeH="0" baseline="0" dirty="0" smtClean="0">
              <a:ln>
                <a:noFill/>
              </a:ln>
              <a:solidFill>
                <a:srgbClr val="FFFF00"/>
              </a:solidFill>
              <a:effectLst/>
              <a:latin typeface="Arial" charset="0"/>
            </a:endParaRPr>
          </a:p>
        </p:txBody>
      </p:sp>
    </p:spTree>
    <p:extLst>
      <p:ext uri="{BB962C8B-B14F-4D97-AF65-F5344CB8AC3E}">
        <p14:creationId xmlns:p14="http://schemas.microsoft.com/office/powerpoint/2010/main" val="32236721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2226"/>
                                        </p:tgtEl>
                                        <p:attrNameLst>
                                          <p:attrName>style.visibility</p:attrName>
                                        </p:attrNameLst>
                                      </p:cBhvr>
                                      <p:to>
                                        <p:strVal val="visible"/>
                                      </p:to>
                                    </p:set>
                                    <p:anim calcmode="lin" valueType="num">
                                      <p:cBhvr>
                                        <p:cTn id="14" dur="500" fill="hold"/>
                                        <p:tgtEl>
                                          <p:spTgt spid="52226"/>
                                        </p:tgtEl>
                                        <p:attrNameLst>
                                          <p:attrName>ppt_w</p:attrName>
                                        </p:attrNameLst>
                                      </p:cBhvr>
                                      <p:tavLst>
                                        <p:tav tm="0">
                                          <p:val>
                                            <p:fltVal val="0"/>
                                          </p:val>
                                        </p:tav>
                                        <p:tav tm="100000">
                                          <p:val>
                                            <p:strVal val="#ppt_w"/>
                                          </p:val>
                                        </p:tav>
                                      </p:tavLst>
                                    </p:anim>
                                    <p:anim calcmode="lin" valueType="num">
                                      <p:cBhvr>
                                        <p:cTn id="15" dur="500" fill="hold"/>
                                        <p:tgtEl>
                                          <p:spTgt spid="52226"/>
                                        </p:tgtEl>
                                        <p:attrNameLst>
                                          <p:attrName>ppt_h</p:attrName>
                                        </p:attrNameLst>
                                      </p:cBhvr>
                                      <p:tavLst>
                                        <p:tav tm="0">
                                          <p:val>
                                            <p:fltVal val="0"/>
                                          </p:val>
                                        </p:tav>
                                        <p:tav tm="100000">
                                          <p:val>
                                            <p:strVal val="#ppt_h"/>
                                          </p:val>
                                        </p:tav>
                                      </p:tavLst>
                                    </p:anim>
                                    <p:animEffect transition="in" filter="fade">
                                      <p:cBhvr>
                                        <p:cTn id="16" dur="500"/>
                                        <p:tgtEl>
                                          <p:spTgt spid="5222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2227"/>
                                        </p:tgtEl>
                                        <p:attrNameLst>
                                          <p:attrName>style.visibility</p:attrName>
                                        </p:attrNameLst>
                                      </p:cBhvr>
                                      <p:to>
                                        <p:strVal val="visible"/>
                                      </p:to>
                                    </p:set>
                                    <p:anim calcmode="lin" valueType="num">
                                      <p:cBhvr>
                                        <p:cTn id="21" dur="500" fill="hold"/>
                                        <p:tgtEl>
                                          <p:spTgt spid="52227"/>
                                        </p:tgtEl>
                                        <p:attrNameLst>
                                          <p:attrName>ppt_w</p:attrName>
                                        </p:attrNameLst>
                                      </p:cBhvr>
                                      <p:tavLst>
                                        <p:tav tm="0">
                                          <p:val>
                                            <p:fltVal val="0"/>
                                          </p:val>
                                        </p:tav>
                                        <p:tav tm="100000">
                                          <p:val>
                                            <p:strVal val="#ppt_w"/>
                                          </p:val>
                                        </p:tav>
                                      </p:tavLst>
                                    </p:anim>
                                    <p:anim calcmode="lin" valueType="num">
                                      <p:cBhvr>
                                        <p:cTn id="22" dur="500" fill="hold"/>
                                        <p:tgtEl>
                                          <p:spTgt spid="52227"/>
                                        </p:tgtEl>
                                        <p:attrNameLst>
                                          <p:attrName>ppt_h</p:attrName>
                                        </p:attrNameLst>
                                      </p:cBhvr>
                                      <p:tavLst>
                                        <p:tav tm="0">
                                          <p:val>
                                            <p:fltVal val="0"/>
                                          </p:val>
                                        </p:tav>
                                        <p:tav tm="100000">
                                          <p:val>
                                            <p:strVal val="#ppt_h"/>
                                          </p:val>
                                        </p:tav>
                                      </p:tavLst>
                                    </p:anim>
                                    <p:animEffect transition="in" filter="fade">
                                      <p:cBhvr>
                                        <p:cTn id="23" dur="500"/>
                                        <p:tgtEl>
                                          <p:spTgt spid="52227"/>
                                        </p:tgtEl>
                                      </p:cBhvr>
                                    </p:animEffect>
                                  </p:childTnLst>
                                </p:cTn>
                              </p:par>
                            </p:childTnLst>
                          </p:cTn>
                        </p:par>
                        <p:par>
                          <p:cTn id="24" fill="hold">
                            <p:stCondLst>
                              <p:cond delay="500"/>
                            </p:stCondLst>
                            <p:childTnLst>
                              <p:par>
                                <p:cTn id="25" presetID="53" presetClass="entr" presetSubtype="0"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childTnLst>
                          </p:cTn>
                        </p:par>
                        <p:par>
                          <p:cTn id="30" fill="hold">
                            <p:stCondLst>
                              <p:cond delay="1000"/>
                            </p:stCondLst>
                            <p:childTnLst>
                              <p:par>
                                <p:cTn id="31" presetID="53"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064"/>
            <a:ext cx="8229600" cy="48360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800" b="0" i="0" u="none" strike="noStrike" kern="0" cap="none" spc="0" normalizeH="0" baseline="0" noProof="0" dirty="0" smtClean="0">
                <a:ln>
                  <a:noFill/>
                </a:ln>
                <a:solidFill>
                  <a:srgbClr val="00B0F0"/>
                </a:solidFill>
                <a:effectLst/>
                <a:uLnTx/>
                <a:uFillTx/>
                <a:latin typeface="+mj-lt"/>
                <a:ea typeface="+mj-ea"/>
                <a:cs typeface="+mj-cs"/>
              </a:rPr>
              <a:t>Question 16</a:t>
            </a:r>
            <a:endParaRPr kumimoji="0" lang="en-CA" sz="2800" b="0" i="0" u="none" strike="noStrike" kern="0" cap="none" spc="0" normalizeH="0" baseline="0" noProof="0" dirty="0">
              <a:ln>
                <a:noFill/>
              </a:ln>
              <a:solidFill>
                <a:srgbClr val="00B0F0"/>
              </a:solidFill>
              <a:effectLst/>
              <a:uLnTx/>
              <a:uFillTx/>
              <a:latin typeface="+mj-lt"/>
              <a:ea typeface="+mj-ea"/>
              <a:cs typeface="+mj-cs"/>
            </a:endParaRPr>
          </a:p>
        </p:txBody>
      </p:sp>
      <p:sp>
        <p:nvSpPr>
          <p:cNvPr id="3" name="TextBox 2"/>
          <p:cNvSpPr txBox="1"/>
          <p:nvPr/>
        </p:nvSpPr>
        <p:spPr>
          <a:xfrm>
            <a:off x="293915" y="434269"/>
            <a:ext cx="8588829" cy="2677656"/>
          </a:xfrm>
          <a:prstGeom prst="rect">
            <a:avLst/>
          </a:prstGeom>
          <a:noFill/>
        </p:spPr>
        <p:txBody>
          <a:bodyPr wrap="square" rtlCol="0">
            <a:spAutoFit/>
          </a:bodyPr>
          <a:lstStyle/>
          <a:p>
            <a:r>
              <a:rPr lang="en-CA" sz="1400" dirty="0" smtClean="0">
                <a:solidFill>
                  <a:srgbClr val="00B0F0"/>
                </a:solidFill>
              </a:rPr>
              <a:t>The figure below shows a large cylindrical tank of water, open to the atmosphere, filled with water to depth </a:t>
            </a:r>
            <a:r>
              <a:rPr lang="en-CA" sz="1400" dirty="0" smtClean="0">
                <a:solidFill>
                  <a:srgbClr val="00CC00"/>
                </a:solidFill>
              </a:rPr>
              <a:t>D</a:t>
            </a:r>
            <a:r>
              <a:rPr lang="en-CA" sz="1400" dirty="0" smtClean="0">
                <a:solidFill>
                  <a:srgbClr val="00B0F0"/>
                </a:solidFill>
              </a:rPr>
              <a:t>. The radius of the tank is </a:t>
            </a:r>
            <a:r>
              <a:rPr lang="en-CA" sz="1400" dirty="0" smtClean="0">
                <a:solidFill>
                  <a:srgbClr val="00CC00"/>
                </a:solidFill>
              </a:rPr>
              <a:t>R</a:t>
            </a:r>
            <a:r>
              <a:rPr lang="en-CA" sz="1400" dirty="0" smtClean="0">
                <a:solidFill>
                  <a:srgbClr val="00B0F0"/>
                </a:solidFill>
              </a:rPr>
              <a:t>. At a depth </a:t>
            </a:r>
            <a:r>
              <a:rPr lang="en-CA" sz="1400" dirty="0" smtClean="0">
                <a:solidFill>
                  <a:srgbClr val="00CC00"/>
                </a:solidFill>
              </a:rPr>
              <a:t>h</a:t>
            </a:r>
            <a:r>
              <a:rPr lang="en-CA" sz="1400" dirty="0" smtClean="0">
                <a:solidFill>
                  <a:srgbClr val="00B0F0"/>
                </a:solidFill>
              </a:rPr>
              <a:t> below the surface, a small hole of radius r is punctured in the side of the tank, and the point where the emerging stream strikes the level ground is labelled </a:t>
            </a:r>
            <a:r>
              <a:rPr lang="en-CA" sz="1400" dirty="0" smtClean="0">
                <a:solidFill>
                  <a:srgbClr val="00CC00"/>
                </a:solidFill>
              </a:rPr>
              <a:t>X</a:t>
            </a:r>
          </a:p>
          <a:p>
            <a:r>
              <a:rPr lang="en-CA" sz="1400" dirty="0" smtClean="0">
                <a:solidFill>
                  <a:srgbClr val="00CC00"/>
                </a:solidFill>
              </a:rPr>
              <a:t>In parts (a) through (c), assume that the speed with which the water level in the tank drops is negligible.</a:t>
            </a:r>
          </a:p>
          <a:p>
            <a:pPr marL="342900" indent="-342900">
              <a:buAutoNum type="alphaLcParenR"/>
            </a:pPr>
            <a:r>
              <a:rPr lang="en-CA" sz="1400" dirty="0" smtClean="0">
                <a:solidFill>
                  <a:srgbClr val="FFFF00"/>
                </a:solidFill>
              </a:rPr>
              <a:t>At what speed does the water emerge from the hole?</a:t>
            </a:r>
          </a:p>
          <a:p>
            <a:pPr marL="342900" indent="-342900">
              <a:buAutoNum type="alphaLcParenR"/>
            </a:pPr>
            <a:r>
              <a:rPr lang="en-CA" sz="1400" dirty="0" smtClean="0">
                <a:solidFill>
                  <a:srgbClr val="66FF66"/>
                </a:solidFill>
              </a:rPr>
              <a:t>How far is point X from the edge of the tank?</a:t>
            </a:r>
          </a:p>
          <a:p>
            <a:pPr marL="342900" indent="-342900">
              <a:buAutoNum type="alphaLcParenR"/>
            </a:pPr>
            <a:r>
              <a:rPr lang="en-CA" sz="1400" dirty="0" smtClean="0">
                <a:solidFill>
                  <a:srgbClr val="FFFF00"/>
                </a:solidFill>
              </a:rPr>
              <a:t>Assume that a second small hole is punctured in the side of the tank, a distance of h/2 directly above the hole shown in the figure. If the stream of water emerging from the second hole also lands at Point X, find h in terms of D.</a:t>
            </a:r>
          </a:p>
          <a:p>
            <a:pPr marL="342900" indent="-342900">
              <a:buAutoNum type="alphaLcParenR"/>
            </a:pPr>
            <a:r>
              <a:rPr lang="en-CA" sz="1400" dirty="0" smtClean="0">
                <a:solidFill>
                  <a:srgbClr val="FFFF00"/>
                </a:solidFill>
              </a:rPr>
              <a:t>For this part, do not assume that the speed with which the water level in the tank drops is negligible, and derive an expression for the speed of efflux from the hole punctured at depth h below the surface of the water. Write your answer in terms of r, R, h, and g.</a:t>
            </a:r>
          </a:p>
        </p:txBody>
      </p:sp>
      <p:sp>
        <p:nvSpPr>
          <p:cNvPr id="4" name="Right Arrow 3"/>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5" name="Group 4"/>
          <p:cNvGrpSpPr/>
          <p:nvPr/>
        </p:nvGrpSpPr>
        <p:grpSpPr>
          <a:xfrm>
            <a:off x="6248418" y="3537864"/>
            <a:ext cx="3026215" cy="1857697"/>
            <a:chOff x="3788236" y="4713516"/>
            <a:chExt cx="3026215" cy="2229236"/>
          </a:xfrm>
        </p:grpSpPr>
        <p:sp>
          <p:nvSpPr>
            <p:cNvPr id="6" name="Flowchart: Magnetic Disk 5"/>
            <p:cNvSpPr/>
            <p:nvPr/>
          </p:nvSpPr>
          <p:spPr bwMode="auto">
            <a:xfrm>
              <a:off x="4321629" y="5138057"/>
              <a:ext cx="1654628" cy="1426029"/>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Flowchart: Magnetic Disk 6"/>
            <p:cNvSpPr/>
            <p:nvPr/>
          </p:nvSpPr>
          <p:spPr bwMode="auto">
            <a:xfrm>
              <a:off x="4321629" y="5627914"/>
              <a:ext cx="1654627" cy="947057"/>
            </a:xfrm>
            <a:prstGeom prst="flowChartMagneticDisk">
              <a:avLst/>
            </a:prstGeom>
            <a:solidFill>
              <a:srgbClr val="FF66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3788236" y="5998032"/>
              <a:ext cx="468086" cy="443198"/>
            </a:xfrm>
            <a:prstGeom prst="rect">
              <a:avLst/>
            </a:prstGeom>
            <a:noFill/>
          </p:spPr>
          <p:txBody>
            <a:bodyPr wrap="square" rtlCol="0">
              <a:spAutoFit/>
            </a:bodyPr>
            <a:lstStyle/>
            <a:p>
              <a:r>
                <a:rPr lang="en-CA" dirty="0" smtClean="0">
                  <a:solidFill>
                    <a:srgbClr val="FF0000"/>
                  </a:solidFill>
                </a:rPr>
                <a:t>D</a:t>
              </a:r>
              <a:endParaRPr lang="en-CA" dirty="0">
                <a:solidFill>
                  <a:srgbClr val="FF0000"/>
                </a:solidFill>
              </a:endParaRPr>
            </a:p>
          </p:txBody>
        </p:sp>
        <p:cxnSp>
          <p:nvCxnSpPr>
            <p:cNvPr id="9" name="Straight Arrow Connector 8"/>
            <p:cNvCxnSpPr/>
            <p:nvPr/>
          </p:nvCxnSpPr>
          <p:spPr bwMode="auto">
            <a:xfrm rot="5400000">
              <a:off x="3733807" y="6139542"/>
              <a:ext cx="718451" cy="1"/>
            </a:xfrm>
            <a:prstGeom prst="straightConnector1">
              <a:avLst/>
            </a:prstGeom>
            <a:solidFill>
              <a:schemeClr val="accent1"/>
            </a:solidFill>
            <a:ln w="28575" cap="flat" cmpd="sng" algn="ctr">
              <a:solidFill>
                <a:srgbClr val="FFFF00"/>
              </a:solidFill>
              <a:prstDash val="solid"/>
              <a:round/>
              <a:headEnd type="triangle" w="med" len="med"/>
              <a:tailEnd type="triangle" w="med" len="med"/>
            </a:ln>
            <a:effectLst/>
          </p:spPr>
        </p:cxnSp>
        <p:sp>
          <p:nvSpPr>
            <p:cNvPr id="10" name="TextBox 9"/>
            <p:cNvSpPr txBox="1"/>
            <p:nvPr/>
          </p:nvSpPr>
          <p:spPr>
            <a:xfrm>
              <a:off x="6161314" y="5802087"/>
              <a:ext cx="413657" cy="443198"/>
            </a:xfrm>
            <a:prstGeom prst="rect">
              <a:avLst/>
            </a:prstGeom>
            <a:noFill/>
          </p:spPr>
          <p:txBody>
            <a:bodyPr wrap="square" rtlCol="0">
              <a:spAutoFit/>
            </a:bodyPr>
            <a:lstStyle/>
            <a:p>
              <a:r>
                <a:rPr lang="en-CA" dirty="0" smtClean="0">
                  <a:solidFill>
                    <a:srgbClr val="FF0000"/>
                  </a:solidFill>
                </a:rPr>
                <a:t>h</a:t>
              </a:r>
              <a:endParaRPr lang="en-CA" dirty="0">
                <a:solidFill>
                  <a:srgbClr val="FF0000"/>
                </a:solidFill>
              </a:endParaRPr>
            </a:p>
          </p:txBody>
        </p:sp>
        <p:sp>
          <p:nvSpPr>
            <p:cNvPr id="11" name="TextBox 10"/>
            <p:cNvSpPr txBox="1"/>
            <p:nvPr/>
          </p:nvSpPr>
          <p:spPr>
            <a:xfrm>
              <a:off x="6433451" y="6499554"/>
              <a:ext cx="381000" cy="443198"/>
            </a:xfrm>
            <a:prstGeom prst="rect">
              <a:avLst/>
            </a:prstGeom>
            <a:noFill/>
          </p:spPr>
          <p:txBody>
            <a:bodyPr wrap="square" rtlCol="0">
              <a:spAutoFit/>
            </a:bodyPr>
            <a:lstStyle/>
            <a:p>
              <a:r>
                <a:rPr lang="en-CA" dirty="0" smtClean="0">
                  <a:solidFill>
                    <a:srgbClr val="FF0000"/>
                  </a:solidFill>
                </a:rPr>
                <a:t>X</a:t>
              </a:r>
              <a:endParaRPr lang="en-CA" dirty="0">
                <a:solidFill>
                  <a:srgbClr val="FF0000"/>
                </a:solidFill>
              </a:endParaRPr>
            </a:p>
          </p:txBody>
        </p:sp>
        <p:sp>
          <p:nvSpPr>
            <p:cNvPr id="12" name="Circular Arrow 11"/>
            <p:cNvSpPr/>
            <p:nvPr/>
          </p:nvSpPr>
          <p:spPr bwMode="auto">
            <a:xfrm rot="1707115">
              <a:off x="5754065" y="6143970"/>
              <a:ext cx="836252" cy="513159"/>
            </a:xfrm>
            <a:prstGeom prst="circularArrow">
              <a:avLst/>
            </a:prstGeom>
            <a:solidFill>
              <a:srgbClr val="FF6699"/>
            </a:solidFill>
            <a:ln w="9525" cap="flat" cmpd="sng" algn="ctr">
              <a:solidFill>
                <a:srgbClr val="FF66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cxnSp>
          <p:nvCxnSpPr>
            <p:cNvPr id="13" name="Straight Arrow Connector 12"/>
            <p:cNvCxnSpPr/>
            <p:nvPr/>
          </p:nvCxnSpPr>
          <p:spPr bwMode="auto">
            <a:xfrm rot="5400000">
              <a:off x="5905500" y="5970814"/>
              <a:ext cx="359228" cy="1588"/>
            </a:xfrm>
            <a:prstGeom prst="straightConnector1">
              <a:avLst/>
            </a:prstGeom>
            <a:solidFill>
              <a:schemeClr val="accent1"/>
            </a:solidFill>
            <a:ln w="28575" cap="flat" cmpd="sng" algn="ctr">
              <a:solidFill>
                <a:srgbClr val="FFFF00"/>
              </a:solidFill>
              <a:prstDash val="solid"/>
              <a:round/>
              <a:headEnd type="triangle" w="med" len="med"/>
              <a:tailEnd type="triangle" w="med" len="med"/>
            </a:ln>
            <a:effectLst/>
          </p:spPr>
        </p:cxnSp>
        <p:sp>
          <p:nvSpPr>
            <p:cNvPr id="14" name="TextBox 13"/>
            <p:cNvSpPr txBox="1"/>
            <p:nvPr/>
          </p:nvSpPr>
          <p:spPr>
            <a:xfrm>
              <a:off x="5323113" y="4713516"/>
              <a:ext cx="326571" cy="443198"/>
            </a:xfrm>
            <a:prstGeom prst="rect">
              <a:avLst/>
            </a:prstGeom>
            <a:noFill/>
          </p:spPr>
          <p:txBody>
            <a:bodyPr wrap="square" rtlCol="0">
              <a:spAutoFit/>
            </a:bodyPr>
            <a:lstStyle/>
            <a:p>
              <a:r>
                <a:rPr lang="en-CA" dirty="0" smtClean="0">
                  <a:solidFill>
                    <a:srgbClr val="FF0000"/>
                  </a:solidFill>
                </a:rPr>
                <a:t>R</a:t>
              </a:r>
              <a:endParaRPr lang="en-CA" dirty="0">
                <a:solidFill>
                  <a:srgbClr val="FF0000"/>
                </a:solidFill>
              </a:endParaRPr>
            </a:p>
          </p:txBody>
        </p:sp>
        <p:cxnSp>
          <p:nvCxnSpPr>
            <p:cNvPr id="15" name="Straight Arrow Connector 14"/>
            <p:cNvCxnSpPr/>
            <p:nvPr/>
          </p:nvCxnSpPr>
          <p:spPr bwMode="auto">
            <a:xfrm>
              <a:off x="5116286" y="5050971"/>
              <a:ext cx="805543" cy="10886"/>
            </a:xfrm>
            <a:prstGeom prst="straightConnector1">
              <a:avLst/>
            </a:prstGeom>
            <a:solidFill>
              <a:schemeClr val="accent1"/>
            </a:solidFill>
            <a:ln w="38100" cap="flat" cmpd="sng" algn="ctr">
              <a:solidFill>
                <a:srgbClr val="FFFF00"/>
              </a:solidFill>
              <a:prstDash val="solid"/>
              <a:round/>
              <a:headEnd type="none" w="med" len="med"/>
              <a:tailEnd type="arrow"/>
            </a:ln>
            <a:effectLst/>
          </p:spPr>
        </p:cxnSp>
      </p:grpSp>
      <p:sp>
        <p:nvSpPr>
          <p:cNvPr id="16" name="TextBox 15"/>
          <p:cNvSpPr txBox="1"/>
          <p:nvPr/>
        </p:nvSpPr>
        <p:spPr>
          <a:xfrm>
            <a:off x="195941" y="2682607"/>
            <a:ext cx="2449287" cy="92333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CA" dirty="0" smtClean="0">
                <a:solidFill>
                  <a:srgbClr val="FFFF00"/>
                </a:solidFill>
              </a:rPr>
              <a:t>Applying Kinematics equations to find time to hit ground.</a:t>
            </a:r>
            <a:endParaRPr lang="en-CA" dirty="0">
              <a:solidFill>
                <a:srgbClr val="FFFF00"/>
              </a:solidFill>
            </a:endParaRPr>
          </a:p>
        </p:txBody>
      </p:sp>
      <p:graphicFrame>
        <p:nvGraphicFramePr>
          <p:cNvPr id="17" name="Object 2"/>
          <p:cNvGraphicFramePr>
            <a:graphicFrameLocks noChangeAspect="1"/>
          </p:cNvGraphicFramePr>
          <p:nvPr/>
        </p:nvGraphicFramePr>
        <p:xfrm>
          <a:off x="331335" y="3416911"/>
          <a:ext cx="1628094" cy="567716"/>
        </p:xfrm>
        <a:graphic>
          <a:graphicData uri="http://schemas.openxmlformats.org/presentationml/2006/ole">
            <mc:AlternateContent xmlns:mc="http://schemas.openxmlformats.org/markup-compatibility/2006">
              <mc:Choice xmlns:v="urn:schemas-microsoft-com:vml" Requires="v">
                <p:oleObj spid="_x0000_s33844" name="Equation" r:id="rId3" imgW="939600" imgH="393480" progId="Equation.DSMT4">
                  <p:embed/>
                </p:oleObj>
              </mc:Choice>
              <mc:Fallback>
                <p:oleObj name="Equation" r:id="rId3" imgW="93960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335" y="3416911"/>
                        <a:ext cx="1628094" cy="5677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3"/>
          <p:cNvGraphicFramePr>
            <a:graphicFrameLocks noChangeAspect="1"/>
          </p:cNvGraphicFramePr>
          <p:nvPr/>
        </p:nvGraphicFramePr>
        <p:xfrm>
          <a:off x="1" y="3965943"/>
          <a:ext cx="2056267" cy="1749058"/>
        </p:xfrm>
        <a:graphic>
          <a:graphicData uri="http://schemas.openxmlformats.org/presentationml/2006/ole">
            <mc:AlternateContent xmlns:mc="http://schemas.openxmlformats.org/markup-compatibility/2006">
              <mc:Choice xmlns:v="urn:schemas-microsoft-com:vml" Requires="v">
                <p:oleObj spid="_x0000_s33845" name="Equation" r:id="rId5" imgW="1282680" imgH="1307880" progId="Equation.DSMT4">
                  <p:embed/>
                </p:oleObj>
              </mc:Choice>
              <mc:Fallback>
                <p:oleObj name="Equation" r:id="rId5" imgW="1282680" imgH="13078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 y="3965943"/>
                        <a:ext cx="2056267" cy="17490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TextBox 19"/>
          <p:cNvSpPr txBox="1"/>
          <p:nvPr/>
        </p:nvSpPr>
        <p:spPr>
          <a:xfrm>
            <a:off x="3145969" y="2766786"/>
            <a:ext cx="5660574"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CA" dirty="0" smtClean="0">
                <a:solidFill>
                  <a:srgbClr val="FFFF00"/>
                </a:solidFill>
              </a:rPr>
              <a:t>Now use this time to determine horizontal distance</a:t>
            </a:r>
            <a:endParaRPr lang="en-CA" dirty="0">
              <a:solidFill>
                <a:srgbClr val="FFFF00"/>
              </a:solidFill>
            </a:endParaRPr>
          </a:p>
        </p:txBody>
      </p:sp>
      <p:graphicFrame>
        <p:nvGraphicFramePr>
          <p:cNvPr id="21" name="Object 20"/>
          <p:cNvGraphicFramePr>
            <a:graphicFrameLocks noChangeAspect="1"/>
          </p:cNvGraphicFramePr>
          <p:nvPr/>
        </p:nvGraphicFramePr>
        <p:xfrm>
          <a:off x="3638550" y="3860271"/>
          <a:ext cx="2382838" cy="1137708"/>
        </p:xfrm>
        <a:graphic>
          <a:graphicData uri="http://schemas.openxmlformats.org/presentationml/2006/ole">
            <mc:AlternateContent xmlns:mc="http://schemas.openxmlformats.org/markup-compatibility/2006">
              <mc:Choice xmlns:v="urn:schemas-microsoft-com:vml" Requires="v">
                <p:oleObj spid="_x0000_s33846" name="Equation" r:id="rId7" imgW="1485720" imgH="850680" progId="Equation.DSMT4">
                  <p:embed/>
                </p:oleObj>
              </mc:Choice>
              <mc:Fallback>
                <p:oleObj name="Equation" r:id="rId7" imgW="1485720" imgH="8506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38550" y="3860271"/>
                        <a:ext cx="2382838" cy="11377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ounded Rectangular Callout 21"/>
          <p:cNvSpPr/>
          <p:nvPr/>
        </p:nvSpPr>
        <p:spPr bwMode="auto">
          <a:xfrm>
            <a:off x="2242458" y="4472216"/>
            <a:ext cx="1393368" cy="544285"/>
          </a:xfrm>
          <a:prstGeom prst="wedgeRoundRectCallout">
            <a:avLst>
              <a:gd name="adj1" fmla="val 83992"/>
              <a:gd name="adj2" fmla="val -67794"/>
              <a:gd name="adj3" fmla="val 16667"/>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CA" sz="1600" b="0" i="0" u="none" strike="noStrike" cap="none" normalizeH="0" baseline="0" dirty="0" smtClean="0">
                <a:ln>
                  <a:noFill/>
                </a:ln>
                <a:solidFill>
                  <a:srgbClr val="FFFF00"/>
                </a:solidFill>
                <a:effectLst/>
                <a:latin typeface="Arial" charset="0"/>
              </a:rPr>
              <a:t>From question (a)</a:t>
            </a:r>
          </a:p>
        </p:txBody>
      </p:sp>
      <p:graphicFrame>
        <p:nvGraphicFramePr>
          <p:cNvPr id="53253" name="Object 5"/>
          <p:cNvGraphicFramePr>
            <a:graphicFrameLocks noChangeAspect="1"/>
          </p:cNvGraphicFramePr>
          <p:nvPr/>
        </p:nvGraphicFramePr>
        <p:xfrm>
          <a:off x="3660775" y="3377407"/>
          <a:ext cx="769938" cy="329406"/>
        </p:xfrm>
        <a:graphic>
          <a:graphicData uri="http://schemas.openxmlformats.org/presentationml/2006/ole">
            <mc:AlternateContent xmlns:mc="http://schemas.openxmlformats.org/markup-compatibility/2006">
              <mc:Choice xmlns:v="urn:schemas-microsoft-com:vml" Requires="v">
                <p:oleObj spid="_x0000_s33847" name="Equation" r:id="rId9" imgW="444240" imgH="228600" progId="Equation.3">
                  <p:embed/>
                </p:oleObj>
              </mc:Choice>
              <mc:Fallback>
                <p:oleObj name="Equation" r:id="rId9" imgW="44424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60775" y="3377407"/>
                        <a:ext cx="769938" cy="3294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654889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ppt_w</p:attrName>
                                        </p:attrNameLst>
                                      </p:cBhvr>
                                      <p:tavLst>
                                        <p:tav tm="0">
                                          <p:val>
                                            <p:fltVal val="0"/>
                                          </p:val>
                                        </p:tav>
                                        <p:tav tm="100000">
                                          <p:val>
                                            <p:strVal val="#ppt_w"/>
                                          </p:val>
                                        </p:tav>
                                      </p:tavLst>
                                    </p:anim>
                                    <p:anim calcmode="lin" valueType="num">
                                      <p:cBhvr>
                                        <p:cTn id="22" dur="500" fill="hold"/>
                                        <p:tgtEl>
                                          <p:spTgt spid="18"/>
                                        </p:tgtEl>
                                        <p:attrNameLst>
                                          <p:attrName>ppt_h</p:attrName>
                                        </p:attrNameLst>
                                      </p:cBhvr>
                                      <p:tavLst>
                                        <p:tav tm="0">
                                          <p:val>
                                            <p:fltVal val="0"/>
                                          </p:val>
                                        </p:tav>
                                        <p:tav tm="100000">
                                          <p:val>
                                            <p:strVal val="#ppt_h"/>
                                          </p:val>
                                        </p:tav>
                                      </p:tavLst>
                                    </p:anim>
                                    <p:animEffect transition="in" filter="fad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500" fill="hold"/>
                                        <p:tgtEl>
                                          <p:spTgt spid="20"/>
                                        </p:tgtEl>
                                        <p:attrNameLst>
                                          <p:attrName>ppt_w</p:attrName>
                                        </p:attrNameLst>
                                      </p:cBhvr>
                                      <p:tavLst>
                                        <p:tav tm="0">
                                          <p:val>
                                            <p:fltVal val="0"/>
                                          </p:val>
                                        </p:tav>
                                        <p:tav tm="100000">
                                          <p:val>
                                            <p:strVal val="#ppt_w"/>
                                          </p:val>
                                        </p:tav>
                                      </p:tavLst>
                                    </p:anim>
                                    <p:anim calcmode="lin" valueType="num">
                                      <p:cBhvr>
                                        <p:cTn id="29" dur="500" fill="hold"/>
                                        <p:tgtEl>
                                          <p:spTgt spid="20"/>
                                        </p:tgtEl>
                                        <p:attrNameLst>
                                          <p:attrName>ppt_h</p:attrName>
                                        </p:attrNameLst>
                                      </p:cBhvr>
                                      <p:tavLst>
                                        <p:tav tm="0">
                                          <p:val>
                                            <p:fltVal val="0"/>
                                          </p:val>
                                        </p:tav>
                                        <p:tav tm="100000">
                                          <p:val>
                                            <p:strVal val="#ppt_h"/>
                                          </p:val>
                                        </p:tav>
                                      </p:tavLst>
                                    </p:anim>
                                    <p:animEffect transition="in" filter="fade">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3253"/>
                                        </p:tgtEl>
                                        <p:attrNameLst>
                                          <p:attrName>style.visibility</p:attrName>
                                        </p:attrNameLst>
                                      </p:cBhvr>
                                      <p:to>
                                        <p:strVal val="visible"/>
                                      </p:to>
                                    </p:set>
                                    <p:anim calcmode="lin" valueType="num">
                                      <p:cBhvr>
                                        <p:cTn id="35" dur="500" fill="hold"/>
                                        <p:tgtEl>
                                          <p:spTgt spid="53253"/>
                                        </p:tgtEl>
                                        <p:attrNameLst>
                                          <p:attrName>ppt_w</p:attrName>
                                        </p:attrNameLst>
                                      </p:cBhvr>
                                      <p:tavLst>
                                        <p:tav tm="0">
                                          <p:val>
                                            <p:fltVal val="0"/>
                                          </p:val>
                                        </p:tav>
                                        <p:tav tm="100000">
                                          <p:val>
                                            <p:strVal val="#ppt_w"/>
                                          </p:val>
                                        </p:tav>
                                      </p:tavLst>
                                    </p:anim>
                                    <p:anim calcmode="lin" valueType="num">
                                      <p:cBhvr>
                                        <p:cTn id="36" dur="500" fill="hold"/>
                                        <p:tgtEl>
                                          <p:spTgt spid="53253"/>
                                        </p:tgtEl>
                                        <p:attrNameLst>
                                          <p:attrName>ppt_h</p:attrName>
                                        </p:attrNameLst>
                                      </p:cBhvr>
                                      <p:tavLst>
                                        <p:tav tm="0">
                                          <p:val>
                                            <p:fltVal val="0"/>
                                          </p:val>
                                        </p:tav>
                                        <p:tav tm="100000">
                                          <p:val>
                                            <p:strVal val="#ppt_h"/>
                                          </p:val>
                                        </p:tav>
                                      </p:tavLst>
                                    </p:anim>
                                    <p:animEffect transition="in" filter="fade">
                                      <p:cBhvr>
                                        <p:cTn id="37" dur="500"/>
                                        <p:tgtEl>
                                          <p:spTgt spid="5325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p:cTn id="42" dur="500" fill="hold"/>
                                        <p:tgtEl>
                                          <p:spTgt spid="21"/>
                                        </p:tgtEl>
                                        <p:attrNameLst>
                                          <p:attrName>ppt_w</p:attrName>
                                        </p:attrNameLst>
                                      </p:cBhvr>
                                      <p:tavLst>
                                        <p:tav tm="0">
                                          <p:val>
                                            <p:fltVal val="0"/>
                                          </p:val>
                                        </p:tav>
                                        <p:tav tm="100000">
                                          <p:val>
                                            <p:strVal val="#ppt_w"/>
                                          </p:val>
                                        </p:tav>
                                      </p:tavLst>
                                    </p:anim>
                                    <p:anim calcmode="lin" valueType="num">
                                      <p:cBhvr>
                                        <p:cTn id="43" dur="500" fill="hold"/>
                                        <p:tgtEl>
                                          <p:spTgt spid="21"/>
                                        </p:tgtEl>
                                        <p:attrNameLst>
                                          <p:attrName>ppt_h</p:attrName>
                                        </p:attrNameLst>
                                      </p:cBhvr>
                                      <p:tavLst>
                                        <p:tav tm="0">
                                          <p:val>
                                            <p:fltVal val="0"/>
                                          </p:val>
                                        </p:tav>
                                        <p:tav tm="100000">
                                          <p:val>
                                            <p:strVal val="#ppt_h"/>
                                          </p:val>
                                        </p:tav>
                                      </p:tavLst>
                                    </p:anim>
                                    <p:animEffect transition="in" filter="fade">
                                      <p:cBhvr>
                                        <p:cTn id="44" dur="500"/>
                                        <p:tgtEl>
                                          <p:spTgt spid="21"/>
                                        </p:tgtEl>
                                      </p:cBhvr>
                                    </p:animEffect>
                                  </p:childTnLst>
                                </p:cTn>
                              </p:par>
                            </p:childTnLst>
                          </p:cTn>
                        </p:par>
                        <p:par>
                          <p:cTn id="45" fill="hold">
                            <p:stCondLst>
                              <p:cond delay="500"/>
                            </p:stCondLst>
                            <p:childTnLst>
                              <p:par>
                                <p:cTn id="46" presetID="53" presetClass="entr" presetSubtype="0"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p:cTn id="48" dur="500" fill="hold"/>
                                        <p:tgtEl>
                                          <p:spTgt spid="22"/>
                                        </p:tgtEl>
                                        <p:attrNameLst>
                                          <p:attrName>ppt_w</p:attrName>
                                        </p:attrNameLst>
                                      </p:cBhvr>
                                      <p:tavLst>
                                        <p:tav tm="0">
                                          <p:val>
                                            <p:fltVal val="0"/>
                                          </p:val>
                                        </p:tav>
                                        <p:tav tm="100000">
                                          <p:val>
                                            <p:strVal val="#ppt_w"/>
                                          </p:val>
                                        </p:tav>
                                      </p:tavLst>
                                    </p:anim>
                                    <p:anim calcmode="lin" valueType="num">
                                      <p:cBhvr>
                                        <p:cTn id="49" dur="500" fill="hold"/>
                                        <p:tgtEl>
                                          <p:spTgt spid="22"/>
                                        </p:tgtEl>
                                        <p:attrNameLst>
                                          <p:attrName>ppt_h</p:attrName>
                                        </p:attrNameLst>
                                      </p:cBhvr>
                                      <p:tavLst>
                                        <p:tav tm="0">
                                          <p:val>
                                            <p:fltVal val="0"/>
                                          </p:val>
                                        </p:tav>
                                        <p:tav tm="100000">
                                          <p:val>
                                            <p:strVal val="#ppt_h"/>
                                          </p:val>
                                        </p:tav>
                                      </p:tavLst>
                                    </p:anim>
                                    <p:animEffect transition="in" filter="fade">
                                      <p:cBhvr>
                                        <p:cTn id="50" dur="500"/>
                                        <p:tgtEl>
                                          <p:spTgt spid="22"/>
                                        </p:tgtEl>
                                      </p:cBhvr>
                                    </p:animEffect>
                                  </p:childTnLst>
                                </p:cTn>
                              </p:par>
                            </p:childTnLst>
                          </p:cTn>
                        </p:par>
                        <p:par>
                          <p:cTn id="51" fill="hold">
                            <p:stCondLst>
                              <p:cond delay="1000"/>
                            </p:stCondLst>
                            <p:childTnLst>
                              <p:par>
                                <p:cTn id="52" presetID="53" presetClass="entr" presetSubtype="0" fill="hold" grpId="0" nodeType="after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p:cTn id="54" dur="500" fill="hold"/>
                                        <p:tgtEl>
                                          <p:spTgt spid="4"/>
                                        </p:tgtEl>
                                        <p:attrNameLst>
                                          <p:attrName>ppt_w</p:attrName>
                                        </p:attrNameLst>
                                      </p:cBhvr>
                                      <p:tavLst>
                                        <p:tav tm="0">
                                          <p:val>
                                            <p:fltVal val="0"/>
                                          </p:val>
                                        </p:tav>
                                        <p:tav tm="100000">
                                          <p:val>
                                            <p:strVal val="#ppt_w"/>
                                          </p:val>
                                        </p:tav>
                                      </p:tavLst>
                                    </p:anim>
                                    <p:anim calcmode="lin" valueType="num">
                                      <p:cBhvr>
                                        <p:cTn id="55" dur="500" fill="hold"/>
                                        <p:tgtEl>
                                          <p:spTgt spid="4"/>
                                        </p:tgtEl>
                                        <p:attrNameLst>
                                          <p:attrName>ppt_h</p:attrName>
                                        </p:attrNameLst>
                                      </p:cBhvr>
                                      <p:tavLst>
                                        <p:tav tm="0">
                                          <p:val>
                                            <p:fltVal val="0"/>
                                          </p:val>
                                        </p:tav>
                                        <p:tav tm="100000">
                                          <p:val>
                                            <p:strVal val="#ppt_h"/>
                                          </p:val>
                                        </p:tav>
                                      </p:tavLst>
                                    </p:anim>
                                    <p:animEffect transition="in" filter="fade">
                                      <p:cBhvr>
                                        <p:cTn id="5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20" grpId="0" animBg="1"/>
      <p:bldP spid="2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064"/>
            <a:ext cx="8229600" cy="48360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800" b="0" i="0" u="none" strike="noStrike" kern="0" cap="none" spc="0" normalizeH="0" baseline="0" noProof="0" dirty="0" smtClean="0">
                <a:ln>
                  <a:noFill/>
                </a:ln>
                <a:solidFill>
                  <a:srgbClr val="00B0F0"/>
                </a:solidFill>
                <a:effectLst/>
                <a:uLnTx/>
                <a:uFillTx/>
                <a:latin typeface="+mj-lt"/>
                <a:ea typeface="+mj-ea"/>
                <a:cs typeface="+mj-cs"/>
              </a:rPr>
              <a:t>Question 16</a:t>
            </a:r>
            <a:endParaRPr kumimoji="0" lang="en-CA" sz="2800" b="0" i="0" u="none" strike="noStrike" kern="0" cap="none" spc="0" normalizeH="0" baseline="0" noProof="0" dirty="0">
              <a:ln>
                <a:noFill/>
              </a:ln>
              <a:solidFill>
                <a:srgbClr val="00B0F0"/>
              </a:solidFill>
              <a:effectLst/>
              <a:uLnTx/>
              <a:uFillTx/>
              <a:latin typeface="+mj-lt"/>
              <a:ea typeface="+mj-ea"/>
              <a:cs typeface="+mj-cs"/>
            </a:endParaRPr>
          </a:p>
        </p:txBody>
      </p:sp>
      <p:sp>
        <p:nvSpPr>
          <p:cNvPr id="3" name="TextBox 2"/>
          <p:cNvSpPr txBox="1"/>
          <p:nvPr/>
        </p:nvSpPr>
        <p:spPr>
          <a:xfrm>
            <a:off x="293915" y="434269"/>
            <a:ext cx="8588829" cy="1815882"/>
          </a:xfrm>
          <a:prstGeom prst="rect">
            <a:avLst/>
          </a:prstGeom>
          <a:noFill/>
        </p:spPr>
        <p:txBody>
          <a:bodyPr wrap="square" rtlCol="0">
            <a:spAutoFit/>
          </a:bodyPr>
          <a:lstStyle/>
          <a:p>
            <a:r>
              <a:rPr lang="en-CA" sz="1400" dirty="0" smtClean="0">
                <a:solidFill>
                  <a:srgbClr val="00B0F0"/>
                </a:solidFill>
              </a:rPr>
              <a:t>The figure below shows a large cylindrical tank of water, open to the atmosphere, filled with water to depth </a:t>
            </a:r>
            <a:r>
              <a:rPr lang="en-CA" sz="1400" dirty="0" smtClean="0">
                <a:solidFill>
                  <a:srgbClr val="00CC00"/>
                </a:solidFill>
              </a:rPr>
              <a:t>D</a:t>
            </a:r>
            <a:r>
              <a:rPr lang="en-CA" sz="1400" dirty="0" smtClean="0">
                <a:solidFill>
                  <a:srgbClr val="00B0F0"/>
                </a:solidFill>
              </a:rPr>
              <a:t>. The radius of the tank is </a:t>
            </a:r>
            <a:r>
              <a:rPr lang="en-CA" sz="1400" dirty="0" smtClean="0">
                <a:solidFill>
                  <a:srgbClr val="00CC00"/>
                </a:solidFill>
              </a:rPr>
              <a:t>R</a:t>
            </a:r>
            <a:r>
              <a:rPr lang="en-CA" sz="1400" dirty="0" smtClean="0">
                <a:solidFill>
                  <a:srgbClr val="00B0F0"/>
                </a:solidFill>
              </a:rPr>
              <a:t>. At a depth </a:t>
            </a:r>
            <a:r>
              <a:rPr lang="en-CA" sz="1400" dirty="0" smtClean="0">
                <a:solidFill>
                  <a:srgbClr val="00CC00"/>
                </a:solidFill>
              </a:rPr>
              <a:t>h</a:t>
            </a:r>
            <a:r>
              <a:rPr lang="en-CA" sz="1400" dirty="0" smtClean="0">
                <a:solidFill>
                  <a:srgbClr val="00B0F0"/>
                </a:solidFill>
              </a:rPr>
              <a:t> below the surface, a small hole of radius r is punctured in the side of the tank, and the point where the emerging stream strikes the level ground is labelled </a:t>
            </a:r>
            <a:r>
              <a:rPr lang="en-CA" sz="1400" dirty="0" smtClean="0">
                <a:solidFill>
                  <a:srgbClr val="00CC00"/>
                </a:solidFill>
              </a:rPr>
              <a:t>X</a:t>
            </a:r>
          </a:p>
          <a:p>
            <a:r>
              <a:rPr lang="en-CA" sz="1400" dirty="0" smtClean="0">
                <a:solidFill>
                  <a:srgbClr val="00CC00"/>
                </a:solidFill>
              </a:rPr>
              <a:t>In parts (a) through (c), assume that the speed with which the water level in the tank drops is negligible.</a:t>
            </a:r>
          </a:p>
          <a:p>
            <a:pPr marL="342900" indent="-342900"/>
            <a:endParaRPr lang="en-CA" sz="1400" dirty="0" smtClean="0">
              <a:solidFill>
                <a:srgbClr val="FFFF00"/>
              </a:solidFill>
            </a:endParaRPr>
          </a:p>
          <a:p>
            <a:pPr marL="342900" indent="-342900">
              <a:buFont typeface="+mj-lt"/>
              <a:buAutoNum type="alphaLcParenR" startAt="3"/>
            </a:pPr>
            <a:r>
              <a:rPr lang="en-CA" sz="1400" dirty="0" smtClean="0">
                <a:solidFill>
                  <a:srgbClr val="66FF66"/>
                </a:solidFill>
              </a:rPr>
              <a:t>Assume that a second small hole is punctured in the side of the tank, a distance of </a:t>
            </a:r>
            <a:r>
              <a:rPr lang="en-CA" sz="1400" dirty="0" smtClean="0">
                <a:solidFill>
                  <a:srgbClr val="FFFF00"/>
                </a:solidFill>
              </a:rPr>
              <a:t>h/2</a:t>
            </a:r>
            <a:r>
              <a:rPr lang="en-CA" sz="1400" dirty="0" smtClean="0">
                <a:solidFill>
                  <a:srgbClr val="66FF66"/>
                </a:solidFill>
              </a:rPr>
              <a:t> directly above the hole shown in the figure. If the stream of water emerging from the second hole also lands at Point </a:t>
            </a:r>
            <a:r>
              <a:rPr lang="en-CA" sz="1400" dirty="0" smtClean="0">
                <a:solidFill>
                  <a:srgbClr val="FFFF00"/>
                </a:solidFill>
              </a:rPr>
              <a:t>x</a:t>
            </a:r>
            <a:r>
              <a:rPr lang="en-CA" sz="1400" dirty="0" smtClean="0">
                <a:solidFill>
                  <a:srgbClr val="66FF66"/>
                </a:solidFill>
              </a:rPr>
              <a:t>, find h in terms of</a:t>
            </a:r>
            <a:r>
              <a:rPr lang="en-CA" sz="1400" dirty="0" smtClean="0">
                <a:solidFill>
                  <a:srgbClr val="FFFF00"/>
                </a:solidFill>
              </a:rPr>
              <a:t> D</a:t>
            </a:r>
            <a:r>
              <a:rPr lang="en-CA" sz="1400" dirty="0" smtClean="0">
                <a:solidFill>
                  <a:srgbClr val="66FF66"/>
                </a:solidFill>
              </a:rPr>
              <a:t>.</a:t>
            </a:r>
          </a:p>
        </p:txBody>
      </p:sp>
      <p:sp>
        <p:nvSpPr>
          <p:cNvPr id="4" name="Right Arrow 3"/>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grpSp>
        <p:nvGrpSpPr>
          <p:cNvPr id="5" name="Group 4"/>
          <p:cNvGrpSpPr/>
          <p:nvPr/>
        </p:nvGrpSpPr>
        <p:grpSpPr>
          <a:xfrm>
            <a:off x="6248418" y="3537864"/>
            <a:ext cx="2917355" cy="1857697"/>
            <a:chOff x="3788236" y="4713516"/>
            <a:chExt cx="2917355" cy="2229236"/>
          </a:xfrm>
        </p:grpSpPr>
        <p:sp>
          <p:nvSpPr>
            <p:cNvPr id="6" name="Flowchart: Magnetic Disk 5"/>
            <p:cNvSpPr/>
            <p:nvPr/>
          </p:nvSpPr>
          <p:spPr bwMode="auto">
            <a:xfrm>
              <a:off x="4321629" y="5138057"/>
              <a:ext cx="1654628" cy="1426029"/>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Flowchart: Magnetic Disk 6"/>
            <p:cNvSpPr/>
            <p:nvPr/>
          </p:nvSpPr>
          <p:spPr bwMode="auto">
            <a:xfrm>
              <a:off x="4321629" y="5627914"/>
              <a:ext cx="1654627" cy="947057"/>
            </a:xfrm>
            <a:prstGeom prst="flowChartMagneticDisk">
              <a:avLst/>
            </a:prstGeom>
            <a:solidFill>
              <a:srgbClr val="FF66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3788236" y="5998032"/>
              <a:ext cx="468086" cy="443198"/>
            </a:xfrm>
            <a:prstGeom prst="rect">
              <a:avLst/>
            </a:prstGeom>
            <a:noFill/>
          </p:spPr>
          <p:txBody>
            <a:bodyPr wrap="square" rtlCol="0">
              <a:spAutoFit/>
            </a:bodyPr>
            <a:lstStyle/>
            <a:p>
              <a:r>
                <a:rPr lang="en-CA" dirty="0" smtClean="0">
                  <a:solidFill>
                    <a:srgbClr val="FF0000"/>
                  </a:solidFill>
                </a:rPr>
                <a:t>D</a:t>
              </a:r>
              <a:endParaRPr lang="en-CA" dirty="0">
                <a:solidFill>
                  <a:srgbClr val="FF0000"/>
                </a:solidFill>
              </a:endParaRPr>
            </a:p>
          </p:txBody>
        </p:sp>
        <p:cxnSp>
          <p:nvCxnSpPr>
            <p:cNvPr id="9" name="Straight Arrow Connector 8"/>
            <p:cNvCxnSpPr/>
            <p:nvPr/>
          </p:nvCxnSpPr>
          <p:spPr bwMode="auto">
            <a:xfrm rot="5400000">
              <a:off x="3733807" y="6139542"/>
              <a:ext cx="718451" cy="1"/>
            </a:xfrm>
            <a:prstGeom prst="straightConnector1">
              <a:avLst/>
            </a:prstGeom>
            <a:solidFill>
              <a:schemeClr val="accent1"/>
            </a:solidFill>
            <a:ln w="28575" cap="flat" cmpd="sng" algn="ctr">
              <a:solidFill>
                <a:srgbClr val="FFFF00"/>
              </a:solidFill>
              <a:prstDash val="solid"/>
              <a:round/>
              <a:headEnd type="triangle" w="med" len="med"/>
              <a:tailEnd type="triangle" w="med" len="med"/>
            </a:ln>
            <a:effectLst/>
          </p:spPr>
        </p:cxnSp>
        <p:sp>
          <p:nvSpPr>
            <p:cNvPr id="10" name="TextBox 9"/>
            <p:cNvSpPr txBox="1"/>
            <p:nvPr/>
          </p:nvSpPr>
          <p:spPr>
            <a:xfrm>
              <a:off x="6161314" y="5802087"/>
              <a:ext cx="413657" cy="443198"/>
            </a:xfrm>
            <a:prstGeom prst="rect">
              <a:avLst/>
            </a:prstGeom>
            <a:noFill/>
          </p:spPr>
          <p:txBody>
            <a:bodyPr wrap="square" rtlCol="0">
              <a:spAutoFit/>
            </a:bodyPr>
            <a:lstStyle/>
            <a:p>
              <a:r>
                <a:rPr lang="en-CA" dirty="0" smtClean="0">
                  <a:solidFill>
                    <a:srgbClr val="FF0000"/>
                  </a:solidFill>
                </a:rPr>
                <a:t>h</a:t>
              </a:r>
              <a:endParaRPr lang="en-CA" dirty="0">
                <a:solidFill>
                  <a:srgbClr val="FF0000"/>
                </a:solidFill>
              </a:endParaRPr>
            </a:p>
          </p:txBody>
        </p:sp>
        <p:sp>
          <p:nvSpPr>
            <p:cNvPr id="11" name="TextBox 10"/>
            <p:cNvSpPr txBox="1"/>
            <p:nvPr/>
          </p:nvSpPr>
          <p:spPr>
            <a:xfrm>
              <a:off x="6324591" y="6499554"/>
              <a:ext cx="381000" cy="443198"/>
            </a:xfrm>
            <a:prstGeom prst="rect">
              <a:avLst/>
            </a:prstGeom>
            <a:noFill/>
          </p:spPr>
          <p:txBody>
            <a:bodyPr wrap="square" rtlCol="0">
              <a:spAutoFit/>
            </a:bodyPr>
            <a:lstStyle/>
            <a:p>
              <a:r>
                <a:rPr lang="en-CA" dirty="0" smtClean="0">
                  <a:solidFill>
                    <a:srgbClr val="FF0000"/>
                  </a:solidFill>
                </a:rPr>
                <a:t>x</a:t>
              </a:r>
              <a:endParaRPr lang="en-CA" dirty="0">
                <a:solidFill>
                  <a:srgbClr val="FF0000"/>
                </a:solidFill>
              </a:endParaRPr>
            </a:p>
          </p:txBody>
        </p:sp>
        <p:sp>
          <p:nvSpPr>
            <p:cNvPr id="12" name="Circular Arrow 11"/>
            <p:cNvSpPr/>
            <p:nvPr/>
          </p:nvSpPr>
          <p:spPr bwMode="auto">
            <a:xfrm rot="1707115">
              <a:off x="5743179" y="6187514"/>
              <a:ext cx="836252" cy="513159"/>
            </a:xfrm>
            <a:prstGeom prst="circularArrow">
              <a:avLst/>
            </a:prstGeom>
            <a:solidFill>
              <a:srgbClr val="FF6699"/>
            </a:solidFill>
            <a:ln w="9525" cap="flat" cmpd="sng" algn="ctr">
              <a:solidFill>
                <a:srgbClr val="FF66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cxnSp>
          <p:nvCxnSpPr>
            <p:cNvPr id="13" name="Straight Arrow Connector 12"/>
            <p:cNvCxnSpPr/>
            <p:nvPr/>
          </p:nvCxnSpPr>
          <p:spPr bwMode="auto">
            <a:xfrm rot="5400000">
              <a:off x="5905500" y="5970814"/>
              <a:ext cx="359228" cy="1588"/>
            </a:xfrm>
            <a:prstGeom prst="straightConnector1">
              <a:avLst/>
            </a:prstGeom>
            <a:solidFill>
              <a:schemeClr val="accent1"/>
            </a:solidFill>
            <a:ln w="28575" cap="flat" cmpd="sng" algn="ctr">
              <a:solidFill>
                <a:srgbClr val="FFFF00"/>
              </a:solidFill>
              <a:prstDash val="solid"/>
              <a:round/>
              <a:headEnd type="triangle" w="med" len="med"/>
              <a:tailEnd type="triangle" w="med" len="med"/>
            </a:ln>
            <a:effectLst/>
          </p:spPr>
        </p:cxnSp>
        <p:sp>
          <p:nvSpPr>
            <p:cNvPr id="14" name="TextBox 13"/>
            <p:cNvSpPr txBox="1"/>
            <p:nvPr/>
          </p:nvSpPr>
          <p:spPr>
            <a:xfrm>
              <a:off x="5323113" y="4713516"/>
              <a:ext cx="326571" cy="443198"/>
            </a:xfrm>
            <a:prstGeom prst="rect">
              <a:avLst/>
            </a:prstGeom>
            <a:noFill/>
          </p:spPr>
          <p:txBody>
            <a:bodyPr wrap="square" rtlCol="0">
              <a:spAutoFit/>
            </a:bodyPr>
            <a:lstStyle/>
            <a:p>
              <a:r>
                <a:rPr lang="en-CA" dirty="0" smtClean="0">
                  <a:solidFill>
                    <a:srgbClr val="FF0000"/>
                  </a:solidFill>
                </a:rPr>
                <a:t>R</a:t>
              </a:r>
              <a:endParaRPr lang="en-CA" dirty="0">
                <a:solidFill>
                  <a:srgbClr val="FF0000"/>
                </a:solidFill>
              </a:endParaRPr>
            </a:p>
          </p:txBody>
        </p:sp>
        <p:cxnSp>
          <p:nvCxnSpPr>
            <p:cNvPr id="15" name="Straight Arrow Connector 14"/>
            <p:cNvCxnSpPr/>
            <p:nvPr/>
          </p:nvCxnSpPr>
          <p:spPr bwMode="auto">
            <a:xfrm>
              <a:off x="5116286" y="5050971"/>
              <a:ext cx="805543" cy="10886"/>
            </a:xfrm>
            <a:prstGeom prst="straightConnector1">
              <a:avLst/>
            </a:prstGeom>
            <a:solidFill>
              <a:schemeClr val="accent1"/>
            </a:solidFill>
            <a:ln w="38100" cap="flat" cmpd="sng" algn="ctr">
              <a:solidFill>
                <a:srgbClr val="FFFF00"/>
              </a:solidFill>
              <a:prstDash val="solid"/>
              <a:round/>
              <a:headEnd type="none" w="med" len="med"/>
              <a:tailEnd type="arrow"/>
            </a:ln>
            <a:effectLst/>
          </p:spPr>
        </p:cxnSp>
      </p:grpSp>
      <p:sp>
        <p:nvSpPr>
          <p:cNvPr id="16" name="TextBox 15"/>
          <p:cNvSpPr txBox="1"/>
          <p:nvPr/>
        </p:nvSpPr>
        <p:spPr>
          <a:xfrm>
            <a:off x="337455" y="2147393"/>
            <a:ext cx="244928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CA" dirty="0" smtClean="0">
                <a:solidFill>
                  <a:srgbClr val="FFFF00"/>
                </a:solidFill>
              </a:rPr>
              <a:t>We know from (b)</a:t>
            </a:r>
            <a:endParaRPr lang="en-CA" dirty="0">
              <a:solidFill>
                <a:srgbClr val="FFFF00"/>
              </a:solidFill>
            </a:endParaRPr>
          </a:p>
        </p:txBody>
      </p:sp>
      <p:sp>
        <p:nvSpPr>
          <p:cNvPr id="19" name="TextBox 18"/>
          <p:cNvSpPr txBox="1"/>
          <p:nvPr/>
        </p:nvSpPr>
        <p:spPr>
          <a:xfrm>
            <a:off x="163284" y="3383640"/>
            <a:ext cx="349431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CA" dirty="0" smtClean="0">
                <a:solidFill>
                  <a:srgbClr val="FFFF00"/>
                </a:solidFill>
              </a:rPr>
              <a:t>Now with h being 1/2h, we have:</a:t>
            </a:r>
            <a:endParaRPr lang="en-CA" dirty="0">
              <a:solidFill>
                <a:srgbClr val="FFFF00"/>
              </a:solidFill>
            </a:endParaRPr>
          </a:p>
        </p:txBody>
      </p:sp>
      <p:graphicFrame>
        <p:nvGraphicFramePr>
          <p:cNvPr id="20" name="Object 19"/>
          <p:cNvGraphicFramePr>
            <a:graphicFrameLocks noChangeAspect="1"/>
          </p:cNvGraphicFramePr>
          <p:nvPr/>
        </p:nvGraphicFramePr>
        <p:xfrm>
          <a:off x="212726" y="3824553"/>
          <a:ext cx="2516605" cy="1890448"/>
        </p:xfrm>
        <a:graphic>
          <a:graphicData uri="http://schemas.openxmlformats.org/presentationml/2006/ole">
            <mc:AlternateContent xmlns:mc="http://schemas.openxmlformats.org/markup-compatibility/2006">
              <mc:Choice xmlns:v="urn:schemas-microsoft-com:vml" Requires="v">
                <p:oleObj spid="_x0000_s34880" name="Equation" r:id="rId3" imgW="1790640" imgH="1612800" progId="Equation.DSMT4">
                  <p:embed/>
                </p:oleObj>
              </mc:Choice>
              <mc:Fallback>
                <p:oleObj name="Equation" r:id="rId3" imgW="1790640" imgH="1612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726" y="3824553"/>
                        <a:ext cx="2516605" cy="18904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03" name="Object 7"/>
          <p:cNvGraphicFramePr>
            <a:graphicFrameLocks noChangeAspect="1"/>
          </p:cNvGraphicFramePr>
          <p:nvPr/>
        </p:nvGraphicFramePr>
        <p:xfrm>
          <a:off x="2926672" y="2074704"/>
          <a:ext cx="1628775" cy="390261"/>
        </p:xfrm>
        <a:graphic>
          <a:graphicData uri="http://schemas.openxmlformats.org/presentationml/2006/ole">
            <mc:AlternateContent xmlns:mc="http://schemas.openxmlformats.org/markup-compatibility/2006">
              <mc:Choice xmlns:v="urn:schemas-microsoft-com:vml" Requires="v">
                <p:oleObj spid="_x0000_s34881" name="Equation" r:id="rId5" imgW="1015920" imgH="291960" progId="Equation.DSMT4">
                  <p:embed/>
                </p:oleObj>
              </mc:Choice>
              <mc:Fallback>
                <p:oleObj name="Equation" r:id="rId5" imgW="101592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6672" y="2074704"/>
                        <a:ext cx="1628775" cy="3902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extBox 24"/>
          <p:cNvSpPr txBox="1"/>
          <p:nvPr/>
        </p:nvSpPr>
        <p:spPr>
          <a:xfrm>
            <a:off x="4354286" y="2766784"/>
            <a:ext cx="4365171"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CA" dirty="0" smtClean="0">
                <a:solidFill>
                  <a:srgbClr val="FFFF00"/>
                </a:solidFill>
              </a:rPr>
              <a:t>Setting equal to each other and solving</a:t>
            </a:r>
            <a:endParaRPr lang="en-CA" dirty="0">
              <a:solidFill>
                <a:srgbClr val="FFFF00"/>
              </a:solidFill>
            </a:endParaRPr>
          </a:p>
        </p:txBody>
      </p:sp>
      <p:graphicFrame>
        <p:nvGraphicFramePr>
          <p:cNvPr id="55304" name="Object 8"/>
          <p:cNvGraphicFramePr>
            <a:graphicFrameLocks noChangeAspect="1"/>
          </p:cNvGraphicFramePr>
          <p:nvPr/>
        </p:nvGraphicFramePr>
        <p:xfrm>
          <a:off x="4425518" y="3195223"/>
          <a:ext cx="2720039" cy="2519778"/>
        </p:xfrm>
        <a:graphic>
          <a:graphicData uri="http://schemas.openxmlformats.org/presentationml/2006/ole">
            <mc:AlternateContent xmlns:mc="http://schemas.openxmlformats.org/markup-compatibility/2006">
              <mc:Choice xmlns:v="urn:schemas-microsoft-com:vml" Requires="v">
                <p:oleObj spid="_x0000_s34882" name="Equation" r:id="rId7" imgW="1942920" imgH="2158920" progId="Equation.DSMT4">
                  <p:embed/>
                </p:oleObj>
              </mc:Choice>
              <mc:Fallback>
                <p:oleObj name="Equation" r:id="rId7" imgW="1942920" imgH="21589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25518" y="3195223"/>
                        <a:ext cx="2720039" cy="25197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06" name="Object 10"/>
          <p:cNvGraphicFramePr>
            <a:graphicFrameLocks noChangeAspect="1"/>
          </p:cNvGraphicFramePr>
          <p:nvPr/>
        </p:nvGraphicFramePr>
        <p:xfrm>
          <a:off x="261940" y="2550958"/>
          <a:ext cx="1485900" cy="661458"/>
        </p:xfrm>
        <a:graphic>
          <a:graphicData uri="http://schemas.openxmlformats.org/presentationml/2006/ole">
            <mc:AlternateContent xmlns:mc="http://schemas.openxmlformats.org/markup-compatibility/2006">
              <mc:Choice xmlns:v="urn:schemas-microsoft-com:vml" Requires="v">
                <p:oleObj spid="_x0000_s34883" name="Equation" r:id="rId9" imgW="927000" imgH="495000" progId="Equation.DSMT4">
                  <p:embed/>
                </p:oleObj>
              </mc:Choice>
              <mc:Fallback>
                <p:oleObj name="Equation" r:id="rId9" imgW="927000" imgH="495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1940" y="2550958"/>
                        <a:ext cx="1485900" cy="6614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07" name="Object 11"/>
          <p:cNvGraphicFramePr>
            <a:graphicFrameLocks noChangeAspect="1"/>
          </p:cNvGraphicFramePr>
          <p:nvPr/>
        </p:nvGraphicFramePr>
        <p:xfrm>
          <a:off x="2013178" y="2642053"/>
          <a:ext cx="996950" cy="339990"/>
        </p:xfrm>
        <a:graphic>
          <a:graphicData uri="http://schemas.openxmlformats.org/presentationml/2006/ole">
            <mc:AlternateContent xmlns:mc="http://schemas.openxmlformats.org/markup-compatibility/2006">
              <mc:Choice xmlns:v="urn:schemas-microsoft-com:vml" Requires="v">
                <p:oleObj spid="_x0000_s34884" name="Equation" r:id="rId11" imgW="622080" imgH="253800" progId="Equation.3">
                  <p:embed/>
                </p:oleObj>
              </mc:Choice>
              <mc:Fallback>
                <p:oleObj name="Equation" r:id="rId11" imgW="622080" imgH="253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13178" y="2642053"/>
                        <a:ext cx="996950" cy="3399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Circular Arrow 25"/>
          <p:cNvSpPr/>
          <p:nvPr/>
        </p:nvSpPr>
        <p:spPr bwMode="auto">
          <a:xfrm rot="2271111">
            <a:off x="8192701" y="4601583"/>
            <a:ext cx="937535" cy="427633"/>
          </a:xfrm>
          <a:prstGeom prst="circularArrow">
            <a:avLst>
              <a:gd name="adj1" fmla="val 18079"/>
              <a:gd name="adj2" fmla="val 474498"/>
              <a:gd name="adj3" fmla="val 567472"/>
              <a:gd name="adj4" fmla="val 10800000"/>
              <a:gd name="adj5" fmla="val 10798"/>
            </a:avLst>
          </a:prstGeom>
          <a:solidFill>
            <a:srgbClr val="FF6699"/>
          </a:solidFill>
          <a:ln w="9525" cap="flat" cmpd="sng" algn="ctr">
            <a:solidFill>
              <a:srgbClr val="FF66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7941814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55303"/>
                                        </p:tgtEl>
                                        <p:attrNameLst>
                                          <p:attrName>style.visibility</p:attrName>
                                        </p:attrNameLst>
                                      </p:cBhvr>
                                      <p:to>
                                        <p:strVal val="visible"/>
                                      </p:to>
                                    </p:set>
                                    <p:anim calcmode="lin" valueType="num">
                                      <p:cBhvr>
                                        <p:cTn id="13" dur="500" fill="hold"/>
                                        <p:tgtEl>
                                          <p:spTgt spid="55303"/>
                                        </p:tgtEl>
                                        <p:attrNameLst>
                                          <p:attrName>ppt_w</p:attrName>
                                        </p:attrNameLst>
                                      </p:cBhvr>
                                      <p:tavLst>
                                        <p:tav tm="0">
                                          <p:val>
                                            <p:fltVal val="0"/>
                                          </p:val>
                                        </p:tav>
                                        <p:tav tm="100000">
                                          <p:val>
                                            <p:strVal val="#ppt_w"/>
                                          </p:val>
                                        </p:tav>
                                      </p:tavLst>
                                    </p:anim>
                                    <p:anim calcmode="lin" valueType="num">
                                      <p:cBhvr>
                                        <p:cTn id="14" dur="500" fill="hold"/>
                                        <p:tgtEl>
                                          <p:spTgt spid="55303"/>
                                        </p:tgtEl>
                                        <p:attrNameLst>
                                          <p:attrName>ppt_h</p:attrName>
                                        </p:attrNameLst>
                                      </p:cBhvr>
                                      <p:tavLst>
                                        <p:tav tm="0">
                                          <p:val>
                                            <p:fltVal val="0"/>
                                          </p:val>
                                        </p:tav>
                                        <p:tav tm="100000">
                                          <p:val>
                                            <p:strVal val="#ppt_h"/>
                                          </p:val>
                                        </p:tav>
                                      </p:tavLst>
                                    </p:anim>
                                    <p:animEffect transition="in" filter="fade">
                                      <p:cBhvr>
                                        <p:cTn id="15" dur="500"/>
                                        <p:tgtEl>
                                          <p:spTgt spid="55303"/>
                                        </p:tgtEl>
                                      </p:cBhvr>
                                    </p:animEffect>
                                  </p:childTnLst>
                                </p:cTn>
                              </p:par>
                            </p:childTnLst>
                          </p:cTn>
                        </p:par>
                        <p:par>
                          <p:cTn id="16" fill="hold">
                            <p:stCondLst>
                              <p:cond delay="1000"/>
                            </p:stCondLst>
                            <p:childTnLst>
                              <p:par>
                                <p:cTn id="17" presetID="53" presetClass="entr" presetSubtype="0" fill="hold" nodeType="afterEffect">
                                  <p:stCondLst>
                                    <p:cond delay="0"/>
                                  </p:stCondLst>
                                  <p:childTnLst>
                                    <p:set>
                                      <p:cBhvr>
                                        <p:cTn id="18" dur="1" fill="hold">
                                          <p:stCondLst>
                                            <p:cond delay="0"/>
                                          </p:stCondLst>
                                        </p:cTn>
                                        <p:tgtEl>
                                          <p:spTgt spid="55306"/>
                                        </p:tgtEl>
                                        <p:attrNameLst>
                                          <p:attrName>style.visibility</p:attrName>
                                        </p:attrNameLst>
                                      </p:cBhvr>
                                      <p:to>
                                        <p:strVal val="visible"/>
                                      </p:to>
                                    </p:set>
                                    <p:anim calcmode="lin" valueType="num">
                                      <p:cBhvr>
                                        <p:cTn id="19" dur="500" fill="hold"/>
                                        <p:tgtEl>
                                          <p:spTgt spid="55306"/>
                                        </p:tgtEl>
                                        <p:attrNameLst>
                                          <p:attrName>ppt_w</p:attrName>
                                        </p:attrNameLst>
                                      </p:cBhvr>
                                      <p:tavLst>
                                        <p:tav tm="0">
                                          <p:val>
                                            <p:fltVal val="0"/>
                                          </p:val>
                                        </p:tav>
                                        <p:tav tm="100000">
                                          <p:val>
                                            <p:strVal val="#ppt_w"/>
                                          </p:val>
                                        </p:tav>
                                      </p:tavLst>
                                    </p:anim>
                                    <p:anim calcmode="lin" valueType="num">
                                      <p:cBhvr>
                                        <p:cTn id="20" dur="500" fill="hold"/>
                                        <p:tgtEl>
                                          <p:spTgt spid="55306"/>
                                        </p:tgtEl>
                                        <p:attrNameLst>
                                          <p:attrName>ppt_h</p:attrName>
                                        </p:attrNameLst>
                                      </p:cBhvr>
                                      <p:tavLst>
                                        <p:tav tm="0">
                                          <p:val>
                                            <p:fltVal val="0"/>
                                          </p:val>
                                        </p:tav>
                                        <p:tav tm="100000">
                                          <p:val>
                                            <p:strVal val="#ppt_h"/>
                                          </p:val>
                                        </p:tav>
                                      </p:tavLst>
                                    </p:anim>
                                    <p:animEffect transition="in" filter="fade">
                                      <p:cBhvr>
                                        <p:cTn id="21" dur="500"/>
                                        <p:tgtEl>
                                          <p:spTgt spid="55306"/>
                                        </p:tgtEl>
                                      </p:cBhvr>
                                    </p:animEffect>
                                  </p:childTnLst>
                                </p:cTn>
                              </p:par>
                            </p:childTnLst>
                          </p:cTn>
                        </p:par>
                        <p:par>
                          <p:cTn id="22" fill="hold">
                            <p:stCondLst>
                              <p:cond delay="1500"/>
                            </p:stCondLst>
                            <p:childTnLst>
                              <p:par>
                                <p:cTn id="23" presetID="53" presetClass="entr" presetSubtype="0" fill="hold" nodeType="afterEffect">
                                  <p:stCondLst>
                                    <p:cond delay="0"/>
                                  </p:stCondLst>
                                  <p:childTnLst>
                                    <p:set>
                                      <p:cBhvr>
                                        <p:cTn id="24" dur="1" fill="hold">
                                          <p:stCondLst>
                                            <p:cond delay="0"/>
                                          </p:stCondLst>
                                        </p:cTn>
                                        <p:tgtEl>
                                          <p:spTgt spid="55307"/>
                                        </p:tgtEl>
                                        <p:attrNameLst>
                                          <p:attrName>style.visibility</p:attrName>
                                        </p:attrNameLst>
                                      </p:cBhvr>
                                      <p:to>
                                        <p:strVal val="visible"/>
                                      </p:to>
                                    </p:set>
                                    <p:anim calcmode="lin" valueType="num">
                                      <p:cBhvr>
                                        <p:cTn id="25" dur="500" fill="hold"/>
                                        <p:tgtEl>
                                          <p:spTgt spid="55307"/>
                                        </p:tgtEl>
                                        <p:attrNameLst>
                                          <p:attrName>ppt_w</p:attrName>
                                        </p:attrNameLst>
                                      </p:cBhvr>
                                      <p:tavLst>
                                        <p:tav tm="0">
                                          <p:val>
                                            <p:fltVal val="0"/>
                                          </p:val>
                                        </p:tav>
                                        <p:tav tm="100000">
                                          <p:val>
                                            <p:strVal val="#ppt_w"/>
                                          </p:val>
                                        </p:tav>
                                      </p:tavLst>
                                    </p:anim>
                                    <p:anim calcmode="lin" valueType="num">
                                      <p:cBhvr>
                                        <p:cTn id="26" dur="500" fill="hold"/>
                                        <p:tgtEl>
                                          <p:spTgt spid="55307"/>
                                        </p:tgtEl>
                                        <p:attrNameLst>
                                          <p:attrName>ppt_h</p:attrName>
                                        </p:attrNameLst>
                                      </p:cBhvr>
                                      <p:tavLst>
                                        <p:tav tm="0">
                                          <p:val>
                                            <p:fltVal val="0"/>
                                          </p:val>
                                        </p:tav>
                                        <p:tav tm="100000">
                                          <p:val>
                                            <p:strVal val="#ppt_h"/>
                                          </p:val>
                                        </p:tav>
                                      </p:tavLst>
                                    </p:anim>
                                    <p:animEffect transition="in" filter="fade">
                                      <p:cBhvr>
                                        <p:cTn id="27" dur="500"/>
                                        <p:tgtEl>
                                          <p:spTgt spid="55307"/>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p:cTn id="32" dur="500" fill="hold"/>
                                        <p:tgtEl>
                                          <p:spTgt spid="19"/>
                                        </p:tgtEl>
                                        <p:attrNameLst>
                                          <p:attrName>ppt_w</p:attrName>
                                        </p:attrNameLst>
                                      </p:cBhvr>
                                      <p:tavLst>
                                        <p:tav tm="0">
                                          <p:val>
                                            <p:fltVal val="0"/>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animEffect transition="in" filter="fade">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500" fill="hold"/>
                                        <p:tgtEl>
                                          <p:spTgt spid="20"/>
                                        </p:tgtEl>
                                        <p:attrNameLst>
                                          <p:attrName>ppt_w</p:attrName>
                                        </p:attrNameLst>
                                      </p:cBhvr>
                                      <p:tavLst>
                                        <p:tav tm="0">
                                          <p:val>
                                            <p:fltVal val="0"/>
                                          </p:val>
                                        </p:tav>
                                        <p:tav tm="100000">
                                          <p:val>
                                            <p:strVal val="#ppt_w"/>
                                          </p:val>
                                        </p:tav>
                                      </p:tavLst>
                                    </p:anim>
                                    <p:anim calcmode="lin" valueType="num">
                                      <p:cBhvr>
                                        <p:cTn id="40" dur="500" fill="hold"/>
                                        <p:tgtEl>
                                          <p:spTgt spid="20"/>
                                        </p:tgtEl>
                                        <p:attrNameLst>
                                          <p:attrName>ppt_h</p:attrName>
                                        </p:attrNameLst>
                                      </p:cBhvr>
                                      <p:tavLst>
                                        <p:tav tm="0">
                                          <p:val>
                                            <p:fltVal val="0"/>
                                          </p:val>
                                        </p:tav>
                                        <p:tav tm="100000">
                                          <p:val>
                                            <p:strVal val="#ppt_h"/>
                                          </p:val>
                                        </p:tav>
                                      </p:tavLst>
                                    </p:anim>
                                    <p:animEffect transition="in" filter="fade">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5"/>
                                        </p:tgtEl>
                                        <p:attrNameLst>
                                          <p:attrName>style.visibility</p:attrName>
                                        </p:attrNameLst>
                                      </p:cBhvr>
                                      <p:to>
                                        <p:strVal val="visible"/>
                                      </p:to>
                                    </p:set>
                                    <p:anim calcmode="lin" valueType="num">
                                      <p:cBhvr>
                                        <p:cTn id="46" dur="500" fill="hold"/>
                                        <p:tgtEl>
                                          <p:spTgt spid="25"/>
                                        </p:tgtEl>
                                        <p:attrNameLst>
                                          <p:attrName>ppt_w</p:attrName>
                                        </p:attrNameLst>
                                      </p:cBhvr>
                                      <p:tavLst>
                                        <p:tav tm="0">
                                          <p:val>
                                            <p:fltVal val="0"/>
                                          </p:val>
                                        </p:tav>
                                        <p:tav tm="100000">
                                          <p:val>
                                            <p:strVal val="#ppt_w"/>
                                          </p:val>
                                        </p:tav>
                                      </p:tavLst>
                                    </p:anim>
                                    <p:anim calcmode="lin" valueType="num">
                                      <p:cBhvr>
                                        <p:cTn id="47" dur="500" fill="hold"/>
                                        <p:tgtEl>
                                          <p:spTgt spid="25"/>
                                        </p:tgtEl>
                                        <p:attrNameLst>
                                          <p:attrName>ppt_h</p:attrName>
                                        </p:attrNameLst>
                                      </p:cBhvr>
                                      <p:tavLst>
                                        <p:tav tm="0">
                                          <p:val>
                                            <p:fltVal val="0"/>
                                          </p:val>
                                        </p:tav>
                                        <p:tav tm="100000">
                                          <p:val>
                                            <p:strVal val="#ppt_h"/>
                                          </p:val>
                                        </p:tav>
                                      </p:tavLst>
                                    </p:anim>
                                    <p:animEffect transition="in" filter="fade">
                                      <p:cBhvr>
                                        <p:cTn id="48" dur="500"/>
                                        <p:tgtEl>
                                          <p:spTgt spid="25"/>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nodeType="clickEffect">
                                  <p:stCondLst>
                                    <p:cond delay="0"/>
                                  </p:stCondLst>
                                  <p:childTnLst>
                                    <p:set>
                                      <p:cBhvr>
                                        <p:cTn id="52" dur="1" fill="hold">
                                          <p:stCondLst>
                                            <p:cond delay="0"/>
                                          </p:stCondLst>
                                        </p:cTn>
                                        <p:tgtEl>
                                          <p:spTgt spid="55304"/>
                                        </p:tgtEl>
                                        <p:attrNameLst>
                                          <p:attrName>style.visibility</p:attrName>
                                        </p:attrNameLst>
                                      </p:cBhvr>
                                      <p:to>
                                        <p:strVal val="visible"/>
                                      </p:to>
                                    </p:set>
                                    <p:anim calcmode="lin" valueType="num">
                                      <p:cBhvr>
                                        <p:cTn id="53" dur="500" fill="hold"/>
                                        <p:tgtEl>
                                          <p:spTgt spid="55304"/>
                                        </p:tgtEl>
                                        <p:attrNameLst>
                                          <p:attrName>ppt_w</p:attrName>
                                        </p:attrNameLst>
                                      </p:cBhvr>
                                      <p:tavLst>
                                        <p:tav tm="0">
                                          <p:val>
                                            <p:fltVal val="0"/>
                                          </p:val>
                                        </p:tav>
                                        <p:tav tm="100000">
                                          <p:val>
                                            <p:strVal val="#ppt_w"/>
                                          </p:val>
                                        </p:tav>
                                      </p:tavLst>
                                    </p:anim>
                                    <p:anim calcmode="lin" valueType="num">
                                      <p:cBhvr>
                                        <p:cTn id="54" dur="500" fill="hold"/>
                                        <p:tgtEl>
                                          <p:spTgt spid="55304"/>
                                        </p:tgtEl>
                                        <p:attrNameLst>
                                          <p:attrName>ppt_h</p:attrName>
                                        </p:attrNameLst>
                                      </p:cBhvr>
                                      <p:tavLst>
                                        <p:tav tm="0">
                                          <p:val>
                                            <p:fltVal val="0"/>
                                          </p:val>
                                        </p:tav>
                                        <p:tav tm="100000">
                                          <p:val>
                                            <p:strVal val="#ppt_h"/>
                                          </p:val>
                                        </p:tav>
                                      </p:tavLst>
                                    </p:anim>
                                    <p:animEffect transition="in" filter="fade">
                                      <p:cBhvr>
                                        <p:cTn id="55" dur="500"/>
                                        <p:tgtEl>
                                          <p:spTgt spid="55304"/>
                                        </p:tgtEl>
                                      </p:cBhvr>
                                    </p:animEffect>
                                  </p:childTnLst>
                                </p:cTn>
                              </p:par>
                            </p:childTnLst>
                          </p:cTn>
                        </p:par>
                        <p:par>
                          <p:cTn id="56" fill="hold">
                            <p:stCondLst>
                              <p:cond delay="500"/>
                            </p:stCondLst>
                            <p:childTnLst>
                              <p:par>
                                <p:cTn id="57" presetID="53" presetClass="entr" presetSubtype="0"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9" grpId="0" animBg="1"/>
      <p:bldP spid="2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064"/>
            <a:ext cx="8229600" cy="48360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800" b="0" i="0" u="none" strike="noStrike" kern="0" cap="none" spc="0" normalizeH="0" baseline="0" noProof="0" dirty="0" smtClean="0">
                <a:ln>
                  <a:noFill/>
                </a:ln>
                <a:solidFill>
                  <a:srgbClr val="00B0F0"/>
                </a:solidFill>
                <a:effectLst/>
                <a:uLnTx/>
                <a:uFillTx/>
                <a:latin typeface="+mj-lt"/>
                <a:ea typeface="+mj-ea"/>
                <a:cs typeface="+mj-cs"/>
              </a:rPr>
              <a:t>Question 16</a:t>
            </a:r>
            <a:endParaRPr kumimoji="0" lang="en-CA" sz="2800" b="0" i="0" u="none" strike="noStrike" kern="0" cap="none" spc="0" normalizeH="0" baseline="0" noProof="0" dirty="0">
              <a:ln>
                <a:noFill/>
              </a:ln>
              <a:solidFill>
                <a:srgbClr val="00B0F0"/>
              </a:solidFill>
              <a:effectLst/>
              <a:uLnTx/>
              <a:uFillTx/>
              <a:latin typeface="+mj-lt"/>
              <a:ea typeface="+mj-ea"/>
              <a:cs typeface="+mj-cs"/>
            </a:endParaRPr>
          </a:p>
        </p:txBody>
      </p:sp>
      <p:sp>
        <p:nvSpPr>
          <p:cNvPr id="3" name="TextBox 2"/>
          <p:cNvSpPr txBox="1"/>
          <p:nvPr/>
        </p:nvSpPr>
        <p:spPr>
          <a:xfrm>
            <a:off x="293915" y="434269"/>
            <a:ext cx="8588829" cy="2677656"/>
          </a:xfrm>
          <a:prstGeom prst="rect">
            <a:avLst/>
          </a:prstGeom>
          <a:noFill/>
        </p:spPr>
        <p:txBody>
          <a:bodyPr wrap="square" rtlCol="0">
            <a:spAutoFit/>
          </a:bodyPr>
          <a:lstStyle/>
          <a:p>
            <a:r>
              <a:rPr lang="en-CA" sz="1400" dirty="0" smtClean="0">
                <a:solidFill>
                  <a:srgbClr val="00B0F0"/>
                </a:solidFill>
              </a:rPr>
              <a:t>The figure below shows a large cylindrical tank of water, open to the atmosphere, filled with water to depth </a:t>
            </a:r>
            <a:r>
              <a:rPr lang="en-CA" sz="1400" dirty="0" smtClean="0">
                <a:solidFill>
                  <a:srgbClr val="00CC00"/>
                </a:solidFill>
              </a:rPr>
              <a:t>D</a:t>
            </a:r>
            <a:r>
              <a:rPr lang="en-CA" sz="1400" dirty="0" smtClean="0">
                <a:solidFill>
                  <a:srgbClr val="00B0F0"/>
                </a:solidFill>
              </a:rPr>
              <a:t>. The radius of the tank is </a:t>
            </a:r>
            <a:r>
              <a:rPr lang="en-CA" sz="1400" dirty="0" smtClean="0">
                <a:solidFill>
                  <a:srgbClr val="00CC00"/>
                </a:solidFill>
              </a:rPr>
              <a:t>R</a:t>
            </a:r>
            <a:r>
              <a:rPr lang="en-CA" sz="1400" dirty="0" smtClean="0">
                <a:solidFill>
                  <a:srgbClr val="00B0F0"/>
                </a:solidFill>
              </a:rPr>
              <a:t>. At a depth </a:t>
            </a:r>
            <a:r>
              <a:rPr lang="en-CA" sz="1400" dirty="0" smtClean="0">
                <a:solidFill>
                  <a:srgbClr val="00CC00"/>
                </a:solidFill>
              </a:rPr>
              <a:t>h</a:t>
            </a:r>
            <a:r>
              <a:rPr lang="en-CA" sz="1400" dirty="0" smtClean="0">
                <a:solidFill>
                  <a:srgbClr val="00B0F0"/>
                </a:solidFill>
              </a:rPr>
              <a:t> below the surface, a small hole of radius r is punctured in the side of the tank, and the point where the emerging stream strikes the level ground is labelled </a:t>
            </a:r>
            <a:r>
              <a:rPr lang="en-CA" sz="1400" dirty="0" smtClean="0">
                <a:solidFill>
                  <a:srgbClr val="00CC00"/>
                </a:solidFill>
              </a:rPr>
              <a:t>X</a:t>
            </a:r>
          </a:p>
          <a:p>
            <a:r>
              <a:rPr lang="en-CA" sz="1400" dirty="0" smtClean="0">
                <a:solidFill>
                  <a:srgbClr val="00CC00"/>
                </a:solidFill>
              </a:rPr>
              <a:t>In parts (a) through (c), assume that the speed with which the water level in the tank drops is negligible.</a:t>
            </a:r>
          </a:p>
          <a:p>
            <a:pPr marL="342900" indent="-342900">
              <a:buAutoNum type="alphaLcParenR"/>
            </a:pPr>
            <a:r>
              <a:rPr lang="en-CA" sz="1400" dirty="0" smtClean="0">
                <a:solidFill>
                  <a:srgbClr val="FFFF00"/>
                </a:solidFill>
              </a:rPr>
              <a:t>At what speed does the water emerge from the hole?</a:t>
            </a:r>
          </a:p>
          <a:p>
            <a:pPr marL="342900" indent="-342900">
              <a:buAutoNum type="alphaLcParenR"/>
            </a:pPr>
            <a:r>
              <a:rPr lang="en-CA" sz="1400" dirty="0" smtClean="0">
                <a:solidFill>
                  <a:srgbClr val="FFFF00"/>
                </a:solidFill>
              </a:rPr>
              <a:t>How far is point X from the edge of the tank?</a:t>
            </a:r>
          </a:p>
          <a:p>
            <a:pPr marL="342900" indent="-342900">
              <a:buAutoNum type="alphaLcParenR"/>
            </a:pPr>
            <a:r>
              <a:rPr lang="en-CA" sz="1400" dirty="0" smtClean="0">
                <a:solidFill>
                  <a:srgbClr val="FFFF00"/>
                </a:solidFill>
              </a:rPr>
              <a:t>Assume that a second small hole is punctured in the side of the tank, a distance of h/2 directly above the hole shown in the figure. If the stream of water emerging from the second hole also lands at Point X, find h in terms of D.</a:t>
            </a:r>
          </a:p>
          <a:p>
            <a:pPr marL="342900" indent="-342900">
              <a:buAutoNum type="alphaLcParenR"/>
            </a:pPr>
            <a:r>
              <a:rPr lang="en-CA" sz="1400" dirty="0" smtClean="0">
                <a:solidFill>
                  <a:srgbClr val="66FF66"/>
                </a:solidFill>
              </a:rPr>
              <a:t>For this part, do not assume that the speed with which the water level in the tank drops is negligible, and derive an expression for the speed of efflux from the hole punctured at depth h below the surface of the water. Write your answer in terms of </a:t>
            </a:r>
            <a:r>
              <a:rPr lang="en-CA" sz="1400" dirty="0" smtClean="0">
                <a:solidFill>
                  <a:srgbClr val="FFFF00"/>
                </a:solidFill>
              </a:rPr>
              <a:t>r</a:t>
            </a:r>
            <a:r>
              <a:rPr lang="en-CA" sz="1400" dirty="0" smtClean="0">
                <a:solidFill>
                  <a:srgbClr val="66FF66"/>
                </a:solidFill>
              </a:rPr>
              <a:t>, </a:t>
            </a:r>
            <a:r>
              <a:rPr lang="en-CA" sz="1400" dirty="0" smtClean="0">
                <a:solidFill>
                  <a:srgbClr val="FFFF00"/>
                </a:solidFill>
              </a:rPr>
              <a:t>R</a:t>
            </a:r>
            <a:r>
              <a:rPr lang="en-CA" sz="1400" dirty="0" smtClean="0">
                <a:solidFill>
                  <a:srgbClr val="66FF66"/>
                </a:solidFill>
              </a:rPr>
              <a:t>, </a:t>
            </a:r>
            <a:r>
              <a:rPr lang="en-CA" sz="1400" dirty="0" smtClean="0">
                <a:solidFill>
                  <a:srgbClr val="FFFF00"/>
                </a:solidFill>
              </a:rPr>
              <a:t>h</a:t>
            </a:r>
            <a:r>
              <a:rPr lang="en-CA" sz="1400" dirty="0" smtClean="0">
                <a:solidFill>
                  <a:srgbClr val="66FF66"/>
                </a:solidFill>
              </a:rPr>
              <a:t>, and </a:t>
            </a:r>
            <a:r>
              <a:rPr lang="en-CA" sz="1400" dirty="0" smtClean="0">
                <a:solidFill>
                  <a:srgbClr val="FFFF00"/>
                </a:solidFill>
              </a:rPr>
              <a:t>g</a:t>
            </a:r>
            <a:r>
              <a:rPr lang="en-CA" sz="1400" dirty="0" smtClean="0">
                <a:solidFill>
                  <a:srgbClr val="66FF66"/>
                </a:solidFill>
              </a:rPr>
              <a:t>.</a:t>
            </a:r>
          </a:p>
        </p:txBody>
      </p:sp>
      <p:sp>
        <p:nvSpPr>
          <p:cNvPr id="4" name="Right Arrow 3"/>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43" name="TextBox 42"/>
          <p:cNvSpPr txBox="1"/>
          <p:nvPr/>
        </p:nvSpPr>
        <p:spPr>
          <a:xfrm>
            <a:off x="119741" y="4079608"/>
            <a:ext cx="2449287" cy="175432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CA" dirty="0" smtClean="0">
                <a:solidFill>
                  <a:srgbClr val="FFFF00"/>
                </a:solidFill>
              </a:rPr>
              <a:t>Applying Bernoulli’s Theorem (</a:t>
            </a:r>
            <a:r>
              <a:rPr lang="en-CA" dirty="0" smtClean="0">
                <a:solidFill>
                  <a:srgbClr val="66FF66"/>
                </a:solidFill>
              </a:rPr>
              <a:t>it contains velocity terms that are independent to each other on each side of the equation</a:t>
            </a:r>
            <a:r>
              <a:rPr lang="en-CA" dirty="0" smtClean="0">
                <a:solidFill>
                  <a:srgbClr val="FFFF00"/>
                </a:solidFill>
              </a:rPr>
              <a:t>)</a:t>
            </a:r>
            <a:endParaRPr lang="en-CA" dirty="0">
              <a:solidFill>
                <a:srgbClr val="FFFF00"/>
              </a:solidFill>
            </a:endParaRPr>
          </a:p>
        </p:txBody>
      </p:sp>
      <p:graphicFrame>
        <p:nvGraphicFramePr>
          <p:cNvPr id="56328" name="Object 8"/>
          <p:cNvGraphicFramePr>
            <a:graphicFrameLocks noChangeAspect="1"/>
          </p:cNvGraphicFramePr>
          <p:nvPr/>
        </p:nvGraphicFramePr>
        <p:xfrm>
          <a:off x="1873251" y="2644511"/>
          <a:ext cx="4454525" cy="625739"/>
        </p:xfrm>
        <a:graphic>
          <a:graphicData uri="http://schemas.openxmlformats.org/presentationml/2006/ole">
            <mc:AlternateContent xmlns:mc="http://schemas.openxmlformats.org/markup-compatibility/2006">
              <mc:Choice xmlns:v="urn:schemas-microsoft-com:vml" Requires="v">
                <p:oleObj spid="_x0000_s35892" name="Equation" r:id="rId3" imgW="2336760" imgH="393480" progId="Equation.DSMT4">
                  <p:embed/>
                </p:oleObj>
              </mc:Choice>
              <mc:Fallback>
                <p:oleObj name="Equation" r:id="rId3" imgW="233676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1" y="2644511"/>
                        <a:ext cx="4454525" cy="6257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9" name="Object 9"/>
          <p:cNvGraphicFramePr>
            <a:graphicFrameLocks noChangeAspect="1"/>
          </p:cNvGraphicFramePr>
          <p:nvPr/>
        </p:nvGraphicFramePr>
        <p:xfrm>
          <a:off x="2534330" y="3227918"/>
          <a:ext cx="3517900" cy="1205178"/>
        </p:xfrm>
        <a:graphic>
          <a:graphicData uri="http://schemas.openxmlformats.org/presentationml/2006/ole">
            <mc:AlternateContent xmlns:mc="http://schemas.openxmlformats.org/markup-compatibility/2006">
              <mc:Choice xmlns:v="urn:schemas-microsoft-com:vml" Requires="v">
                <p:oleObj spid="_x0000_s35893" name="Equation" r:id="rId5" imgW="2565360" imgH="1054080" progId="Equation.DSMT4">
                  <p:embed/>
                </p:oleObj>
              </mc:Choice>
              <mc:Fallback>
                <p:oleObj name="Equation" r:id="rId5" imgW="2565360" imgH="1054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34330" y="3227918"/>
                        <a:ext cx="3517900" cy="12051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30" name="Object 10"/>
          <p:cNvGraphicFramePr>
            <a:graphicFrameLocks noChangeAspect="1"/>
          </p:cNvGraphicFramePr>
          <p:nvPr/>
        </p:nvGraphicFramePr>
        <p:xfrm>
          <a:off x="3149828" y="3230184"/>
          <a:ext cx="2249487" cy="2369344"/>
        </p:xfrm>
        <a:graphic>
          <a:graphicData uri="http://schemas.openxmlformats.org/presentationml/2006/ole">
            <mc:AlternateContent xmlns:mc="http://schemas.openxmlformats.org/markup-compatibility/2006">
              <mc:Choice xmlns:v="urn:schemas-microsoft-com:vml" Requires="v">
                <p:oleObj spid="_x0000_s35894" name="Equation" r:id="rId7" imgW="1650960" imgH="2082600" progId="Equation.DSMT4">
                  <p:embed/>
                </p:oleObj>
              </mc:Choice>
              <mc:Fallback>
                <p:oleObj name="Equation" r:id="rId7" imgW="1650960" imgH="2082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49828" y="3230184"/>
                        <a:ext cx="2249487" cy="23693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32" name="Object 12"/>
          <p:cNvGraphicFramePr>
            <a:graphicFrameLocks noChangeAspect="1"/>
          </p:cNvGraphicFramePr>
          <p:nvPr/>
        </p:nvGraphicFramePr>
        <p:xfrm>
          <a:off x="7431770" y="3278377"/>
          <a:ext cx="1306513" cy="1030552"/>
        </p:xfrm>
        <a:graphic>
          <a:graphicData uri="http://schemas.openxmlformats.org/presentationml/2006/ole">
            <mc:AlternateContent xmlns:mc="http://schemas.openxmlformats.org/markup-compatibility/2006">
              <mc:Choice xmlns:v="urn:schemas-microsoft-com:vml" Requires="v">
                <p:oleObj spid="_x0000_s35895" name="Equation" r:id="rId9" imgW="952200" imgH="901440" progId="Equation.3">
                  <p:embed/>
                </p:oleObj>
              </mc:Choice>
              <mc:Fallback>
                <p:oleObj name="Equation" r:id="rId9" imgW="952200" imgH="9014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31770" y="3278377"/>
                        <a:ext cx="1306513" cy="10305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6694722" y="3338285"/>
            <a:ext cx="642257"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CA" dirty="0" smtClean="0">
                <a:solidFill>
                  <a:srgbClr val="FFFF00"/>
                </a:solidFill>
              </a:rPr>
              <a:t>But:</a:t>
            </a:r>
            <a:endParaRPr lang="en-CA" dirty="0">
              <a:solidFill>
                <a:srgbClr val="FFFF00"/>
              </a:solidFill>
            </a:endParaRPr>
          </a:p>
        </p:txBody>
      </p:sp>
    </p:spTree>
    <p:extLst>
      <p:ext uri="{BB962C8B-B14F-4D97-AF65-F5344CB8AC3E}">
        <p14:creationId xmlns:p14="http://schemas.microsoft.com/office/powerpoint/2010/main" val="36899387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6328"/>
                                        </p:tgtEl>
                                        <p:attrNameLst>
                                          <p:attrName>style.visibility</p:attrName>
                                        </p:attrNameLst>
                                      </p:cBhvr>
                                      <p:to>
                                        <p:strVal val="visible"/>
                                      </p:to>
                                    </p:set>
                                    <p:anim calcmode="lin" valueType="num">
                                      <p:cBhvr>
                                        <p:cTn id="14" dur="500" fill="hold"/>
                                        <p:tgtEl>
                                          <p:spTgt spid="56328"/>
                                        </p:tgtEl>
                                        <p:attrNameLst>
                                          <p:attrName>ppt_w</p:attrName>
                                        </p:attrNameLst>
                                      </p:cBhvr>
                                      <p:tavLst>
                                        <p:tav tm="0">
                                          <p:val>
                                            <p:fltVal val="0"/>
                                          </p:val>
                                        </p:tav>
                                        <p:tav tm="100000">
                                          <p:val>
                                            <p:strVal val="#ppt_w"/>
                                          </p:val>
                                        </p:tav>
                                      </p:tavLst>
                                    </p:anim>
                                    <p:anim calcmode="lin" valueType="num">
                                      <p:cBhvr>
                                        <p:cTn id="15" dur="500" fill="hold"/>
                                        <p:tgtEl>
                                          <p:spTgt spid="56328"/>
                                        </p:tgtEl>
                                        <p:attrNameLst>
                                          <p:attrName>ppt_h</p:attrName>
                                        </p:attrNameLst>
                                      </p:cBhvr>
                                      <p:tavLst>
                                        <p:tav tm="0">
                                          <p:val>
                                            <p:fltVal val="0"/>
                                          </p:val>
                                        </p:tav>
                                        <p:tav tm="100000">
                                          <p:val>
                                            <p:strVal val="#ppt_h"/>
                                          </p:val>
                                        </p:tav>
                                      </p:tavLst>
                                    </p:anim>
                                    <p:animEffect transition="in" filter="fade">
                                      <p:cBhvr>
                                        <p:cTn id="16" dur="500"/>
                                        <p:tgtEl>
                                          <p:spTgt spid="5632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6329"/>
                                        </p:tgtEl>
                                        <p:attrNameLst>
                                          <p:attrName>style.visibility</p:attrName>
                                        </p:attrNameLst>
                                      </p:cBhvr>
                                      <p:to>
                                        <p:strVal val="visible"/>
                                      </p:to>
                                    </p:set>
                                    <p:anim calcmode="lin" valueType="num">
                                      <p:cBhvr>
                                        <p:cTn id="21" dur="500" fill="hold"/>
                                        <p:tgtEl>
                                          <p:spTgt spid="56329"/>
                                        </p:tgtEl>
                                        <p:attrNameLst>
                                          <p:attrName>ppt_w</p:attrName>
                                        </p:attrNameLst>
                                      </p:cBhvr>
                                      <p:tavLst>
                                        <p:tav tm="0">
                                          <p:val>
                                            <p:fltVal val="0"/>
                                          </p:val>
                                        </p:tav>
                                        <p:tav tm="100000">
                                          <p:val>
                                            <p:strVal val="#ppt_w"/>
                                          </p:val>
                                        </p:tav>
                                      </p:tavLst>
                                    </p:anim>
                                    <p:anim calcmode="lin" valueType="num">
                                      <p:cBhvr>
                                        <p:cTn id="22" dur="500" fill="hold"/>
                                        <p:tgtEl>
                                          <p:spTgt spid="56329"/>
                                        </p:tgtEl>
                                        <p:attrNameLst>
                                          <p:attrName>ppt_h</p:attrName>
                                        </p:attrNameLst>
                                      </p:cBhvr>
                                      <p:tavLst>
                                        <p:tav tm="0">
                                          <p:val>
                                            <p:fltVal val="0"/>
                                          </p:val>
                                        </p:tav>
                                        <p:tav tm="100000">
                                          <p:val>
                                            <p:strVal val="#ppt_h"/>
                                          </p:val>
                                        </p:tav>
                                      </p:tavLst>
                                    </p:anim>
                                    <p:animEffect transition="in" filter="fade">
                                      <p:cBhvr>
                                        <p:cTn id="23" dur="500"/>
                                        <p:tgtEl>
                                          <p:spTgt spid="56329"/>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580">
                                          <p:stCondLst>
                                            <p:cond delay="0"/>
                                          </p:stCondLst>
                                        </p:cTn>
                                        <p:tgtEl>
                                          <p:spTgt spid="12"/>
                                        </p:tgtEl>
                                      </p:cBhvr>
                                    </p:animEffect>
                                    <p:anim calcmode="lin" valueType="num">
                                      <p:cBhvr>
                                        <p:cTn id="29"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4" dur="26">
                                          <p:stCondLst>
                                            <p:cond delay="650"/>
                                          </p:stCondLst>
                                        </p:cTn>
                                        <p:tgtEl>
                                          <p:spTgt spid="12"/>
                                        </p:tgtEl>
                                      </p:cBhvr>
                                      <p:to x="100000" y="60000"/>
                                    </p:animScale>
                                    <p:animScale>
                                      <p:cBhvr>
                                        <p:cTn id="35" dur="166" decel="50000">
                                          <p:stCondLst>
                                            <p:cond delay="676"/>
                                          </p:stCondLst>
                                        </p:cTn>
                                        <p:tgtEl>
                                          <p:spTgt spid="12"/>
                                        </p:tgtEl>
                                      </p:cBhvr>
                                      <p:to x="100000" y="100000"/>
                                    </p:animScale>
                                    <p:animScale>
                                      <p:cBhvr>
                                        <p:cTn id="36" dur="26">
                                          <p:stCondLst>
                                            <p:cond delay="1312"/>
                                          </p:stCondLst>
                                        </p:cTn>
                                        <p:tgtEl>
                                          <p:spTgt spid="12"/>
                                        </p:tgtEl>
                                      </p:cBhvr>
                                      <p:to x="100000" y="80000"/>
                                    </p:animScale>
                                    <p:animScale>
                                      <p:cBhvr>
                                        <p:cTn id="37" dur="166" decel="50000">
                                          <p:stCondLst>
                                            <p:cond delay="1338"/>
                                          </p:stCondLst>
                                        </p:cTn>
                                        <p:tgtEl>
                                          <p:spTgt spid="12"/>
                                        </p:tgtEl>
                                      </p:cBhvr>
                                      <p:to x="100000" y="100000"/>
                                    </p:animScale>
                                    <p:animScale>
                                      <p:cBhvr>
                                        <p:cTn id="38" dur="26">
                                          <p:stCondLst>
                                            <p:cond delay="1642"/>
                                          </p:stCondLst>
                                        </p:cTn>
                                        <p:tgtEl>
                                          <p:spTgt spid="12"/>
                                        </p:tgtEl>
                                      </p:cBhvr>
                                      <p:to x="100000" y="90000"/>
                                    </p:animScale>
                                    <p:animScale>
                                      <p:cBhvr>
                                        <p:cTn id="39" dur="166" decel="50000">
                                          <p:stCondLst>
                                            <p:cond delay="1668"/>
                                          </p:stCondLst>
                                        </p:cTn>
                                        <p:tgtEl>
                                          <p:spTgt spid="12"/>
                                        </p:tgtEl>
                                      </p:cBhvr>
                                      <p:to x="100000" y="100000"/>
                                    </p:animScale>
                                    <p:animScale>
                                      <p:cBhvr>
                                        <p:cTn id="40" dur="26">
                                          <p:stCondLst>
                                            <p:cond delay="1808"/>
                                          </p:stCondLst>
                                        </p:cTn>
                                        <p:tgtEl>
                                          <p:spTgt spid="12"/>
                                        </p:tgtEl>
                                      </p:cBhvr>
                                      <p:to x="100000" y="95000"/>
                                    </p:animScale>
                                    <p:animScale>
                                      <p:cBhvr>
                                        <p:cTn id="41" dur="166" decel="50000">
                                          <p:stCondLst>
                                            <p:cond delay="1834"/>
                                          </p:stCondLst>
                                        </p:cTn>
                                        <p:tgtEl>
                                          <p:spTgt spid="12"/>
                                        </p:tgtEl>
                                      </p:cBhvr>
                                      <p:to x="100000" y="100000"/>
                                    </p:animScale>
                                  </p:childTnLst>
                                </p:cTn>
                              </p:par>
                            </p:childTnLst>
                          </p:cTn>
                        </p:par>
                        <p:par>
                          <p:cTn id="42" fill="hold">
                            <p:stCondLst>
                              <p:cond delay="2000"/>
                            </p:stCondLst>
                            <p:childTnLst>
                              <p:par>
                                <p:cTn id="43" presetID="53" presetClass="entr" presetSubtype="0" fill="hold" nodeType="afterEffect">
                                  <p:stCondLst>
                                    <p:cond delay="0"/>
                                  </p:stCondLst>
                                  <p:childTnLst>
                                    <p:set>
                                      <p:cBhvr>
                                        <p:cTn id="44" dur="1" fill="hold">
                                          <p:stCondLst>
                                            <p:cond delay="0"/>
                                          </p:stCondLst>
                                        </p:cTn>
                                        <p:tgtEl>
                                          <p:spTgt spid="56332"/>
                                        </p:tgtEl>
                                        <p:attrNameLst>
                                          <p:attrName>style.visibility</p:attrName>
                                        </p:attrNameLst>
                                      </p:cBhvr>
                                      <p:to>
                                        <p:strVal val="visible"/>
                                      </p:to>
                                    </p:set>
                                    <p:anim calcmode="lin" valueType="num">
                                      <p:cBhvr>
                                        <p:cTn id="45" dur="500" fill="hold"/>
                                        <p:tgtEl>
                                          <p:spTgt spid="56332"/>
                                        </p:tgtEl>
                                        <p:attrNameLst>
                                          <p:attrName>ppt_w</p:attrName>
                                        </p:attrNameLst>
                                      </p:cBhvr>
                                      <p:tavLst>
                                        <p:tav tm="0">
                                          <p:val>
                                            <p:fltVal val="0"/>
                                          </p:val>
                                        </p:tav>
                                        <p:tav tm="100000">
                                          <p:val>
                                            <p:strVal val="#ppt_w"/>
                                          </p:val>
                                        </p:tav>
                                      </p:tavLst>
                                    </p:anim>
                                    <p:anim calcmode="lin" valueType="num">
                                      <p:cBhvr>
                                        <p:cTn id="46" dur="500" fill="hold"/>
                                        <p:tgtEl>
                                          <p:spTgt spid="56332"/>
                                        </p:tgtEl>
                                        <p:attrNameLst>
                                          <p:attrName>ppt_h</p:attrName>
                                        </p:attrNameLst>
                                      </p:cBhvr>
                                      <p:tavLst>
                                        <p:tav tm="0">
                                          <p:val>
                                            <p:fltVal val="0"/>
                                          </p:val>
                                        </p:tav>
                                        <p:tav tm="100000">
                                          <p:val>
                                            <p:strVal val="#ppt_h"/>
                                          </p:val>
                                        </p:tav>
                                      </p:tavLst>
                                    </p:anim>
                                    <p:animEffect transition="in" filter="fade">
                                      <p:cBhvr>
                                        <p:cTn id="47" dur="500"/>
                                        <p:tgtEl>
                                          <p:spTgt spid="56332"/>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xit" presetSubtype="0" fill="hold" nodeType="clickEffect">
                                  <p:stCondLst>
                                    <p:cond delay="0"/>
                                  </p:stCondLst>
                                  <p:childTnLst>
                                    <p:anim calcmode="lin" valueType="num">
                                      <p:cBhvr>
                                        <p:cTn id="51" dur="500"/>
                                        <p:tgtEl>
                                          <p:spTgt spid="56329"/>
                                        </p:tgtEl>
                                        <p:attrNameLst>
                                          <p:attrName>ppt_w</p:attrName>
                                        </p:attrNameLst>
                                      </p:cBhvr>
                                      <p:tavLst>
                                        <p:tav tm="0">
                                          <p:val>
                                            <p:strVal val="ppt_w"/>
                                          </p:val>
                                        </p:tav>
                                        <p:tav tm="100000">
                                          <p:val>
                                            <p:fltVal val="0"/>
                                          </p:val>
                                        </p:tav>
                                      </p:tavLst>
                                    </p:anim>
                                    <p:anim calcmode="lin" valueType="num">
                                      <p:cBhvr>
                                        <p:cTn id="52" dur="500"/>
                                        <p:tgtEl>
                                          <p:spTgt spid="56329"/>
                                        </p:tgtEl>
                                        <p:attrNameLst>
                                          <p:attrName>ppt_h</p:attrName>
                                        </p:attrNameLst>
                                      </p:cBhvr>
                                      <p:tavLst>
                                        <p:tav tm="0">
                                          <p:val>
                                            <p:strVal val="ppt_h"/>
                                          </p:val>
                                        </p:tav>
                                        <p:tav tm="100000">
                                          <p:val>
                                            <p:fltVal val="0"/>
                                          </p:val>
                                        </p:tav>
                                      </p:tavLst>
                                    </p:anim>
                                    <p:animEffect transition="out" filter="fade">
                                      <p:cBhvr>
                                        <p:cTn id="53" dur="500"/>
                                        <p:tgtEl>
                                          <p:spTgt spid="56329"/>
                                        </p:tgtEl>
                                      </p:cBhvr>
                                    </p:animEffect>
                                    <p:set>
                                      <p:cBhvr>
                                        <p:cTn id="54" dur="1" fill="hold">
                                          <p:stCondLst>
                                            <p:cond delay="499"/>
                                          </p:stCondLst>
                                        </p:cTn>
                                        <p:tgtEl>
                                          <p:spTgt spid="56329"/>
                                        </p:tgtEl>
                                        <p:attrNameLst>
                                          <p:attrName>style.visibility</p:attrName>
                                        </p:attrNameLst>
                                      </p:cBhvr>
                                      <p:to>
                                        <p:strVal val="hidden"/>
                                      </p:to>
                                    </p:set>
                                  </p:childTnLst>
                                </p:cTn>
                              </p:par>
                              <p:par>
                                <p:cTn id="55" presetID="53" presetClass="entr" presetSubtype="0" fill="hold" nodeType="withEffect">
                                  <p:stCondLst>
                                    <p:cond delay="0"/>
                                  </p:stCondLst>
                                  <p:childTnLst>
                                    <p:set>
                                      <p:cBhvr>
                                        <p:cTn id="56" dur="1" fill="hold">
                                          <p:stCondLst>
                                            <p:cond delay="0"/>
                                          </p:stCondLst>
                                        </p:cTn>
                                        <p:tgtEl>
                                          <p:spTgt spid="56330"/>
                                        </p:tgtEl>
                                        <p:attrNameLst>
                                          <p:attrName>style.visibility</p:attrName>
                                        </p:attrNameLst>
                                      </p:cBhvr>
                                      <p:to>
                                        <p:strVal val="visible"/>
                                      </p:to>
                                    </p:set>
                                    <p:anim calcmode="lin" valueType="num">
                                      <p:cBhvr>
                                        <p:cTn id="57" dur="500" fill="hold"/>
                                        <p:tgtEl>
                                          <p:spTgt spid="56330"/>
                                        </p:tgtEl>
                                        <p:attrNameLst>
                                          <p:attrName>ppt_w</p:attrName>
                                        </p:attrNameLst>
                                      </p:cBhvr>
                                      <p:tavLst>
                                        <p:tav tm="0">
                                          <p:val>
                                            <p:fltVal val="0"/>
                                          </p:val>
                                        </p:tav>
                                        <p:tav tm="100000">
                                          <p:val>
                                            <p:strVal val="#ppt_w"/>
                                          </p:val>
                                        </p:tav>
                                      </p:tavLst>
                                    </p:anim>
                                    <p:anim calcmode="lin" valueType="num">
                                      <p:cBhvr>
                                        <p:cTn id="58" dur="500" fill="hold"/>
                                        <p:tgtEl>
                                          <p:spTgt spid="56330"/>
                                        </p:tgtEl>
                                        <p:attrNameLst>
                                          <p:attrName>ppt_h</p:attrName>
                                        </p:attrNameLst>
                                      </p:cBhvr>
                                      <p:tavLst>
                                        <p:tav tm="0">
                                          <p:val>
                                            <p:fltVal val="0"/>
                                          </p:val>
                                        </p:tav>
                                        <p:tav tm="100000">
                                          <p:val>
                                            <p:strVal val="#ppt_h"/>
                                          </p:val>
                                        </p:tav>
                                      </p:tavLst>
                                    </p:anim>
                                    <p:animEffect transition="in" filter="fade">
                                      <p:cBhvr>
                                        <p:cTn id="59" dur="500"/>
                                        <p:tgtEl>
                                          <p:spTgt spid="56330"/>
                                        </p:tgtEl>
                                      </p:cBhvr>
                                    </p:animEffect>
                                  </p:childTnLst>
                                </p:cTn>
                              </p:par>
                            </p:childTnLst>
                          </p:cTn>
                        </p:par>
                        <p:par>
                          <p:cTn id="60" fill="hold">
                            <p:stCondLst>
                              <p:cond delay="500"/>
                            </p:stCondLst>
                            <p:childTnLst>
                              <p:par>
                                <p:cTn id="61" presetID="53" presetClass="entr" presetSubtype="0" fill="hold" grpId="0" nodeType="afterEffect">
                                  <p:stCondLst>
                                    <p:cond delay="0"/>
                                  </p:stCondLst>
                                  <p:childTnLst>
                                    <p:set>
                                      <p:cBhvr>
                                        <p:cTn id="62" dur="1" fill="hold">
                                          <p:stCondLst>
                                            <p:cond delay="0"/>
                                          </p:stCondLst>
                                        </p:cTn>
                                        <p:tgtEl>
                                          <p:spTgt spid="4"/>
                                        </p:tgtEl>
                                        <p:attrNameLst>
                                          <p:attrName>style.visibility</p:attrName>
                                        </p:attrNameLst>
                                      </p:cBhvr>
                                      <p:to>
                                        <p:strVal val="visible"/>
                                      </p:to>
                                    </p:set>
                                    <p:anim calcmode="lin" valueType="num">
                                      <p:cBhvr>
                                        <p:cTn id="63" dur="500" fill="hold"/>
                                        <p:tgtEl>
                                          <p:spTgt spid="4"/>
                                        </p:tgtEl>
                                        <p:attrNameLst>
                                          <p:attrName>ppt_w</p:attrName>
                                        </p:attrNameLst>
                                      </p:cBhvr>
                                      <p:tavLst>
                                        <p:tav tm="0">
                                          <p:val>
                                            <p:fltVal val="0"/>
                                          </p:val>
                                        </p:tav>
                                        <p:tav tm="100000">
                                          <p:val>
                                            <p:strVal val="#ppt_w"/>
                                          </p:val>
                                        </p:tav>
                                      </p:tavLst>
                                    </p:anim>
                                    <p:anim calcmode="lin" valueType="num">
                                      <p:cBhvr>
                                        <p:cTn id="64" dur="500" fill="hold"/>
                                        <p:tgtEl>
                                          <p:spTgt spid="4"/>
                                        </p:tgtEl>
                                        <p:attrNameLst>
                                          <p:attrName>ppt_h</p:attrName>
                                        </p:attrNameLst>
                                      </p:cBhvr>
                                      <p:tavLst>
                                        <p:tav tm="0">
                                          <p:val>
                                            <p:fltVal val="0"/>
                                          </p:val>
                                        </p:tav>
                                        <p:tav tm="100000">
                                          <p:val>
                                            <p:strVal val="#ppt_h"/>
                                          </p:val>
                                        </p:tav>
                                      </p:tavLst>
                                    </p:anim>
                                    <p:animEffect transition="in" filter="fade">
                                      <p:cBhvr>
                                        <p:cTn id="6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3"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Case #3 – Fluids at Rest</a:t>
            </a:r>
            <a:endParaRPr lang="en-US" dirty="0"/>
          </a:p>
        </p:txBody>
      </p:sp>
      <p:grpSp>
        <p:nvGrpSpPr>
          <p:cNvPr id="4" name="Group 4"/>
          <p:cNvGrpSpPr>
            <a:grpSpLocks/>
          </p:cNvGrpSpPr>
          <p:nvPr/>
        </p:nvGrpSpPr>
        <p:grpSpPr bwMode="auto">
          <a:xfrm>
            <a:off x="1209174" y="1459048"/>
            <a:ext cx="6477000" cy="685800"/>
            <a:chOff x="960" y="1008"/>
            <a:chExt cx="4080" cy="432"/>
          </a:xfrm>
        </p:grpSpPr>
        <p:sp>
          <p:nvSpPr>
            <p:cNvPr id="5" name="Rectangle 5"/>
            <p:cNvSpPr>
              <a:spLocks noChangeArrowheads="1"/>
            </p:cNvSpPr>
            <p:nvPr/>
          </p:nvSpPr>
          <p:spPr bwMode="auto">
            <a:xfrm>
              <a:off x="960" y="1008"/>
              <a:ext cx="4080" cy="432"/>
            </a:xfrm>
            <a:prstGeom prst="rect">
              <a:avLst/>
            </a:prstGeom>
            <a:solidFill>
              <a:srgbClr val="CCFFCC"/>
            </a:solidFill>
            <a:ln w="19050">
              <a:solidFill>
                <a:srgbClr val="000000"/>
              </a:solidFill>
              <a:miter lim="800000"/>
              <a:headEnd/>
              <a:tailEnd/>
            </a:ln>
            <a:effectLst>
              <a:outerShdw blurRad="63500" dist="107763" dir="2700000" algn="ctr" rotWithShape="0">
                <a:schemeClr val="bg2">
                  <a:alpha val="74998"/>
                </a:schemeClr>
              </a:outerShdw>
            </a:effectLst>
          </p:spPr>
          <p:txBody>
            <a:bodyPr wrap="none" tIns="91440" bIns="91440" anchor="ctr">
              <a:spAutoFit/>
            </a:bodyPr>
            <a:lstStyle/>
            <a:p>
              <a:pPr>
                <a:defRPr/>
              </a:pPr>
              <a:endParaRPr lang="en-US">
                <a:cs typeface="+mn-cs"/>
              </a:endParaRPr>
            </a:p>
          </p:txBody>
        </p:sp>
        <p:graphicFrame>
          <p:nvGraphicFramePr>
            <p:cNvPr id="6" name="Object 6"/>
            <p:cNvGraphicFramePr>
              <a:graphicFrameLocks noChangeAspect="1"/>
            </p:cNvGraphicFramePr>
            <p:nvPr/>
          </p:nvGraphicFramePr>
          <p:xfrm>
            <a:off x="1104" y="1019"/>
            <a:ext cx="3792" cy="373"/>
          </p:xfrm>
          <a:graphic>
            <a:graphicData uri="http://schemas.openxmlformats.org/presentationml/2006/ole">
              <mc:AlternateContent xmlns:mc="http://schemas.openxmlformats.org/markup-compatibility/2006">
                <mc:Choice xmlns:v="urn:schemas-microsoft-com:vml" Requires="v">
                  <p:oleObj spid="_x0000_s6205" name="Equation" r:id="rId5" imgW="2324100" imgH="228600" progId="Equation.DSMT4">
                    <p:embed/>
                  </p:oleObj>
                </mc:Choice>
                <mc:Fallback>
                  <p:oleObj name="Equation" r:id="rId5" imgW="232410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4" y="1019"/>
                          <a:ext cx="3792" cy="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grpSp>
        <p:nvGrpSpPr>
          <p:cNvPr id="7" name="Group 6"/>
          <p:cNvGrpSpPr/>
          <p:nvPr/>
        </p:nvGrpSpPr>
        <p:grpSpPr>
          <a:xfrm>
            <a:off x="3517906" y="1181365"/>
            <a:ext cx="3873494" cy="1200920"/>
            <a:chOff x="2480730" y="1181365"/>
            <a:chExt cx="3873494" cy="1200920"/>
          </a:xfrm>
        </p:grpSpPr>
        <p:cxnSp>
          <p:nvCxnSpPr>
            <p:cNvPr id="8" name="Straight Connector 7"/>
            <p:cNvCxnSpPr/>
            <p:nvPr/>
          </p:nvCxnSpPr>
          <p:spPr>
            <a:xfrm flipV="1">
              <a:off x="2480730" y="1181365"/>
              <a:ext cx="797377" cy="1107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Straight Connector 8"/>
            <p:cNvCxnSpPr/>
            <p:nvPr/>
          </p:nvCxnSpPr>
          <p:spPr>
            <a:xfrm flipV="1">
              <a:off x="5556847" y="1274697"/>
              <a:ext cx="797377" cy="1107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10" name="Text Box 9"/>
          <p:cNvSpPr txBox="1">
            <a:spLocks noChangeArrowheads="1"/>
          </p:cNvSpPr>
          <p:nvPr/>
        </p:nvSpPr>
        <p:spPr bwMode="auto">
          <a:xfrm>
            <a:off x="457200" y="2611125"/>
            <a:ext cx="35052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91440" bIns="91440" anchor="ctr">
            <a:spAutoFit/>
          </a:bodyPr>
          <a:lstStyle/>
          <a:p>
            <a:pPr algn="ctr">
              <a:defRPr/>
            </a:pPr>
            <a:r>
              <a:rPr lang="en-US" sz="2400" i="1" dirty="0" smtClean="0">
                <a:cs typeface="+mn-cs"/>
              </a:rPr>
              <a:t>P</a:t>
            </a:r>
            <a:r>
              <a:rPr lang="en-US" sz="2400" i="1" baseline="-25000" dirty="0"/>
              <a:t>2</a:t>
            </a:r>
            <a:r>
              <a:rPr lang="en-US" sz="2400" i="1" dirty="0" smtClean="0">
                <a:cs typeface="+mn-cs"/>
              </a:rPr>
              <a:t> </a:t>
            </a:r>
            <a:r>
              <a:rPr lang="mr-IN" sz="2400" i="1" dirty="0" smtClean="0">
                <a:cs typeface="+mn-cs"/>
              </a:rPr>
              <a:t>–</a:t>
            </a:r>
            <a:r>
              <a:rPr lang="en-US" sz="2400" i="1" dirty="0" smtClean="0">
                <a:cs typeface="+mn-cs"/>
              </a:rPr>
              <a:t> P</a:t>
            </a:r>
            <a:r>
              <a:rPr lang="en-US" sz="2400" i="1" baseline="-25000" dirty="0"/>
              <a:t>1</a:t>
            </a:r>
            <a:r>
              <a:rPr lang="en-US" sz="2400" i="1" dirty="0" smtClean="0">
                <a:cs typeface="+mn-cs"/>
              </a:rPr>
              <a:t> </a:t>
            </a:r>
            <a:r>
              <a:rPr lang="en-US" sz="2400" i="1" dirty="0">
                <a:cs typeface="+mn-cs"/>
              </a:rPr>
              <a:t>= </a:t>
            </a:r>
            <a:r>
              <a:rPr lang="en-US" sz="2400" i="1" dirty="0" smtClean="0">
                <a:cs typeface="+mn-cs"/>
              </a:rPr>
              <a:t>ρ</a:t>
            </a:r>
            <a:r>
              <a:rPr lang="en-US" sz="2400" i="1" dirty="0" smtClean="0">
                <a:latin typeface="Tahoma" charset="0"/>
                <a:cs typeface="+mn-cs"/>
              </a:rPr>
              <a:t>gh</a:t>
            </a:r>
            <a:r>
              <a:rPr lang="en-US" sz="2400" i="1" baseline="-25000" dirty="0">
                <a:latin typeface="Tahoma" charset="0"/>
              </a:rPr>
              <a:t>1</a:t>
            </a:r>
            <a:r>
              <a:rPr lang="en-US" sz="2400" i="1" dirty="0" smtClean="0">
                <a:latin typeface="Tahoma" charset="0"/>
                <a:cs typeface="+mn-cs"/>
              </a:rPr>
              <a:t> </a:t>
            </a:r>
            <a:r>
              <a:rPr lang="mr-IN" sz="2400" i="1" dirty="0" smtClean="0">
                <a:latin typeface="Tahoma" charset="0"/>
                <a:cs typeface="+mn-cs"/>
              </a:rPr>
              <a:t>–</a:t>
            </a:r>
            <a:r>
              <a:rPr lang="en-US" sz="2400" i="1" dirty="0" smtClean="0">
                <a:latin typeface="Tahoma" charset="0"/>
                <a:cs typeface="+mn-cs"/>
              </a:rPr>
              <a:t> ρgh</a:t>
            </a:r>
            <a:r>
              <a:rPr lang="en-US" sz="2400" i="1" baseline="-25000" dirty="0">
                <a:latin typeface="Tahoma" charset="0"/>
              </a:rPr>
              <a:t>2</a:t>
            </a:r>
            <a:endParaRPr lang="en-US" sz="2400" baseline="-25000" dirty="0">
              <a:latin typeface="Tahoma" charset="0"/>
              <a:cs typeface="+mn-cs"/>
            </a:endParaRPr>
          </a:p>
        </p:txBody>
      </p:sp>
      <p:sp>
        <p:nvSpPr>
          <p:cNvPr id="11" name="Rectangle 11"/>
          <p:cNvSpPr>
            <a:spLocks noChangeArrowheads="1"/>
          </p:cNvSpPr>
          <p:nvPr/>
        </p:nvSpPr>
        <p:spPr bwMode="auto">
          <a:xfrm>
            <a:off x="4560887" y="2643718"/>
            <a:ext cx="2830513" cy="600164"/>
          </a:xfrm>
          <a:prstGeom prst="rect">
            <a:avLst/>
          </a:prstGeom>
          <a:solidFill>
            <a:srgbClr val="FFFFCC"/>
          </a:solidFill>
          <a:ln w="9525">
            <a:solidFill>
              <a:srgbClr val="000000"/>
            </a:solidFill>
            <a:miter lim="800000"/>
            <a:headEnd/>
            <a:tailEnd/>
          </a:ln>
          <a:effectLst>
            <a:outerShdw blurRad="63500" dist="107763" dir="2700000" algn="ctr" rotWithShape="0">
              <a:schemeClr val="bg2">
                <a:alpha val="74998"/>
              </a:schemeClr>
            </a:outerShdw>
          </a:effectLst>
        </p:spPr>
        <p:txBody>
          <a:bodyPr tIns="91440" bIns="137160" anchor="ctr">
            <a:spAutoFit/>
          </a:bodyPr>
          <a:lstStyle/>
          <a:p>
            <a:pPr algn="ctr">
              <a:defRPr/>
            </a:pPr>
            <a:r>
              <a:rPr lang="en-US" sz="2400" i="1" dirty="0" smtClean="0">
                <a:solidFill>
                  <a:srgbClr val="000000"/>
                </a:solidFill>
                <a:latin typeface="Tahoma" charset="0"/>
                <a:cs typeface="+mn-cs"/>
              </a:rPr>
              <a:t>ΔP </a:t>
            </a:r>
            <a:r>
              <a:rPr lang="en-US" sz="2400" i="1" dirty="0">
                <a:solidFill>
                  <a:srgbClr val="000000"/>
                </a:solidFill>
                <a:latin typeface="Tahoma" charset="0"/>
                <a:cs typeface="+mn-cs"/>
              </a:rPr>
              <a:t>= </a:t>
            </a:r>
            <a:r>
              <a:rPr lang="en-US" sz="2400" i="1" dirty="0" err="1" smtClean="0">
                <a:solidFill>
                  <a:srgbClr val="000000"/>
                </a:solidFill>
                <a:latin typeface="Tahoma" charset="0"/>
                <a:cs typeface="+mn-cs"/>
              </a:rPr>
              <a:t>ρg</a:t>
            </a:r>
            <a:r>
              <a:rPr lang="en-US" sz="2400" i="1" dirty="0">
                <a:solidFill>
                  <a:srgbClr val="000000"/>
                </a:solidFill>
                <a:latin typeface="Tahoma" charset="0"/>
                <a:cs typeface="+mn-cs"/>
              </a:rPr>
              <a:t>(</a:t>
            </a:r>
            <a:r>
              <a:rPr lang="en-US" sz="2400" i="1" dirty="0" smtClean="0">
                <a:solidFill>
                  <a:srgbClr val="000000"/>
                </a:solidFill>
                <a:latin typeface="Tahoma" charset="0"/>
                <a:cs typeface="+mn-cs"/>
              </a:rPr>
              <a:t>h</a:t>
            </a:r>
            <a:r>
              <a:rPr lang="en-US" sz="2400" i="1" baseline="-25000" dirty="0">
                <a:solidFill>
                  <a:srgbClr val="000000"/>
                </a:solidFill>
                <a:latin typeface="Tahoma" charset="0"/>
              </a:rPr>
              <a:t>1</a:t>
            </a:r>
            <a:r>
              <a:rPr lang="en-US" sz="2400" i="1" baseline="-25000" dirty="0" smtClean="0">
                <a:solidFill>
                  <a:srgbClr val="000000"/>
                </a:solidFill>
                <a:latin typeface="Tahoma" charset="0"/>
                <a:cs typeface="+mn-cs"/>
              </a:rPr>
              <a:t> </a:t>
            </a:r>
            <a:r>
              <a:rPr lang="mr-IN" sz="2400" i="1" dirty="0" smtClean="0">
                <a:solidFill>
                  <a:srgbClr val="000000"/>
                </a:solidFill>
                <a:latin typeface="Tahoma" charset="0"/>
                <a:cs typeface="+mn-cs"/>
              </a:rPr>
              <a:t>–</a:t>
            </a:r>
            <a:r>
              <a:rPr lang="en-US" sz="2400" i="1" dirty="0" smtClean="0">
                <a:solidFill>
                  <a:srgbClr val="000000"/>
                </a:solidFill>
                <a:latin typeface="Tahoma" charset="0"/>
                <a:cs typeface="+mn-cs"/>
              </a:rPr>
              <a:t> h</a:t>
            </a:r>
            <a:r>
              <a:rPr lang="en-US" sz="2400" i="1" baseline="-25000" dirty="0">
                <a:solidFill>
                  <a:srgbClr val="000000"/>
                </a:solidFill>
                <a:latin typeface="Tahoma" charset="0"/>
              </a:rPr>
              <a:t>2</a:t>
            </a:r>
            <a:r>
              <a:rPr lang="en-US" sz="2400" i="1" dirty="0" smtClean="0">
                <a:solidFill>
                  <a:srgbClr val="000000"/>
                </a:solidFill>
                <a:latin typeface="Tahoma" charset="0"/>
                <a:cs typeface="+mn-cs"/>
              </a:rPr>
              <a:t>)</a:t>
            </a:r>
            <a:endParaRPr lang="en-US" sz="2400" i="1" dirty="0">
              <a:latin typeface="Tahoma" charset="0"/>
              <a:cs typeface="+mn-cs"/>
            </a:endParaRPr>
          </a:p>
        </p:txBody>
      </p:sp>
      <p:sp>
        <p:nvSpPr>
          <p:cNvPr id="13" name="TextBox 12"/>
          <p:cNvSpPr txBox="1"/>
          <p:nvPr/>
        </p:nvSpPr>
        <p:spPr>
          <a:xfrm>
            <a:off x="2037742" y="4001977"/>
            <a:ext cx="4125523" cy="523220"/>
          </a:xfrm>
          <a:prstGeom prst="rect">
            <a:avLst/>
          </a:prstGeom>
          <a:noFill/>
        </p:spPr>
        <p:txBody>
          <a:bodyPr wrap="none" rtlCol="0">
            <a:spAutoFit/>
          </a:bodyPr>
          <a:lstStyle/>
          <a:p>
            <a:r>
              <a:rPr lang="en-US" sz="2800" dirty="0" smtClean="0"/>
              <a:t>We have already seen this!</a:t>
            </a:r>
            <a:endParaRPr lang="en-US" sz="2800" dirty="0"/>
          </a:p>
        </p:txBody>
      </p:sp>
    </p:spTree>
    <p:extLst>
      <p:ext uri="{BB962C8B-B14F-4D97-AF65-F5344CB8AC3E}">
        <p14:creationId xmlns:p14="http://schemas.microsoft.com/office/powerpoint/2010/main" val="6551263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0"/>
                            </p:stCondLst>
                            <p:childTnLst>
                              <p:par>
                                <p:cTn id="14" presetID="2" presetClass="entr" presetSubtype="8" fill="hold" grpId="0" nodeType="afterEffect">
                                  <p:stCondLst>
                                    <p:cond delay="0"/>
                                  </p:stCondLst>
                                  <p:childTnLst>
                                    <p:set>
                                      <p:cBhvr>
                                        <p:cTn id="15" dur="1" fill="hold">
                                          <p:stCondLst>
                                            <p:cond delay="0"/>
                                          </p:stCondLst>
                                        </p:cTn>
                                        <p:tgtEl>
                                          <p:spTgt spid="10">
                                            <p:txEl>
                                              <p:pRg st="0" end="0"/>
                                            </p:txEl>
                                          </p:spTgt>
                                        </p:tgtEl>
                                        <p:attrNameLst>
                                          <p:attrName>style.visibility</p:attrName>
                                        </p:attrNameLst>
                                      </p:cBhvr>
                                      <p:to>
                                        <p:strVal val="visible"/>
                                      </p:to>
                                    </p:set>
                                    <p:anim calcmode="lin" valueType="num">
                                      <p:cBhvr additive="base">
                                        <p:cTn id="16"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4" name="WHOOSH.WAV"/>
                                        </p:tgtEl>
                                      </p:cMediaNode>
                                    </p:audio>
                                  </p:sub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0-#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WHOOSH.WAV"/>
                                        </p:tgtEl>
                                      </p:cMediaNode>
                                    </p:audio>
                                  </p:sub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advAuto="0"/>
      <p:bldP spid="11" grpId="0" animBg="1" autoUpdateAnimBg="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Special Case #4 – No Change in Pressure</a:t>
            </a:r>
            <a:endParaRPr lang="en-US" sz="3600" dirty="0"/>
          </a:p>
        </p:txBody>
      </p:sp>
      <p:sp>
        <p:nvSpPr>
          <p:cNvPr id="3" name="Content Placeholder 2"/>
          <p:cNvSpPr>
            <a:spLocks noGrp="1"/>
          </p:cNvSpPr>
          <p:nvPr>
            <p:ph idx="1"/>
          </p:nvPr>
        </p:nvSpPr>
        <p:spPr>
          <a:xfrm>
            <a:off x="457200" y="1048488"/>
            <a:ext cx="8229600" cy="4056648"/>
          </a:xfrm>
        </p:spPr>
        <p:txBody>
          <a:bodyPr>
            <a:normAutofit/>
          </a:bodyPr>
          <a:lstStyle/>
          <a:p>
            <a:pPr marL="0" indent="0">
              <a:buNone/>
            </a:pPr>
            <a:r>
              <a:rPr lang="en-US" sz="2400" dirty="0" smtClean="0"/>
              <a:t>Know as </a:t>
            </a:r>
            <a:r>
              <a:rPr lang="en-US" sz="3000" dirty="0" smtClean="0">
                <a:solidFill>
                  <a:srgbClr val="FF0000"/>
                </a:solidFill>
              </a:rPr>
              <a:t>Torricelli’s Theorem</a:t>
            </a:r>
          </a:p>
          <a:p>
            <a:pPr marL="0" indent="0">
              <a:buNone/>
            </a:pPr>
            <a:endParaRPr lang="en-US" sz="2400" dirty="0"/>
          </a:p>
          <a:p>
            <a:pPr marL="0" indent="0">
              <a:buNone/>
            </a:pPr>
            <a:endParaRPr lang="en-US" sz="2400" dirty="0"/>
          </a:p>
        </p:txBody>
      </p:sp>
      <p:grpSp>
        <p:nvGrpSpPr>
          <p:cNvPr id="4" name="Group 31"/>
          <p:cNvGrpSpPr>
            <a:grpSpLocks/>
          </p:cNvGrpSpPr>
          <p:nvPr/>
        </p:nvGrpSpPr>
        <p:grpSpPr bwMode="auto">
          <a:xfrm>
            <a:off x="1600200" y="1619814"/>
            <a:ext cx="6477000" cy="685800"/>
            <a:chOff x="960" y="1008"/>
            <a:chExt cx="4080" cy="432"/>
          </a:xfrm>
        </p:grpSpPr>
        <p:sp>
          <p:nvSpPr>
            <p:cNvPr id="5" name="Rectangle 32"/>
            <p:cNvSpPr>
              <a:spLocks noChangeArrowheads="1"/>
            </p:cNvSpPr>
            <p:nvPr/>
          </p:nvSpPr>
          <p:spPr bwMode="auto">
            <a:xfrm>
              <a:off x="960" y="1008"/>
              <a:ext cx="4080" cy="432"/>
            </a:xfrm>
            <a:prstGeom prst="rect">
              <a:avLst/>
            </a:prstGeom>
            <a:solidFill>
              <a:srgbClr val="CCFFCC"/>
            </a:solidFill>
            <a:ln w="19050">
              <a:solidFill>
                <a:srgbClr val="000000"/>
              </a:solidFill>
              <a:miter lim="800000"/>
              <a:headEnd/>
              <a:tailEnd/>
            </a:ln>
            <a:effectLst>
              <a:outerShdw blurRad="63500" dist="107763" dir="2700000" algn="ctr" rotWithShape="0">
                <a:schemeClr val="bg2">
                  <a:alpha val="74998"/>
                </a:schemeClr>
              </a:outerShdw>
            </a:effectLst>
          </p:spPr>
          <p:txBody>
            <a:bodyPr wrap="none" tIns="91440" bIns="91440" anchor="ctr">
              <a:spAutoFit/>
            </a:bodyPr>
            <a:lstStyle/>
            <a:p>
              <a:pPr>
                <a:defRPr/>
              </a:pPr>
              <a:endParaRPr lang="en-US">
                <a:cs typeface="+mn-cs"/>
              </a:endParaRPr>
            </a:p>
          </p:txBody>
        </p:sp>
        <p:graphicFrame>
          <p:nvGraphicFramePr>
            <p:cNvPr id="6" name="Object 33"/>
            <p:cNvGraphicFramePr>
              <a:graphicFrameLocks noChangeAspect="1"/>
            </p:cNvGraphicFramePr>
            <p:nvPr/>
          </p:nvGraphicFramePr>
          <p:xfrm>
            <a:off x="1104" y="1019"/>
            <a:ext cx="3792" cy="373"/>
          </p:xfrm>
          <a:graphic>
            <a:graphicData uri="http://schemas.openxmlformats.org/presentationml/2006/ole">
              <mc:AlternateContent xmlns:mc="http://schemas.openxmlformats.org/markup-compatibility/2006">
                <mc:Choice xmlns:v="urn:schemas-microsoft-com:vml" Requires="v">
                  <p:oleObj spid="_x0000_s7322" name="Equation" r:id="rId3" imgW="2324100" imgH="228600" progId="Equation.DSMT4">
                    <p:embed/>
                  </p:oleObj>
                </mc:Choice>
                <mc:Fallback>
                  <p:oleObj name="Equation" r:id="rId3" imgW="23241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4" y="1019"/>
                          <a:ext cx="3792" cy="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grpSp>
        <p:nvGrpSpPr>
          <p:cNvPr id="10" name="Group 29"/>
          <p:cNvGrpSpPr>
            <a:grpSpLocks/>
          </p:cNvGrpSpPr>
          <p:nvPr/>
        </p:nvGrpSpPr>
        <p:grpSpPr bwMode="auto">
          <a:xfrm>
            <a:off x="161628" y="2632075"/>
            <a:ext cx="3886200" cy="2787576"/>
            <a:chOff x="2784" y="1152"/>
            <a:chExt cx="2618" cy="1942"/>
          </a:xfrm>
        </p:grpSpPr>
        <p:pic>
          <p:nvPicPr>
            <p:cNvPr id="11"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4" y="1152"/>
              <a:ext cx="2618" cy="1942"/>
            </a:xfrm>
            <a:prstGeom prst="rect">
              <a:avLst/>
            </a:prstGeom>
            <a:noFill/>
            <a:ln w="9525">
              <a:solidFill>
                <a:srgbClr val="000000"/>
              </a:solidFill>
              <a:miter lim="800000"/>
              <a:headEnd/>
              <a:tailEnd/>
            </a:ln>
            <a:effectLst>
              <a:outerShdw blurRad="63500"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Lst>
          </p:spPr>
        </p:pic>
        <p:sp>
          <p:nvSpPr>
            <p:cNvPr id="12" name="Freeform 20"/>
            <p:cNvSpPr>
              <a:spLocks/>
            </p:cNvSpPr>
            <p:nvPr/>
          </p:nvSpPr>
          <p:spPr bwMode="auto">
            <a:xfrm>
              <a:off x="4176" y="2352"/>
              <a:ext cx="496" cy="312"/>
            </a:xfrm>
            <a:custGeom>
              <a:avLst/>
              <a:gdLst>
                <a:gd name="T0" fmla="*/ 0 w 496"/>
                <a:gd name="T1" fmla="*/ 0 h 312"/>
                <a:gd name="T2" fmla="*/ 288 w 496"/>
                <a:gd name="T3" fmla="*/ 144 h 312"/>
                <a:gd name="T4" fmla="*/ 480 w 496"/>
                <a:gd name="T5" fmla="*/ 288 h 312"/>
                <a:gd name="T6" fmla="*/ 384 w 496"/>
                <a:gd name="T7" fmla="*/ 288 h 312"/>
              </a:gdLst>
              <a:ahLst/>
              <a:cxnLst>
                <a:cxn ang="0">
                  <a:pos x="T0" y="T1"/>
                </a:cxn>
                <a:cxn ang="0">
                  <a:pos x="T2" y="T3"/>
                </a:cxn>
                <a:cxn ang="0">
                  <a:pos x="T4" y="T5"/>
                </a:cxn>
                <a:cxn ang="0">
                  <a:pos x="T6" y="T7"/>
                </a:cxn>
              </a:cxnLst>
              <a:rect l="0" t="0" r="r" b="b"/>
              <a:pathLst>
                <a:path w="496" h="312">
                  <a:moveTo>
                    <a:pt x="0" y="0"/>
                  </a:moveTo>
                  <a:cubicBezTo>
                    <a:pt x="104" y="48"/>
                    <a:pt x="208" y="96"/>
                    <a:pt x="288" y="144"/>
                  </a:cubicBezTo>
                  <a:cubicBezTo>
                    <a:pt x="368" y="192"/>
                    <a:pt x="464" y="264"/>
                    <a:pt x="480" y="288"/>
                  </a:cubicBezTo>
                  <a:cubicBezTo>
                    <a:pt x="496" y="312"/>
                    <a:pt x="392" y="288"/>
                    <a:pt x="384" y="288"/>
                  </a:cubicBezTo>
                </a:path>
              </a:pathLst>
            </a:custGeom>
            <a:noFill/>
            <a:ln w="9525" cap="flat" cmpd="sng">
              <a:solidFill>
                <a:schemeClr val="bg2"/>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wrap="none" tIns="91440" bIns="91440" anchor="ctr">
              <a:spAutoFit/>
            </a:bodyPr>
            <a:lstStyle/>
            <a:p>
              <a:pPr>
                <a:defRPr/>
              </a:pPr>
              <a:endParaRPr lang="en-US">
                <a:cs typeface="+mn-cs"/>
              </a:endParaRPr>
            </a:p>
          </p:txBody>
        </p:sp>
        <p:sp>
          <p:nvSpPr>
            <p:cNvPr id="13" name="Freeform 22"/>
            <p:cNvSpPr>
              <a:spLocks/>
            </p:cNvSpPr>
            <p:nvPr/>
          </p:nvSpPr>
          <p:spPr bwMode="auto">
            <a:xfrm>
              <a:off x="4176" y="2352"/>
              <a:ext cx="528" cy="296"/>
            </a:xfrm>
            <a:custGeom>
              <a:avLst/>
              <a:gdLst>
                <a:gd name="T0" fmla="*/ 0 w 528"/>
                <a:gd name="T1" fmla="*/ 0 h 296"/>
                <a:gd name="T2" fmla="*/ 144 w 528"/>
                <a:gd name="T3" fmla="*/ 48 h 296"/>
                <a:gd name="T4" fmla="*/ 288 w 528"/>
                <a:gd name="T5" fmla="*/ 96 h 296"/>
                <a:gd name="T6" fmla="*/ 432 w 528"/>
                <a:gd name="T7" fmla="*/ 192 h 296"/>
                <a:gd name="T8" fmla="*/ 480 w 528"/>
                <a:gd name="T9" fmla="*/ 288 h 296"/>
                <a:gd name="T10" fmla="*/ 528 w 528"/>
                <a:gd name="T11" fmla="*/ 240 h 296"/>
              </a:gdLst>
              <a:ahLst/>
              <a:cxnLst>
                <a:cxn ang="0">
                  <a:pos x="T0" y="T1"/>
                </a:cxn>
                <a:cxn ang="0">
                  <a:pos x="T2" y="T3"/>
                </a:cxn>
                <a:cxn ang="0">
                  <a:pos x="T4" y="T5"/>
                </a:cxn>
                <a:cxn ang="0">
                  <a:pos x="T6" y="T7"/>
                </a:cxn>
                <a:cxn ang="0">
                  <a:pos x="T8" y="T9"/>
                </a:cxn>
                <a:cxn ang="0">
                  <a:pos x="T10" y="T11"/>
                </a:cxn>
              </a:cxnLst>
              <a:rect l="0" t="0" r="r" b="b"/>
              <a:pathLst>
                <a:path w="528" h="296">
                  <a:moveTo>
                    <a:pt x="0" y="0"/>
                  </a:moveTo>
                  <a:cubicBezTo>
                    <a:pt x="48" y="16"/>
                    <a:pt x="96" y="32"/>
                    <a:pt x="144" y="48"/>
                  </a:cubicBezTo>
                  <a:cubicBezTo>
                    <a:pt x="192" y="64"/>
                    <a:pt x="240" y="72"/>
                    <a:pt x="288" y="96"/>
                  </a:cubicBezTo>
                  <a:cubicBezTo>
                    <a:pt x="336" y="120"/>
                    <a:pt x="400" y="160"/>
                    <a:pt x="432" y="192"/>
                  </a:cubicBezTo>
                  <a:cubicBezTo>
                    <a:pt x="464" y="224"/>
                    <a:pt x="464" y="280"/>
                    <a:pt x="480" y="288"/>
                  </a:cubicBezTo>
                  <a:cubicBezTo>
                    <a:pt x="496" y="296"/>
                    <a:pt x="528" y="248"/>
                    <a:pt x="528" y="24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wrap="none" tIns="91440" bIns="91440" anchor="ctr">
              <a:spAutoFit/>
            </a:bodyPr>
            <a:lstStyle/>
            <a:p>
              <a:pPr>
                <a:defRPr/>
              </a:pPr>
              <a:endParaRPr lang="en-US">
                <a:cs typeface="+mn-cs"/>
              </a:endParaRPr>
            </a:p>
          </p:txBody>
        </p:sp>
        <p:sp>
          <p:nvSpPr>
            <p:cNvPr id="14" name="Freeform 23"/>
            <p:cNvSpPr>
              <a:spLocks/>
            </p:cNvSpPr>
            <p:nvPr/>
          </p:nvSpPr>
          <p:spPr bwMode="auto">
            <a:xfrm>
              <a:off x="4176" y="2304"/>
              <a:ext cx="496" cy="312"/>
            </a:xfrm>
            <a:custGeom>
              <a:avLst/>
              <a:gdLst>
                <a:gd name="T0" fmla="*/ 0 w 496"/>
                <a:gd name="T1" fmla="*/ 0 h 312"/>
                <a:gd name="T2" fmla="*/ 288 w 496"/>
                <a:gd name="T3" fmla="*/ 144 h 312"/>
                <a:gd name="T4" fmla="*/ 480 w 496"/>
                <a:gd name="T5" fmla="*/ 288 h 312"/>
                <a:gd name="T6" fmla="*/ 384 w 496"/>
                <a:gd name="T7" fmla="*/ 288 h 312"/>
              </a:gdLst>
              <a:ahLst/>
              <a:cxnLst>
                <a:cxn ang="0">
                  <a:pos x="T0" y="T1"/>
                </a:cxn>
                <a:cxn ang="0">
                  <a:pos x="T2" y="T3"/>
                </a:cxn>
                <a:cxn ang="0">
                  <a:pos x="T4" y="T5"/>
                </a:cxn>
                <a:cxn ang="0">
                  <a:pos x="T6" y="T7"/>
                </a:cxn>
              </a:cxnLst>
              <a:rect l="0" t="0" r="r" b="b"/>
              <a:pathLst>
                <a:path w="496" h="312">
                  <a:moveTo>
                    <a:pt x="0" y="0"/>
                  </a:moveTo>
                  <a:cubicBezTo>
                    <a:pt x="104" y="48"/>
                    <a:pt x="208" y="96"/>
                    <a:pt x="288" y="144"/>
                  </a:cubicBezTo>
                  <a:cubicBezTo>
                    <a:pt x="368" y="192"/>
                    <a:pt x="464" y="264"/>
                    <a:pt x="480" y="288"/>
                  </a:cubicBezTo>
                  <a:cubicBezTo>
                    <a:pt x="496" y="312"/>
                    <a:pt x="392" y="288"/>
                    <a:pt x="384" y="288"/>
                  </a:cubicBezTo>
                </a:path>
              </a:pathLst>
            </a:custGeom>
            <a:noFill/>
            <a:ln w="9525" cap="flat" cmpd="sng">
              <a:solidFill>
                <a:schemeClr val="bg2"/>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wrap="none" tIns="91440" bIns="91440" anchor="ctr">
              <a:spAutoFit/>
            </a:bodyPr>
            <a:lstStyle/>
            <a:p>
              <a:pPr>
                <a:defRPr/>
              </a:pPr>
              <a:endParaRPr lang="en-US">
                <a:cs typeface="+mn-cs"/>
              </a:endParaRPr>
            </a:p>
          </p:txBody>
        </p:sp>
        <p:sp>
          <p:nvSpPr>
            <p:cNvPr id="15" name="Line 24"/>
            <p:cNvSpPr>
              <a:spLocks noChangeShapeType="1"/>
            </p:cNvSpPr>
            <p:nvPr/>
          </p:nvSpPr>
          <p:spPr bwMode="auto">
            <a:xfrm>
              <a:off x="4176" y="2352"/>
              <a:ext cx="480" cy="0"/>
            </a:xfrm>
            <a:prstGeom prst="line">
              <a:avLst/>
            </a:prstGeom>
            <a:noFill/>
            <a:ln w="2857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tIns="91440" bIns="91440" anchor="ctr">
              <a:spAutoFit/>
            </a:bodyPr>
            <a:lstStyle/>
            <a:p>
              <a:pPr>
                <a:defRPr/>
              </a:pPr>
              <a:endParaRPr lang="en-US">
                <a:cs typeface="+mn-cs"/>
              </a:endParaRPr>
            </a:p>
          </p:txBody>
        </p:sp>
        <p:graphicFrame>
          <p:nvGraphicFramePr>
            <p:cNvPr id="16" name="Object 25"/>
            <p:cNvGraphicFramePr>
              <a:graphicFrameLocks noChangeAspect="1"/>
            </p:cNvGraphicFramePr>
            <p:nvPr/>
          </p:nvGraphicFramePr>
          <p:xfrm>
            <a:off x="4416" y="1948"/>
            <a:ext cx="816" cy="332"/>
          </p:xfrm>
          <a:graphic>
            <a:graphicData uri="http://schemas.openxmlformats.org/presentationml/2006/ole">
              <mc:AlternateContent xmlns:mc="http://schemas.openxmlformats.org/markup-compatibility/2006">
                <mc:Choice xmlns:v="urn:schemas-microsoft-com:vml" Requires="v">
                  <p:oleObj spid="_x0000_s7323" name="Equation" r:id="rId6" imgW="622030" imgH="253890" progId="Equation.DSMT4">
                    <p:embed/>
                  </p:oleObj>
                </mc:Choice>
                <mc:Fallback>
                  <p:oleObj name="Equation" r:id="rId6" imgW="622030" imgH="25389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6" y="1948"/>
                          <a:ext cx="816" cy="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7" name="Text Box 26"/>
            <p:cNvSpPr txBox="1">
              <a:spLocks noChangeArrowheads="1"/>
            </p:cNvSpPr>
            <p:nvPr/>
          </p:nvSpPr>
          <p:spPr bwMode="auto">
            <a:xfrm>
              <a:off x="3024" y="2304"/>
              <a:ext cx="336"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91440" bIns="91440" anchor="ctr">
              <a:spAutoFit/>
            </a:bodyPr>
            <a:lstStyle/>
            <a:p>
              <a:pPr>
                <a:defRPr/>
              </a:pPr>
              <a:r>
                <a:rPr lang="en-US" sz="2400" i="1">
                  <a:solidFill>
                    <a:srgbClr val="000000"/>
                  </a:solidFill>
                  <a:cs typeface="+mn-cs"/>
                </a:rPr>
                <a:t>h</a:t>
              </a:r>
              <a:r>
                <a:rPr lang="en-US" sz="2400" i="1" baseline="-25000">
                  <a:solidFill>
                    <a:srgbClr val="000000"/>
                  </a:solidFill>
                  <a:cs typeface="+mn-cs"/>
                </a:rPr>
                <a:t>1</a:t>
              </a:r>
              <a:endParaRPr lang="en-US">
                <a:cs typeface="+mn-cs"/>
              </a:endParaRPr>
            </a:p>
          </p:txBody>
        </p:sp>
        <p:sp>
          <p:nvSpPr>
            <p:cNvPr id="18" name="Text Box 27"/>
            <p:cNvSpPr txBox="1">
              <a:spLocks noChangeArrowheads="1"/>
            </p:cNvSpPr>
            <p:nvPr/>
          </p:nvSpPr>
          <p:spPr bwMode="auto">
            <a:xfrm>
              <a:off x="2784" y="1872"/>
              <a:ext cx="336"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91440" bIns="91440" anchor="ctr">
              <a:spAutoFit/>
            </a:bodyPr>
            <a:lstStyle/>
            <a:p>
              <a:pPr>
                <a:defRPr/>
              </a:pPr>
              <a:r>
                <a:rPr lang="en-US" sz="2400" i="1">
                  <a:solidFill>
                    <a:srgbClr val="000000"/>
                  </a:solidFill>
                  <a:cs typeface="+mn-cs"/>
                </a:rPr>
                <a:t>h</a:t>
              </a:r>
              <a:r>
                <a:rPr lang="en-US" sz="2400" i="1" baseline="-25000">
                  <a:solidFill>
                    <a:srgbClr val="000000"/>
                  </a:solidFill>
                  <a:cs typeface="+mn-cs"/>
                </a:rPr>
                <a:t>2</a:t>
              </a:r>
              <a:endParaRPr lang="en-US">
                <a:cs typeface="+mn-cs"/>
              </a:endParaRPr>
            </a:p>
          </p:txBody>
        </p:sp>
        <p:sp>
          <p:nvSpPr>
            <p:cNvPr id="19" name="Text Box 28"/>
            <p:cNvSpPr txBox="1">
              <a:spLocks noChangeArrowheads="1"/>
            </p:cNvSpPr>
            <p:nvPr/>
          </p:nvSpPr>
          <p:spPr bwMode="auto">
            <a:xfrm>
              <a:off x="3047" y="1776"/>
              <a:ext cx="336"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91440" bIns="91440" anchor="ctr">
              <a:spAutoFit/>
            </a:bodyPr>
            <a:lstStyle/>
            <a:p>
              <a:pPr>
                <a:defRPr/>
              </a:pPr>
              <a:r>
                <a:rPr lang="en-US" sz="2400" i="1">
                  <a:solidFill>
                    <a:srgbClr val="000000"/>
                  </a:solidFill>
                  <a:cs typeface="+mn-cs"/>
                </a:rPr>
                <a:t>h</a:t>
              </a:r>
              <a:endParaRPr lang="en-US">
                <a:cs typeface="+mn-cs"/>
              </a:endParaRPr>
            </a:p>
          </p:txBody>
        </p:sp>
      </p:grpSp>
      <p:grpSp>
        <p:nvGrpSpPr>
          <p:cNvPr id="20" name="Group 40"/>
          <p:cNvGrpSpPr>
            <a:grpSpLocks/>
          </p:cNvGrpSpPr>
          <p:nvPr/>
        </p:nvGrpSpPr>
        <p:grpSpPr bwMode="auto">
          <a:xfrm>
            <a:off x="4675822" y="3939765"/>
            <a:ext cx="3352800" cy="1371600"/>
            <a:chOff x="480" y="3168"/>
            <a:chExt cx="2112" cy="864"/>
          </a:xfrm>
        </p:grpSpPr>
        <p:sp>
          <p:nvSpPr>
            <p:cNvPr id="21" name="Rectangle 37"/>
            <p:cNvSpPr>
              <a:spLocks noChangeArrowheads="1"/>
            </p:cNvSpPr>
            <p:nvPr/>
          </p:nvSpPr>
          <p:spPr bwMode="auto">
            <a:xfrm>
              <a:off x="480" y="3168"/>
              <a:ext cx="2112" cy="864"/>
            </a:xfrm>
            <a:prstGeom prst="rect">
              <a:avLst/>
            </a:prstGeom>
            <a:solidFill>
              <a:srgbClr val="FFFFCC"/>
            </a:solidFill>
            <a:ln w="9525">
              <a:solidFill>
                <a:srgbClr val="000000"/>
              </a:solidFill>
              <a:miter lim="800000"/>
              <a:headEnd/>
              <a:tailEnd/>
            </a:ln>
            <a:effectLst>
              <a:outerShdw blurRad="63500" dist="107763" dir="2700000" algn="ctr" rotWithShape="0">
                <a:schemeClr val="bg2">
                  <a:alpha val="74998"/>
                </a:schemeClr>
              </a:outerShdw>
            </a:effectLst>
          </p:spPr>
          <p:txBody>
            <a:bodyPr tIns="91440" bIns="91440" anchor="ctr">
              <a:spAutoFit/>
            </a:bodyPr>
            <a:lstStyle/>
            <a:p>
              <a:pPr>
                <a:defRPr/>
              </a:pPr>
              <a:endParaRPr lang="en-US">
                <a:cs typeface="+mn-cs"/>
              </a:endParaRPr>
            </a:p>
          </p:txBody>
        </p:sp>
        <p:sp>
          <p:nvSpPr>
            <p:cNvPr id="22" name="Text Box 38"/>
            <p:cNvSpPr txBox="1">
              <a:spLocks noChangeArrowheads="1"/>
            </p:cNvSpPr>
            <p:nvPr/>
          </p:nvSpPr>
          <p:spPr bwMode="auto">
            <a:xfrm>
              <a:off x="576" y="3168"/>
              <a:ext cx="2016" cy="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91440" bIns="91440" anchor="ctr">
              <a:spAutoFit/>
            </a:bodyPr>
            <a:lstStyle/>
            <a:p>
              <a:pPr>
                <a:defRPr/>
              </a:pPr>
              <a:r>
                <a:rPr lang="en-US">
                  <a:solidFill>
                    <a:srgbClr val="000000"/>
                  </a:solidFill>
                  <a:cs typeface="+mn-cs"/>
                </a:rPr>
                <a:t>Torricelli</a:t>
              </a:r>
              <a:r>
                <a:rPr lang="ja-JP" altLang="en-US">
                  <a:solidFill>
                    <a:srgbClr val="000000"/>
                  </a:solidFill>
                  <a:latin typeface="Arial"/>
                  <a:cs typeface="+mn-cs"/>
                </a:rPr>
                <a:t>’</a:t>
              </a:r>
              <a:r>
                <a:rPr lang="en-US">
                  <a:solidFill>
                    <a:srgbClr val="000000"/>
                  </a:solidFill>
                  <a:cs typeface="+mn-cs"/>
                </a:rPr>
                <a:t>s theorem:</a:t>
              </a:r>
              <a:endParaRPr lang="en-US">
                <a:cs typeface="+mn-cs"/>
              </a:endParaRPr>
            </a:p>
          </p:txBody>
        </p:sp>
        <p:graphicFrame>
          <p:nvGraphicFramePr>
            <p:cNvPr id="23" name="Object 39"/>
            <p:cNvGraphicFramePr>
              <a:graphicFrameLocks noChangeAspect="1"/>
            </p:cNvGraphicFramePr>
            <p:nvPr/>
          </p:nvGraphicFramePr>
          <p:xfrm>
            <a:off x="912" y="3504"/>
            <a:ext cx="1152" cy="468"/>
          </p:xfrm>
          <a:graphic>
            <a:graphicData uri="http://schemas.openxmlformats.org/presentationml/2006/ole">
              <mc:AlternateContent xmlns:mc="http://schemas.openxmlformats.org/markup-compatibility/2006">
                <mc:Choice xmlns:v="urn:schemas-microsoft-com:vml" Requires="v">
                  <p:oleObj spid="_x0000_s7324" name="Equation" r:id="rId8" imgW="622030" imgH="253890" progId="Equation.DSMT4">
                    <p:embed/>
                  </p:oleObj>
                </mc:Choice>
                <mc:Fallback>
                  <p:oleObj name="Equation" r:id="rId8" imgW="622030" imgH="25389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2" y="3504"/>
                          <a:ext cx="1152" cy="4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grpSp>
        <p:nvGrpSpPr>
          <p:cNvPr id="26" name="Group 25"/>
          <p:cNvGrpSpPr/>
          <p:nvPr/>
        </p:nvGrpSpPr>
        <p:grpSpPr>
          <a:xfrm>
            <a:off x="2097305" y="3055974"/>
            <a:ext cx="1828800" cy="609600"/>
            <a:chOff x="6629400" y="3392488"/>
            <a:chExt cx="1828800" cy="609600"/>
          </a:xfrm>
        </p:grpSpPr>
        <p:sp>
          <p:nvSpPr>
            <p:cNvPr id="24" name="Text Box 41"/>
            <p:cNvSpPr txBox="1">
              <a:spLocks noChangeArrowheads="1"/>
            </p:cNvSpPr>
            <p:nvPr/>
          </p:nvSpPr>
          <p:spPr bwMode="auto">
            <a:xfrm>
              <a:off x="7315200" y="3392488"/>
              <a:ext cx="1143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91440" bIns="91440" anchor="ctr">
              <a:spAutoFit/>
            </a:bodyPr>
            <a:lstStyle/>
            <a:p>
              <a:pPr>
                <a:defRPr/>
              </a:pPr>
              <a:r>
                <a:rPr lang="en-US" sz="2400" dirty="0">
                  <a:solidFill>
                    <a:srgbClr val="000000"/>
                  </a:solidFill>
                  <a:cs typeface="+mn-cs"/>
                </a:rPr>
                <a:t>v</a:t>
              </a:r>
              <a:r>
                <a:rPr lang="en-US" sz="2400" baseline="-25000" dirty="0">
                  <a:solidFill>
                    <a:srgbClr val="000000"/>
                  </a:solidFill>
                  <a:cs typeface="+mn-cs"/>
                </a:rPr>
                <a:t>2</a:t>
              </a:r>
              <a:r>
                <a:rPr lang="en-US" sz="2400" dirty="0">
                  <a:solidFill>
                    <a:srgbClr val="000000"/>
                  </a:solidFill>
                  <a:cs typeface="+mn-cs"/>
                </a:rPr>
                <a:t> </a:t>
              </a:r>
              <a:r>
                <a:rPr lang="en-US" sz="2400" dirty="0">
                  <a:solidFill>
                    <a:srgbClr val="000000"/>
                  </a:solidFill>
                  <a:latin typeface="Symbol" charset="0"/>
                  <a:sym typeface="Symbol" charset="0"/>
                </a:rPr>
                <a:t>=</a:t>
              </a:r>
              <a:r>
                <a:rPr lang="en-US" sz="2400" dirty="0" smtClean="0">
                  <a:solidFill>
                    <a:srgbClr val="000000"/>
                  </a:solidFill>
                  <a:latin typeface="Symbol" charset="0"/>
                  <a:cs typeface="+mn-cs"/>
                  <a:sym typeface="Symbol" charset="0"/>
                </a:rPr>
                <a:t> </a:t>
              </a:r>
              <a:r>
                <a:rPr lang="en-US" sz="2400" dirty="0">
                  <a:solidFill>
                    <a:srgbClr val="000000"/>
                  </a:solidFill>
                  <a:latin typeface="Symbol" charset="0"/>
                  <a:cs typeface="+mn-cs"/>
                  <a:sym typeface="Symbol" charset="0"/>
                </a:rPr>
                <a:t>0</a:t>
              </a:r>
              <a:endParaRPr lang="en-US" dirty="0">
                <a:latin typeface="Symbol" charset="0"/>
                <a:cs typeface="+mn-cs"/>
                <a:sym typeface="Symbol" charset="0"/>
              </a:endParaRPr>
            </a:p>
          </p:txBody>
        </p:sp>
        <p:sp>
          <p:nvSpPr>
            <p:cNvPr id="25" name="Line 42"/>
            <p:cNvSpPr>
              <a:spLocks noChangeShapeType="1"/>
            </p:cNvSpPr>
            <p:nvPr/>
          </p:nvSpPr>
          <p:spPr bwMode="auto">
            <a:xfrm flipH="1">
              <a:off x="6629400" y="3849688"/>
              <a:ext cx="838200" cy="152400"/>
            </a:xfrm>
            <a:prstGeom prst="line">
              <a:avLst/>
            </a:prstGeom>
            <a:noFill/>
            <a:ln w="190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tIns="91440" bIns="91440" anchor="ctr">
              <a:spAutoFit/>
            </a:bodyPr>
            <a:lstStyle/>
            <a:p>
              <a:pPr>
                <a:defRPr/>
              </a:pPr>
              <a:endParaRPr lang="en-US">
                <a:cs typeface="+mn-cs"/>
              </a:endParaRPr>
            </a:p>
          </p:txBody>
        </p:sp>
      </p:grpSp>
      <p:sp>
        <p:nvSpPr>
          <p:cNvPr id="27" name="TextBox 26"/>
          <p:cNvSpPr txBox="1"/>
          <p:nvPr/>
        </p:nvSpPr>
        <p:spPr>
          <a:xfrm>
            <a:off x="4254500" y="2644775"/>
            <a:ext cx="4889500" cy="707886"/>
          </a:xfrm>
          <a:prstGeom prst="rect">
            <a:avLst/>
          </a:prstGeom>
          <a:noFill/>
        </p:spPr>
        <p:txBody>
          <a:bodyPr wrap="square" rtlCol="0">
            <a:spAutoFit/>
          </a:bodyPr>
          <a:lstStyle/>
          <a:p>
            <a:pPr algn="ctr"/>
            <a:r>
              <a:rPr lang="en-US" dirty="0" smtClean="0"/>
              <a:t>Since both P</a:t>
            </a:r>
            <a:r>
              <a:rPr lang="en-US" baseline="-25000" dirty="0" smtClean="0"/>
              <a:t>1</a:t>
            </a:r>
            <a:r>
              <a:rPr lang="en-US" dirty="0" smtClean="0"/>
              <a:t> and P</a:t>
            </a:r>
            <a:r>
              <a:rPr lang="en-US" baseline="-25000" dirty="0" smtClean="0"/>
              <a:t>2</a:t>
            </a:r>
            <a:r>
              <a:rPr lang="en-US" dirty="0" smtClean="0"/>
              <a:t> are open to the atmosphere, </a:t>
            </a:r>
            <a:r>
              <a:rPr lang="en-US" sz="2200" dirty="0" smtClean="0"/>
              <a:t>P</a:t>
            </a:r>
            <a:r>
              <a:rPr lang="en-US" sz="2200" baseline="-25000" dirty="0" smtClean="0"/>
              <a:t>1</a:t>
            </a:r>
            <a:r>
              <a:rPr lang="en-US" sz="2200" dirty="0" smtClean="0"/>
              <a:t> = P</a:t>
            </a:r>
            <a:r>
              <a:rPr lang="en-US" sz="2200" baseline="-25000" dirty="0" smtClean="0"/>
              <a:t>2</a:t>
            </a:r>
            <a:endParaRPr lang="en-US" sz="2200" dirty="0"/>
          </a:p>
        </p:txBody>
      </p:sp>
      <p:grpSp>
        <p:nvGrpSpPr>
          <p:cNvPr id="30" name="Group 29"/>
          <p:cNvGrpSpPr/>
          <p:nvPr/>
        </p:nvGrpSpPr>
        <p:grpSpPr>
          <a:xfrm>
            <a:off x="1716424" y="1412650"/>
            <a:ext cx="6083598" cy="1200920"/>
            <a:chOff x="1716424" y="1412650"/>
            <a:chExt cx="6083598" cy="1200920"/>
          </a:xfrm>
        </p:grpSpPr>
        <p:cxnSp>
          <p:nvCxnSpPr>
            <p:cNvPr id="8" name="Straight Connector 7"/>
            <p:cNvCxnSpPr/>
            <p:nvPr/>
          </p:nvCxnSpPr>
          <p:spPr>
            <a:xfrm flipV="1">
              <a:off x="1716424" y="1412650"/>
              <a:ext cx="797377" cy="1107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Straight Connector 8"/>
            <p:cNvCxnSpPr/>
            <p:nvPr/>
          </p:nvCxnSpPr>
          <p:spPr>
            <a:xfrm flipV="1">
              <a:off x="4792541" y="1505982"/>
              <a:ext cx="797377" cy="1107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8" name="Straight Connector 27"/>
            <p:cNvCxnSpPr/>
            <p:nvPr/>
          </p:nvCxnSpPr>
          <p:spPr>
            <a:xfrm flipV="1">
              <a:off x="7002645" y="1505982"/>
              <a:ext cx="797377" cy="1107588"/>
            </a:xfrm>
            <a:prstGeom prst="line">
              <a:avLst/>
            </a:prstGeom>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39659698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7" presetClass="entr" presetSubtype="2"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ppt_x</p:attrName>
                                        </p:attrNameLst>
                                      </p:cBhvr>
                                      <p:tavLst>
                                        <p:tav tm="0">
                                          <p:val>
                                            <p:strVal val="#ppt_x+#ppt_w/2"/>
                                          </p:val>
                                        </p:tav>
                                        <p:tav tm="100000">
                                          <p:val>
                                            <p:strVal val="#ppt_x"/>
                                          </p:val>
                                        </p:tav>
                                      </p:tavLst>
                                    </p:anim>
                                    <p:anim calcmode="lin" valueType="num">
                                      <p:cBhvr>
                                        <p:cTn id="13" dur="500" fill="hold"/>
                                        <p:tgtEl>
                                          <p:spTgt spid="10"/>
                                        </p:tgtEl>
                                        <p:attrNameLst>
                                          <p:attrName>ppt_y</p:attrName>
                                        </p:attrNameLst>
                                      </p:cBhvr>
                                      <p:tavLst>
                                        <p:tav tm="0">
                                          <p:val>
                                            <p:strVal val="#ppt_y"/>
                                          </p:val>
                                        </p:tav>
                                        <p:tav tm="100000">
                                          <p:val>
                                            <p:strVal val="#ppt_y"/>
                                          </p:val>
                                        </p:tav>
                                      </p:tavLst>
                                    </p:anim>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5"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1000" fill="hold"/>
                                        <p:tgtEl>
                                          <p:spTgt spid="20"/>
                                        </p:tgtEl>
                                        <p:attrNameLst>
                                          <p:attrName>ppt_w</p:attrName>
                                        </p:attrNameLst>
                                      </p:cBhvr>
                                      <p:tavLst>
                                        <p:tav tm="0">
                                          <p:val>
                                            <p:fltVal val="0"/>
                                          </p:val>
                                        </p:tav>
                                        <p:tav tm="100000">
                                          <p:val>
                                            <p:strVal val="#ppt_w"/>
                                          </p:val>
                                        </p:tav>
                                      </p:tavLst>
                                    </p:anim>
                                    <p:anim calcmode="lin" valueType="num">
                                      <p:cBhvr>
                                        <p:cTn id="20" dur="1000" fill="hold"/>
                                        <p:tgtEl>
                                          <p:spTgt spid="20"/>
                                        </p:tgtEl>
                                        <p:attrNameLst>
                                          <p:attrName>ppt_h</p:attrName>
                                        </p:attrNameLst>
                                      </p:cBhvr>
                                      <p:tavLst>
                                        <p:tav tm="0">
                                          <p:val>
                                            <p:fltVal val="0"/>
                                          </p:val>
                                        </p:tav>
                                        <p:tav tm="100000">
                                          <p:val>
                                            <p:strVal val="#ppt_h"/>
                                          </p:val>
                                        </p:tav>
                                      </p:tavLst>
                                    </p:anim>
                                    <p:anim calcmode="lin" valueType="num">
                                      <p:cBhvr>
                                        <p:cTn id="21"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2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Hydrodynamics</a:t>
            </a:r>
            <a:endParaRPr lang="en-US" dirty="0"/>
          </a:p>
        </p:txBody>
      </p:sp>
      <p:grpSp>
        <p:nvGrpSpPr>
          <p:cNvPr id="6" name="Group 32"/>
          <p:cNvGrpSpPr>
            <a:grpSpLocks/>
          </p:cNvGrpSpPr>
          <p:nvPr/>
        </p:nvGrpSpPr>
        <p:grpSpPr bwMode="auto">
          <a:xfrm>
            <a:off x="1828800" y="1181365"/>
            <a:ext cx="5598623" cy="1371600"/>
            <a:chOff x="1152" y="1008"/>
            <a:chExt cx="3456" cy="864"/>
          </a:xfrm>
        </p:grpSpPr>
        <p:sp>
          <p:nvSpPr>
            <p:cNvPr id="7" name="Rectangle 22"/>
            <p:cNvSpPr>
              <a:spLocks noChangeArrowheads="1"/>
            </p:cNvSpPr>
            <p:nvPr/>
          </p:nvSpPr>
          <p:spPr bwMode="auto">
            <a:xfrm>
              <a:off x="1152" y="1008"/>
              <a:ext cx="3456" cy="864"/>
            </a:xfrm>
            <a:prstGeom prst="rect">
              <a:avLst/>
            </a:prstGeom>
            <a:solidFill>
              <a:srgbClr val="FFFFCC"/>
            </a:solidFill>
            <a:ln w="38100">
              <a:solidFill>
                <a:srgbClr val="000000"/>
              </a:solidFill>
              <a:miter lim="800000"/>
              <a:headEnd/>
              <a:tailEnd/>
            </a:ln>
            <a:effectLst>
              <a:outerShdw blurRad="63500" dist="107763" dir="2700000" algn="ctr" rotWithShape="0">
                <a:schemeClr val="bg2">
                  <a:alpha val="74998"/>
                </a:schemeClr>
              </a:outerShdw>
            </a:effectLst>
          </p:spPr>
          <p:txBody>
            <a:bodyPr wrap="none" tIns="91440" bIns="91440" anchor="ctr">
              <a:spAutoFit/>
            </a:bodyPr>
            <a:lstStyle/>
            <a:p>
              <a:pPr>
                <a:defRPr/>
              </a:pPr>
              <a:endParaRPr lang="en-US">
                <a:cs typeface="+mn-cs"/>
              </a:endParaRPr>
            </a:p>
          </p:txBody>
        </p:sp>
        <p:graphicFrame>
          <p:nvGraphicFramePr>
            <p:cNvPr id="8" name="Object 5"/>
            <p:cNvGraphicFramePr>
              <a:graphicFrameLocks noChangeAspect="1"/>
            </p:cNvGraphicFramePr>
            <p:nvPr>
              <p:extLst>
                <p:ext uri="{D42A27DB-BD31-4B8C-83A1-F6EECF244321}">
                  <p14:modId xmlns:p14="http://schemas.microsoft.com/office/powerpoint/2010/main" val="186551993"/>
                </p:ext>
              </p:extLst>
            </p:nvPr>
          </p:nvGraphicFramePr>
          <p:xfrm>
            <a:off x="2064" y="1370"/>
            <a:ext cx="1632" cy="367"/>
          </p:xfrm>
          <a:graphic>
            <a:graphicData uri="http://schemas.openxmlformats.org/presentationml/2006/ole">
              <mc:AlternateContent xmlns:mc="http://schemas.openxmlformats.org/markup-compatibility/2006">
                <mc:Choice xmlns:v="urn:schemas-microsoft-com:vml" Requires="v">
                  <p:oleObj spid="_x0000_s9396" name="Equation" r:id="rId5" imgW="952087" imgH="215806" progId="Equation.DSMT4">
                    <p:embed/>
                  </p:oleObj>
                </mc:Choice>
                <mc:Fallback>
                  <p:oleObj name="Equation" r:id="rId5" imgW="952087" imgH="215806"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64" y="1370"/>
                          <a:ext cx="1632" cy="3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0" name="Text Box 23"/>
            <p:cNvSpPr txBox="1">
              <a:spLocks noChangeArrowheads="1"/>
            </p:cNvSpPr>
            <p:nvPr/>
          </p:nvSpPr>
          <p:spPr bwMode="auto">
            <a:xfrm>
              <a:off x="1344" y="1008"/>
              <a:ext cx="302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91440" bIns="91440">
              <a:spAutoFit/>
            </a:bodyPr>
            <a:lstStyle/>
            <a:p>
              <a:pPr algn="ctr">
                <a:defRPr/>
              </a:pPr>
              <a:r>
                <a:rPr lang="en-US" sz="2200" dirty="0">
                  <a:solidFill>
                    <a:srgbClr val="000000"/>
                  </a:solidFill>
                  <a:cs typeface="+mn-cs"/>
                </a:rPr>
                <a:t>Streamline Fluid Flow in Pipe</a:t>
              </a:r>
              <a:r>
                <a:rPr lang="en-US" dirty="0">
                  <a:solidFill>
                    <a:srgbClr val="000000"/>
                  </a:solidFill>
                  <a:cs typeface="+mn-cs"/>
                </a:rPr>
                <a:t>:</a:t>
              </a:r>
            </a:p>
          </p:txBody>
        </p:sp>
      </p:grpSp>
      <p:grpSp>
        <p:nvGrpSpPr>
          <p:cNvPr id="18" name="Group 14"/>
          <p:cNvGrpSpPr>
            <a:grpSpLocks/>
          </p:cNvGrpSpPr>
          <p:nvPr/>
        </p:nvGrpSpPr>
        <p:grpSpPr bwMode="auto">
          <a:xfrm>
            <a:off x="457200" y="3097748"/>
            <a:ext cx="4648200" cy="1600200"/>
            <a:chOff x="384" y="2314"/>
            <a:chExt cx="2928" cy="1296"/>
          </a:xfrm>
        </p:grpSpPr>
        <p:sp>
          <p:nvSpPr>
            <p:cNvPr id="19" name="Rectangle 15"/>
            <p:cNvSpPr>
              <a:spLocks noChangeArrowheads="1"/>
            </p:cNvSpPr>
            <p:nvPr/>
          </p:nvSpPr>
          <p:spPr bwMode="auto">
            <a:xfrm>
              <a:off x="384" y="2314"/>
              <a:ext cx="2928" cy="1296"/>
            </a:xfrm>
            <a:prstGeom prst="rect">
              <a:avLst/>
            </a:prstGeom>
            <a:solidFill>
              <a:srgbClr val="FFFFCC"/>
            </a:solidFill>
            <a:ln w="19050">
              <a:solidFill>
                <a:srgbClr val="000000"/>
              </a:solidFill>
              <a:miter lim="800000"/>
              <a:headEnd/>
              <a:tailEnd/>
            </a:ln>
            <a:effectLst>
              <a:outerShdw blurRad="63500" dist="107763" dir="2700000" algn="ctr" rotWithShape="0">
                <a:schemeClr val="bg2">
                  <a:alpha val="74998"/>
                </a:schemeClr>
              </a:outerShdw>
            </a:effectLst>
          </p:spPr>
          <p:txBody>
            <a:bodyPr tIns="91440" bIns="91440" anchor="ctr">
              <a:spAutoFit/>
            </a:bodyPr>
            <a:lstStyle/>
            <a:p>
              <a:pPr>
                <a:defRPr/>
              </a:pPr>
              <a:endParaRPr lang="en-US">
                <a:cs typeface="+mn-cs"/>
              </a:endParaRPr>
            </a:p>
          </p:txBody>
        </p:sp>
        <p:sp>
          <p:nvSpPr>
            <p:cNvPr id="20" name="Text Box 16"/>
            <p:cNvSpPr txBox="1">
              <a:spLocks noChangeArrowheads="1"/>
            </p:cNvSpPr>
            <p:nvPr/>
          </p:nvSpPr>
          <p:spPr bwMode="auto">
            <a:xfrm>
              <a:off x="720" y="2523"/>
              <a:ext cx="2208" cy="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91440" bIns="91440" anchor="ctr">
              <a:spAutoFit/>
            </a:bodyPr>
            <a:lstStyle/>
            <a:p>
              <a:pPr algn="ctr">
                <a:spcBef>
                  <a:spcPct val="0"/>
                </a:spcBef>
                <a:defRPr/>
              </a:pPr>
              <a:r>
                <a:rPr lang="en-US" sz="2400" dirty="0">
                  <a:solidFill>
                    <a:srgbClr val="000000"/>
                  </a:solidFill>
                  <a:cs typeface="+mn-cs"/>
                </a:rPr>
                <a:t>Bernoulli</a:t>
              </a:r>
              <a:r>
                <a:rPr lang="ja-JP" altLang="en-US" sz="2400" dirty="0">
                  <a:solidFill>
                    <a:srgbClr val="000000"/>
                  </a:solidFill>
                  <a:latin typeface="Arial"/>
                  <a:cs typeface="+mn-cs"/>
                </a:rPr>
                <a:t>’</a:t>
              </a:r>
              <a:r>
                <a:rPr lang="en-US" sz="2400" dirty="0">
                  <a:solidFill>
                    <a:srgbClr val="000000"/>
                  </a:solidFill>
                  <a:cs typeface="+mn-cs"/>
                </a:rPr>
                <a:t>s Theorem:</a:t>
              </a:r>
              <a:endParaRPr lang="en-US" sz="2400" dirty="0">
                <a:cs typeface="+mn-cs"/>
              </a:endParaRPr>
            </a:p>
          </p:txBody>
        </p:sp>
        <p:graphicFrame>
          <p:nvGraphicFramePr>
            <p:cNvPr id="21" name="Object 17"/>
            <p:cNvGraphicFramePr>
              <a:graphicFrameLocks noChangeAspect="1"/>
            </p:cNvGraphicFramePr>
            <p:nvPr/>
          </p:nvGraphicFramePr>
          <p:xfrm>
            <a:off x="402" y="2938"/>
            <a:ext cx="2839" cy="362"/>
          </p:xfrm>
          <a:graphic>
            <a:graphicData uri="http://schemas.openxmlformats.org/presentationml/2006/ole">
              <mc:AlternateContent xmlns:mc="http://schemas.openxmlformats.org/markup-compatibility/2006">
                <mc:Choice xmlns:v="urn:schemas-microsoft-com:vml" Requires="v">
                  <p:oleObj spid="_x0000_s9397" name="Equation" r:id="rId7" imgW="1790700" imgH="228600" progId="Equation.DSMT4">
                    <p:embed/>
                  </p:oleObj>
                </mc:Choice>
                <mc:Fallback>
                  <p:oleObj name="Equation" r:id="rId7" imgW="17907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2" y="2938"/>
                          <a:ext cx="2839" cy="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grpSp>
        <p:nvGrpSpPr>
          <p:cNvPr id="3" name="Group 2"/>
          <p:cNvGrpSpPr/>
          <p:nvPr/>
        </p:nvGrpSpPr>
        <p:grpSpPr>
          <a:xfrm>
            <a:off x="5362230" y="3245052"/>
            <a:ext cx="3352800" cy="1371600"/>
            <a:chOff x="5362230" y="4125864"/>
            <a:chExt cx="3352800" cy="1371600"/>
          </a:xfrm>
        </p:grpSpPr>
        <p:sp>
          <p:nvSpPr>
            <p:cNvPr id="23" name="Rectangle 29"/>
            <p:cNvSpPr>
              <a:spLocks noChangeArrowheads="1"/>
            </p:cNvSpPr>
            <p:nvPr/>
          </p:nvSpPr>
          <p:spPr bwMode="auto">
            <a:xfrm>
              <a:off x="5362230" y="4125864"/>
              <a:ext cx="3352800" cy="1371600"/>
            </a:xfrm>
            <a:prstGeom prst="rect">
              <a:avLst/>
            </a:prstGeom>
            <a:solidFill>
              <a:srgbClr val="FFFFCC"/>
            </a:solidFill>
            <a:ln w="9525">
              <a:solidFill>
                <a:srgbClr val="000000"/>
              </a:solidFill>
              <a:miter lim="800000"/>
              <a:headEnd/>
              <a:tailEnd/>
            </a:ln>
            <a:effectLst>
              <a:outerShdw blurRad="63500" dist="107763" dir="2700000" algn="ctr" rotWithShape="0">
                <a:schemeClr val="bg2">
                  <a:alpha val="74998"/>
                </a:schemeClr>
              </a:outerShdw>
            </a:effectLst>
          </p:spPr>
          <p:txBody>
            <a:bodyPr tIns="91440" bIns="91440" anchor="ctr">
              <a:spAutoFit/>
            </a:bodyPr>
            <a:lstStyle/>
            <a:p>
              <a:pPr>
                <a:defRPr/>
              </a:pPr>
              <a:endParaRPr lang="en-US">
                <a:cs typeface="+mn-cs"/>
              </a:endParaRPr>
            </a:p>
          </p:txBody>
        </p:sp>
        <p:sp>
          <p:nvSpPr>
            <p:cNvPr id="24" name="Text Box 30"/>
            <p:cNvSpPr txBox="1">
              <a:spLocks noChangeArrowheads="1"/>
            </p:cNvSpPr>
            <p:nvPr/>
          </p:nvSpPr>
          <p:spPr bwMode="auto">
            <a:xfrm>
              <a:off x="5514630" y="4154439"/>
              <a:ext cx="3200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91440" bIns="91440" anchor="ctr">
              <a:spAutoFit/>
            </a:bodyPr>
            <a:lstStyle/>
            <a:p>
              <a:pPr algn="ctr">
                <a:spcBef>
                  <a:spcPct val="0"/>
                </a:spcBef>
                <a:defRPr/>
              </a:pPr>
              <a:r>
                <a:rPr lang="en-US" sz="2400" dirty="0">
                  <a:solidFill>
                    <a:srgbClr val="000000"/>
                  </a:solidFill>
                  <a:cs typeface="+mn-cs"/>
                </a:rPr>
                <a:t>Torricelli</a:t>
              </a:r>
              <a:r>
                <a:rPr lang="ja-JP" altLang="en-US" sz="2400" dirty="0">
                  <a:solidFill>
                    <a:srgbClr val="000000"/>
                  </a:solidFill>
                  <a:latin typeface="Arial"/>
                  <a:cs typeface="+mn-cs"/>
                </a:rPr>
                <a:t>’</a:t>
              </a:r>
              <a:r>
                <a:rPr lang="en-US" sz="2400" dirty="0">
                  <a:solidFill>
                    <a:srgbClr val="000000"/>
                  </a:solidFill>
                  <a:cs typeface="+mn-cs"/>
                </a:rPr>
                <a:t>s theorem:</a:t>
              </a:r>
              <a:endParaRPr lang="en-US" sz="2400" dirty="0">
                <a:cs typeface="+mn-cs"/>
              </a:endParaRPr>
            </a:p>
          </p:txBody>
        </p:sp>
        <p:graphicFrame>
          <p:nvGraphicFramePr>
            <p:cNvPr id="25" name="Object 31"/>
            <p:cNvGraphicFramePr>
              <a:graphicFrameLocks noChangeAspect="1"/>
            </p:cNvGraphicFramePr>
            <p:nvPr>
              <p:extLst>
                <p:ext uri="{D42A27DB-BD31-4B8C-83A1-F6EECF244321}">
                  <p14:modId xmlns:p14="http://schemas.microsoft.com/office/powerpoint/2010/main" val="2664119800"/>
                </p:ext>
              </p:extLst>
            </p:nvPr>
          </p:nvGraphicFramePr>
          <p:xfrm>
            <a:off x="6048030" y="4659264"/>
            <a:ext cx="1828800" cy="742950"/>
          </p:xfrm>
          <a:graphic>
            <a:graphicData uri="http://schemas.openxmlformats.org/presentationml/2006/ole">
              <mc:AlternateContent xmlns:mc="http://schemas.openxmlformats.org/markup-compatibility/2006">
                <mc:Choice xmlns:v="urn:schemas-microsoft-com:vml" Requires="v">
                  <p:oleObj spid="_x0000_s9398" name="Equation" r:id="rId9" imgW="622030" imgH="253890" progId="Equation.DSMT4">
                    <p:embed/>
                  </p:oleObj>
                </mc:Choice>
                <mc:Fallback>
                  <p:oleObj name="Equation" r:id="rId9" imgW="622030" imgH="25389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48030" y="4659264"/>
                          <a:ext cx="18288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spTree>
    <p:extLst>
      <p:ext uri="{BB962C8B-B14F-4D97-AF65-F5344CB8AC3E}">
        <p14:creationId xmlns:p14="http://schemas.microsoft.com/office/powerpoint/2010/main" val="28536457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Jungle Menu Command.wav"/>
                                        </p:tgtEl>
                                      </p:cMediaNode>
                                    </p:audio>
                                  </p:sub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0-#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00B0F0"/>
                </a:solidFill>
                <a:effectLst/>
              </a:rPr>
              <a:t>Question 1</a:t>
            </a:r>
            <a:endParaRPr lang="en-CA" dirty="0">
              <a:solidFill>
                <a:srgbClr val="00B0F0"/>
              </a:solidFill>
              <a:effectLst/>
            </a:endParaRPr>
          </a:p>
        </p:txBody>
      </p:sp>
      <p:sp>
        <p:nvSpPr>
          <p:cNvPr id="4" name="TextBox 3"/>
          <p:cNvSpPr txBox="1"/>
          <p:nvPr/>
        </p:nvSpPr>
        <p:spPr>
          <a:xfrm>
            <a:off x="928662" y="1020981"/>
            <a:ext cx="7143800" cy="3416320"/>
          </a:xfrm>
          <a:prstGeom prst="rect">
            <a:avLst/>
          </a:prstGeom>
          <a:noFill/>
        </p:spPr>
        <p:txBody>
          <a:bodyPr wrap="square" rtlCol="0">
            <a:spAutoFit/>
          </a:bodyPr>
          <a:lstStyle/>
          <a:p>
            <a:r>
              <a:rPr lang="en-CA" dirty="0" smtClean="0">
                <a:solidFill>
                  <a:srgbClr val="00B0F0"/>
                </a:solidFill>
              </a:rPr>
              <a:t>A Person sips a drink through a straw. At which of the following three positions is the pressure the lowest?</a:t>
            </a:r>
          </a:p>
          <a:p>
            <a:endParaRPr lang="en-CA" dirty="0">
              <a:solidFill>
                <a:srgbClr val="FFFF00"/>
              </a:solidFill>
            </a:endParaRPr>
          </a:p>
          <a:p>
            <a:pPr marL="400050" indent="-400050">
              <a:buAutoNum type="romanUcParenR"/>
            </a:pPr>
            <a:r>
              <a:rPr lang="en-CA" dirty="0" smtClean="0">
                <a:solidFill>
                  <a:srgbClr val="FFFF00"/>
                </a:solidFill>
              </a:rPr>
              <a:t>Inside the person’s mouth</a:t>
            </a:r>
          </a:p>
          <a:p>
            <a:pPr marL="400050" indent="-400050">
              <a:buAutoNum type="romanUcParenR"/>
            </a:pPr>
            <a:r>
              <a:rPr lang="en-CA" dirty="0" smtClean="0">
                <a:solidFill>
                  <a:srgbClr val="FFFF00"/>
                </a:solidFill>
              </a:rPr>
              <a:t>At the surface of the drink</a:t>
            </a:r>
          </a:p>
          <a:p>
            <a:pPr marL="400050" indent="-400050">
              <a:buAutoNum type="romanUcParenR"/>
            </a:pPr>
            <a:r>
              <a:rPr lang="en-CA" dirty="0" smtClean="0">
                <a:solidFill>
                  <a:srgbClr val="FFFF00"/>
                </a:solidFill>
              </a:rPr>
              <a:t>At the bottom of the drink</a:t>
            </a:r>
          </a:p>
          <a:p>
            <a:pPr marL="400050" indent="-400050">
              <a:buAutoNum type="romanUcParenR"/>
            </a:pPr>
            <a:endParaRPr lang="en-CA" dirty="0">
              <a:solidFill>
                <a:srgbClr val="FFFF00"/>
              </a:solidFill>
            </a:endParaRPr>
          </a:p>
          <a:p>
            <a:pPr marL="400050" indent="-400050">
              <a:buAutoNum type="alphaUcParenR"/>
            </a:pPr>
            <a:r>
              <a:rPr lang="en-CA" dirty="0" smtClean="0">
                <a:solidFill>
                  <a:srgbClr val="FFFF00"/>
                </a:solidFill>
              </a:rPr>
              <a:t>Only at position I</a:t>
            </a:r>
          </a:p>
          <a:p>
            <a:pPr marL="400050" indent="-400050">
              <a:buAutoNum type="alphaUcParenR"/>
            </a:pPr>
            <a:r>
              <a:rPr lang="en-CA" dirty="0" smtClean="0">
                <a:solidFill>
                  <a:srgbClr val="FFFF00"/>
                </a:solidFill>
              </a:rPr>
              <a:t>Only at position II</a:t>
            </a:r>
          </a:p>
          <a:p>
            <a:pPr marL="400050" indent="-400050">
              <a:buAutoNum type="alphaUcParenR"/>
            </a:pPr>
            <a:r>
              <a:rPr lang="en-CA" dirty="0" smtClean="0">
                <a:solidFill>
                  <a:srgbClr val="FFFF00"/>
                </a:solidFill>
              </a:rPr>
              <a:t>Only at position III</a:t>
            </a:r>
          </a:p>
          <a:p>
            <a:pPr marL="400050" indent="-400050">
              <a:buAutoNum type="alphaUcParenR"/>
            </a:pPr>
            <a:r>
              <a:rPr lang="en-CA" dirty="0" smtClean="0">
                <a:solidFill>
                  <a:srgbClr val="FFFF00"/>
                </a:solidFill>
              </a:rPr>
              <a:t>Both at position I and III</a:t>
            </a:r>
          </a:p>
          <a:p>
            <a:pPr marL="400050" indent="-400050">
              <a:buAutoNum type="alphaUcParenR"/>
            </a:pPr>
            <a:r>
              <a:rPr lang="en-CA" dirty="0" smtClean="0">
                <a:solidFill>
                  <a:srgbClr val="FFFF00"/>
                </a:solidFill>
              </a:rPr>
              <a:t>Both at position I and II</a:t>
            </a:r>
            <a:endParaRPr lang="en-CA" dirty="0">
              <a:solidFill>
                <a:srgbClr val="FFFF00"/>
              </a:solidFill>
            </a:endParaRPr>
          </a:p>
        </p:txBody>
      </p:sp>
      <p:sp>
        <p:nvSpPr>
          <p:cNvPr id="5" name="Right Arrow 4"/>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714348" y="3013055"/>
            <a:ext cx="3143272" cy="297658"/>
          </a:xfrm>
          <a:prstGeom prst="rect">
            <a:avLst/>
          </a:prstGeom>
          <a:noFill/>
          <a:ln w="38100"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7" name="TextBox 6"/>
          <p:cNvSpPr txBox="1"/>
          <p:nvPr/>
        </p:nvSpPr>
        <p:spPr>
          <a:xfrm>
            <a:off x="857224" y="4405324"/>
            <a:ext cx="6643734" cy="1200329"/>
          </a:xfrm>
          <a:prstGeom prst="rect">
            <a:avLst/>
          </a:prstGeom>
          <a:solidFill>
            <a:srgbClr val="00B05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CA" dirty="0" smtClean="0">
                <a:solidFill>
                  <a:schemeClr val="tx1"/>
                </a:solidFill>
              </a:rPr>
              <a:t>The fluid is pushed into the mouth by the atmospheric pressure. Because the surface of the fluid is open to the atmosphere, the surface is at atmospheric pressure, and the pressure in the mouth must be lower than the atmospheric.</a:t>
            </a:r>
            <a:endParaRPr lang="en-CA" dirty="0">
              <a:solidFill>
                <a:schemeClr val="tx1"/>
              </a:solidFill>
            </a:endParaRPr>
          </a:p>
        </p:txBody>
      </p:sp>
    </p:spTree>
    <p:extLst>
      <p:ext uri="{BB962C8B-B14F-4D97-AF65-F5344CB8AC3E}">
        <p14:creationId xmlns:p14="http://schemas.microsoft.com/office/powerpoint/2010/main" val="7397438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par>
                          <p:cTn id="27" fill="hold">
                            <p:stCondLst>
                              <p:cond delay="2500"/>
                            </p:stCondLst>
                            <p:childTnLst>
                              <p:par>
                                <p:cTn id="28" presetID="53" presetClass="entr" presetSubtype="0"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31511"/>
            <a:ext cx="8229600" cy="949854"/>
          </a:xfrm>
        </p:spPr>
        <p:txBody>
          <a:bodyPr/>
          <a:lstStyle/>
          <a:p>
            <a:r>
              <a:rPr lang="en-CA" dirty="0" smtClean="0">
                <a:solidFill>
                  <a:srgbClr val="00B0F0"/>
                </a:solidFill>
                <a:effectLst/>
              </a:rPr>
              <a:t>Question 2</a:t>
            </a:r>
            <a:endParaRPr lang="en-CA" dirty="0">
              <a:solidFill>
                <a:srgbClr val="00B0F0"/>
              </a:solidFill>
              <a:effectLst/>
            </a:endParaRPr>
          </a:p>
        </p:txBody>
      </p:sp>
      <p:sp>
        <p:nvSpPr>
          <p:cNvPr id="6" name="TextBox 5"/>
          <p:cNvSpPr txBox="1"/>
          <p:nvPr/>
        </p:nvSpPr>
        <p:spPr>
          <a:xfrm>
            <a:off x="928662" y="1102917"/>
            <a:ext cx="7143800" cy="3139321"/>
          </a:xfrm>
          <a:prstGeom prst="rect">
            <a:avLst/>
          </a:prstGeom>
          <a:noFill/>
        </p:spPr>
        <p:txBody>
          <a:bodyPr wrap="square" rtlCol="0">
            <a:spAutoFit/>
          </a:bodyPr>
          <a:lstStyle/>
          <a:p>
            <a:r>
              <a:rPr lang="en-CA" dirty="0" smtClean="0">
                <a:solidFill>
                  <a:srgbClr val="00B0F0"/>
                </a:solidFill>
              </a:rPr>
              <a:t>The circulatory system can be modeled as an interconnected network of flexible pipes (the arteries and veins) through a pump (the heart) causes blood to flow. Which of the following actions, while keeping all other aspects of the system the same, would </a:t>
            </a:r>
            <a:r>
              <a:rPr lang="en-CA" dirty="0" smtClean="0">
                <a:solidFill>
                  <a:srgbClr val="FF0000"/>
                </a:solidFill>
              </a:rPr>
              <a:t>NOT</a:t>
            </a:r>
            <a:r>
              <a:rPr lang="en-CA" dirty="0" smtClean="0">
                <a:solidFill>
                  <a:srgbClr val="00B0F0"/>
                </a:solidFill>
              </a:rPr>
              <a:t> cause the velocity of the blood to increase inside a vein?</a:t>
            </a:r>
          </a:p>
          <a:p>
            <a:pPr marL="400050" indent="-400050"/>
            <a:endParaRPr lang="en-CA" dirty="0">
              <a:solidFill>
                <a:srgbClr val="FFFF00"/>
              </a:solidFill>
            </a:endParaRPr>
          </a:p>
          <a:p>
            <a:pPr marL="400050" indent="-400050">
              <a:buAutoNum type="alphaUcParenR"/>
            </a:pPr>
            <a:r>
              <a:rPr lang="en-CA" dirty="0" smtClean="0">
                <a:solidFill>
                  <a:srgbClr val="FFFF00"/>
                </a:solidFill>
              </a:rPr>
              <a:t>Expanding the vein’s diameter</a:t>
            </a:r>
          </a:p>
          <a:p>
            <a:pPr marL="400050" indent="-400050">
              <a:buAutoNum type="alphaUcParenR"/>
            </a:pPr>
            <a:r>
              <a:rPr lang="en-CA" dirty="0" smtClean="0">
                <a:solidFill>
                  <a:srgbClr val="FFFF00"/>
                </a:solidFill>
              </a:rPr>
              <a:t>Cutting off blood flow to some other area of the body</a:t>
            </a:r>
          </a:p>
          <a:p>
            <a:pPr marL="400050" indent="-400050">
              <a:buAutoNum type="alphaUcParenR"/>
            </a:pPr>
            <a:r>
              <a:rPr lang="en-CA" dirty="0" smtClean="0">
                <a:solidFill>
                  <a:srgbClr val="FFFF00"/>
                </a:solidFill>
              </a:rPr>
              <a:t>Increase the heart rate</a:t>
            </a:r>
          </a:p>
          <a:p>
            <a:pPr marL="400050" indent="-400050">
              <a:buAutoNum type="alphaUcParenR"/>
            </a:pPr>
            <a:r>
              <a:rPr lang="en-CA" dirty="0" smtClean="0">
                <a:solidFill>
                  <a:srgbClr val="FFFF00"/>
                </a:solidFill>
              </a:rPr>
              <a:t>Increasing the total amount of blood in the system</a:t>
            </a:r>
          </a:p>
          <a:p>
            <a:pPr marL="400050" indent="-400050">
              <a:buAutoNum type="alphaUcParenR"/>
            </a:pPr>
            <a:r>
              <a:rPr lang="en-CA" dirty="0" smtClean="0">
                <a:solidFill>
                  <a:srgbClr val="FFFF00"/>
                </a:solidFill>
              </a:rPr>
              <a:t>Increasing the pressure difference of the vein</a:t>
            </a:r>
            <a:endParaRPr lang="en-CA" dirty="0">
              <a:solidFill>
                <a:srgbClr val="FFFF00"/>
              </a:solidFill>
            </a:endParaRPr>
          </a:p>
        </p:txBody>
      </p:sp>
      <p:sp>
        <p:nvSpPr>
          <p:cNvPr id="7" name="Right Arrow 6"/>
          <p:cNvSpPr/>
          <p:nvPr/>
        </p:nvSpPr>
        <p:spPr bwMode="auto">
          <a:xfrm>
            <a:off x="8358214" y="5357830"/>
            <a:ext cx="642942" cy="23812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8" name="Rectangle 7"/>
          <p:cNvSpPr/>
          <p:nvPr/>
        </p:nvSpPr>
        <p:spPr bwMode="auto">
          <a:xfrm>
            <a:off x="714348" y="2758921"/>
            <a:ext cx="4286280" cy="297658"/>
          </a:xfrm>
          <a:prstGeom prst="rect">
            <a:avLst/>
          </a:prstGeom>
          <a:noFill/>
          <a:ln w="38100"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charset="0"/>
            </a:endParaRPr>
          </a:p>
        </p:txBody>
      </p:sp>
      <p:sp>
        <p:nvSpPr>
          <p:cNvPr id="9" name="TextBox 8"/>
          <p:cNvSpPr txBox="1"/>
          <p:nvPr/>
        </p:nvSpPr>
        <p:spPr>
          <a:xfrm>
            <a:off x="857224" y="4405324"/>
            <a:ext cx="6643734" cy="1200329"/>
          </a:xfrm>
          <a:prstGeom prst="rect">
            <a:avLst/>
          </a:prstGeom>
          <a:solidFill>
            <a:srgbClr val="00B05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CA" dirty="0" smtClean="0">
                <a:solidFill>
                  <a:schemeClr val="tx1"/>
                </a:solidFill>
              </a:rPr>
              <a:t>Flow rate (volume of flow per second) is the area of the pipe times the speed of the flow. If the flow rate is constant and you increase the diameter (thus the area) of the vein, then the velocity must </a:t>
            </a:r>
            <a:r>
              <a:rPr lang="en-CA" dirty="0" smtClean="0">
                <a:solidFill>
                  <a:srgbClr val="FF0000"/>
                </a:solidFill>
              </a:rPr>
              <a:t>decrease</a:t>
            </a:r>
            <a:r>
              <a:rPr lang="en-CA" dirty="0" smtClean="0">
                <a:solidFill>
                  <a:schemeClr val="tx1"/>
                </a:solidFill>
              </a:rPr>
              <a:t>.</a:t>
            </a:r>
            <a:endParaRPr lang="en-CA" dirty="0">
              <a:solidFill>
                <a:schemeClr val="tx1"/>
              </a:solidFill>
            </a:endParaRPr>
          </a:p>
        </p:txBody>
      </p:sp>
    </p:spTree>
    <p:extLst>
      <p:ext uri="{BB962C8B-B14F-4D97-AF65-F5344CB8AC3E}">
        <p14:creationId xmlns:p14="http://schemas.microsoft.com/office/powerpoint/2010/main" val="35426325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par>
                          <p:cTn id="27" fill="hold">
                            <p:stCondLst>
                              <p:cond delay="2500"/>
                            </p:stCondLst>
                            <p:childTnLst>
                              <p:par>
                                <p:cTn id="28" presetID="53"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theme/theme1.xml><?xml version="1.0" encoding="utf-8"?>
<a:theme xmlns:a="http://schemas.openxmlformats.org/drawingml/2006/main" name="Ch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China.thmx</Template>
  <TotalTime>15398</TotalTime>
  <Words>6512</Words>
  <Application>Microsoft Macintosh PowerPoint</Application>
  <PresentationFormat>On-screen Show (16:10)</PresentationFormat>
  <Paragraphs>432</Paragraphs>
  <Slides>44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China</vt:lpstr>
      <vt:lpstr>Equation</vt:lpstr>
      <vt:lpstr>Special Case #1 – Horizontal Pipe</vt:lpstr>
      <vt:lpstr>PowerPoint Presentation</vt:lpstr>
      <vt:lpstr>Special Case #2 – Constant Velocity</vt:lpstr>
      <vt:lpstr>PowerPoint Presentation</vt:lpstr>
      <vt:lpstr>Special Case #3 – Fluids at Rest</vt:lpstr>
      <vt:lpstr>Special Case #4 – No Change in Pressure</vt:lpstr>
      <vt:lpstr>Summary of Hydrodynamics</vt:lpstr>
      <vt:lpstr>Question 1</vt:lpstr>
      <vt:lpstr>Question 2</vt:lpstr>
      <vt:lpstr>Question 3</vt:lpstr>
      <vt:lpstr>Question 4</vt:lpstr>
      <vt:lpstr>Question 5</vt:lpstr>
      <vt:lpstr>Question 6</vt:lpstr>
      <vt:lpstr>Question 7</vt:lpstr>
      <vt:lpstr>Question 8</vt:lpstr>
      <vt:lpstr>Question 9</vt:lpstr>
      <vt:lpstr>Question 9</vt:lpstr>
      <vt:lpstr>Question 10</vt:lpstr>
      <vt:lpstr>Question 11 Solution</vt:lpstr>
      <vt:lpstr>Question 11 Solution</vt:lpstr>
      <vt:lpstr>Question 11 Solution</vt:lpstr>
      <vt:lpstr>Question 11 Solution</vt:lpstr>
      <vt:lpstr>Question 11 Solution</vt:lpstr>
      <vt:lpstr>Question 11 Solution</vt:lpstr>
      <vt:lpstr>Question 12</vt:lpstr>
      <vt:lpstr>Question 12</vt:lpstr>
      <vt:lpstr>Question 12</vt:lpstr>
      <vt:lpstr>Question 12</vt:lpstr>
      <vt:lpstr>Question 13</vt:lpstr>
      <vt:lpstr>Question 13</vt:lpstr>
      <vt:lpstr>Question 14</vt:lpstr>
      <vt:lpstr>Question 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SD45 User</cp:lastModifiedBy>
  <cp:revision>95</cp:revision>
  <dcterms:created xsi:type="dcterms:W3CDTF">2010-04-12T23:12:02Z</dcterms:created>
  <dcterms:modified xsi:type="dcterms:W3CDTF">2018-01-10T15:58:14Z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