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0"/>
  </p:notesMasterIdLst>
  <p:sldIdLst>
    <p:sldId id="256" r:id="rId2"/>
    <p:sldId id="275" r:id="rId3"/>
    <p:sldId id="279" r:id="rId4"/>
    <p:sldId id="258" r:id="rId5"/>
    <p:sldId id="259" r:id="rId6"/>
    <p:sldId id="261" r:id="rId7"/>
    <p:sldId id="262" r:id="rId8"/>
    <p:sldId id="263" r:id="rId9"/>
    <p:sldId id="257" r:id="rId10"/>
    <p:sldId id="264" r:id="rId11"/>
    <p:sldId id="265" r:id="rId12"/>
    <p:sldId id="283" r:id="rId13"/>
    <p:sldId id="284" r:id="rId14"/>
    <p:sldId id="285" r:id="rId15"/>
    <p:sldId id="268" r:id="rId16"/>
    <p:sldId id="274" r:id="rId17"/>
    <p:sldId id="266" r:id="rId18"/>
    <p:sldId id="276" r:id="rId19"/>
    <p:sldId id="267" r:id="rId20"/>
    <p:sldId id="280" r:id="rId21"/>
    <p:sldId id="269" r:id="rId22"/>
    <p:sldId id="281" r:id="rId23"/>
    <p:sldId id="278" r:id="rId24"/>
    <p:sldId id="282" r:id="rId25"/>
    <p:sldId id="270" r:id="rId26"/>
    <p:sldId id="271" r:id="rId27"/>
    <p:sldId id="272" r:id="rId28"/>
    <p:sldId id="273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28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3214C-2330-1740-A457-32EC582CADAC}" type="datetimeFigureOut">
              <a:rPr lang="en-US" smtClean="0"/>
              <a:t>16-02-01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4EBB-5E70-D944-B366-CEE9B564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Radius of curvature is the “center</a:t>
            </a:r>
            <a:r>
              <a:rPr lang="en-US" baseline="0" dirty="0" smtClean="0"/>
              <a:t>” of the curved </a:t>
            </a:r>
            <a:r>
              <a:rPr lang="en-US" baseline="0" dirty="0" err="1" smtClean="0"/>
              <a:t>mirro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4EBB-5E70-D944-B366-CEE9B56491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 smtClean="0"/>
              <a:t>P-ray</a:t>
            </a:r>
            <a:r>
              <a:rPr lang="en-US" dirty="0" smtClean="0"/>
              <a:t>: comes in parallel to axis; leaves through the focus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F-ray</a:t>
            </a:r>
            <a:r>
              <a:rPr lang="en-US" dirty="0" smtClean="0"/>
              <a:t>: Opposite of the p-ray. comes in through the focus leaves parallel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C-ray</a:t>
            </a:r>
            <a:r>
              <a:rPr lang="en-US" dirty="0" smtClean="0"/>
              <a:t>: comes in through the center of </a:t>
            </a:r>
            <a:r>
              <a:rPr lang="en-US" dirty="0" err="1" smtClean="0"/>
              <a:t>curvative</a:t>
            </a:r>
            <a:r>
              <a:rPr lang="en-US" dirty="0" smtClean="0"/>
              <a:t>, leaves through center of curvature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M-ray</a:t>
            </a:r>
            <a:r>
              <a:rPr lang="en-US" dirty="0" smtClean="0"/>
              <a:t>: hits the mirror at it’s axis, and leaves at the same angle (like light into </a:t>
            </a:r>
            <a:r>
              <a:rPr lang="en-US" dirty="0" smtClean="0">
                <a:solidFill>
                  <a:srgbClr val="0000FF"/>
                </a:solidFill>
              </a:rPr>
              <a:t>a flat mirror</a:t>
            </a:r>
            <a:r>
              <a:rPr lang="en-US" dirty="0" smtClean="0"/>
              <a:t>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4EBB-5E70-D944-B366-CEE9B56491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330855"/>
            <a:ext cx="7583488" cy="1399646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4" y="2730500"/>
            <a:ext cx="7583487" cy="14605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698500"/>
            <a:ext cx="3474720" cy="1349375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698500"/>
            <a:ext cx="3474720" cy="3810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061882"/>
            <a:ext cx="3474720" cy="2286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4706"/>
            <a:ext cx="7583488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143000"/>
            <a:ext cx="7583488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286000"/>
            <a:ext cx="4114800" cy="23495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98501"/>
            <a:ext cx="1676400" cy="4210844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698501"/>
            <a:ext cx="6019800" cy="421084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2711824"/>
            <a:ext cx="7580376" cy="1404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81000"/>
            <a:ext cx="4114800" cy="2286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127500"/>
            <a:ext cx="7580376" cy="7620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355990"/>
            <a:ext cx="7580376" cy="14020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2757843"/>
            <a:ext cx="7580376" cy="146304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333500"/>
            <a:ext cx="3529584" cy="3573780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529584" cy="3573780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060824"/>
            <a:ext cx="3529584" cy="732896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1812396"/>
            <a:ext cx="3529584" cy="309694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0824"/>
            <a:ext cx="3529584" cy="732896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396"/>
            <a:ext cx="3529584" cy="309694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698500"/>
            <a:ext cx="3474720" cy="1349375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698500"/>
            <a:ext cx="3474720" cy="3810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061882"/>
            <a:ext cx="3474720" cy="2286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74706"/>
            <a:ext cx="758348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333501"/>
            <a:ext cx="7232650" cy="357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5143500"/>
            <a:ext cx="3200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16-02-01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200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5143500"/>
            <a:ext cx="533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Physics 12 – Mirrors/Lenses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3880" y="1333500"/>
            <a:ext cx="4332492" cy="4012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/>
              <a:t>Geometric Optics</a:t>
            </a:r>
            <a:r>
              <a:rPr lang="en-US" sz="2200" dirty="0" smtClean="0"/>
              <a:t>: study of light that deals with electromagnetic waves moving in straight lines (parallel to each other)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Light</a:t>
            </a:r>
            <a:r>
              <a:rPr lang="en-US" sz="2800" b="1" dirty="0" smtClean="0"/>
              <a:t> + </a:t>
            </a:r>
            <a:r>
              <a:rPr lang="en-US" sz="2800" b="1" dirty="0" smtClean="0">
                <a:solidFill>
                  <a:srgbClr val="0000FF"/>
                </a:solidFill>
              </a:rPr>
              <a:t>Geometry!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22" r="622"/>
          <a:stretch>
            <a:fillRect/>
          </a:stretch>
        </p:blipFill>
        <p:spPr>
          <a:xfrm>
            <a:off x="4648200" y="1272047"/>
            <a:ext cx="4201328" cy="4253935"/>
          </a:xfrm>
        </p:spPr>
      </p:pic>
    </p:spTree>
    <p:extLst>
      <p:ext uri="{BB962C8B-B14F-4D97-AF65-F5344CB8AC3E}">
        <p14:creationId xmlns:p14="http://schemas.microsoft.com/office/powerpoint/2010/main" val="348683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7" y="1333501"/>
            <a:ext cx="8030472" cy="35758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Collect the handout from the front of the room and answer the questions on the bottom of the page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653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Content Placeholder 3" descr="Screen Shot 2014-01-29 at 2.3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86" r="-69486"/>
          <a:stretch>
            <a:fillRect/>
          </a:stretch>
        </p:blipFill>
        <p:spPr>
          <a:xfrm>
            <a:off x="154754" y="1168646"/>
            <a:ext cx="8367014" cy="4136677"/>
          </a:xfrm>
        </p:spPr>
      </p:pic>
    </p:spTree>
    <p:extLst>
      <p:ext uri="{BB962C8B-B14F-4D97-AF65-F5344CB8AC3E}">
        <p14:creationId xmlns:p14="http://schemas.microsoft.com/office/powerpoint/2010/main" val="366558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 Physics – Class Starter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Quiz</a:t>
            </a:r>
            <a:r>
              <a:rPr lang="en-US" b="1" u="sng" dirty="0" smtClean="0"/>
              <a:t>: Reflection and </a:t>
            </a:r>
            <a:r>
              <a:rPr lang="en-US" b="1" u="sng" dirty="0" smtClean="0"/>
              <a:t>Refraction </a:t>
            </a:r>
            <a:r>
              <a:rPr lang="en-US" b="1" i="1" u="sng" dirty="0" smtClean="0">
                <a:solidFill>
                  <a:srgbClr val="660066"/>
                </a:solidFill>
              </a:rPr>
              <a:t>GROUP QUIZ!</a:t>
            </a:r>
            <a:endParaRPr lang="en-US" b="1" i="1" u="sng" dirty="0">
              <a:solidFill>
                <a:srgbClr val="66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Please clear of your desks of everything except a pencil and calculator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Collect a scrap piece of </a:t>
            </a:r>
            <a:r>
              <a:rPr lang="en-US" sz="2000" dirty="0" smtClean="0"/>
              <a:t>paper and your data sheets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up dividers between yourself and </a:t>
            </a:r>
            <a:r>
              <a:rPr lang="en-US" sz="2000" dirty="0" smtClean="0"/>
              <a:t>neighboring groups </a:t>
            </a:r>
            <a:r>
              <a:rPr lang="en-US" sz="2000" dirty="0"/>
              <a:t>and wait quietly for the quiz!</a:t>
            </a:r>
          </a:p>
        </p:txBody>
      </p:sp>
    </p:spTree>
    <p:extLst>
      <p:ext uri="{BB962C8B-B14F-4D97-AF65-F5344CB8AC3E}">
        <p14:creationId xmlns:p14="http://schemas.microsoft.com/office/powerpoint/2010/main" val="13321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Mirrors and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34" y="1460500"/>
            <a:ext cx="8609412" cy="352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 smtClean="0"/>
              <a:t>Geometric Optics</a:t>
            </a:r>
            <a:r>
              <a:rPr lang="en-US" sz="2100" b="1" dirty="0" smtClean="0"/>
              <a:t>: Convex/Concave Mirrors/Lenses</a:t>
            </a:r>
            <a:endParaRPr lang="en-US" sz="2100" b="1" dirty="0"/>
          </a:p>
          <a:p>
            <a:r>
              <a:rPr lang="en-US" sz="2100" dirty="0" smtClean="0"/>
              <a:t>This is also a review from Physics 11</a:t>
            </a:r>
          </a:p>
          <a:p>
            <a:r>
              <a:rPr lang="en-US" sz="2100" dirty="0" smtClean="0"/>
              <a:t>Please collect both the Geometric Optics </a:t>
            </a:r>
            <a:r>
              <a:rPr lang="en-US" sz="2100" dirty="0" smtClean="0"/>
              <a:t>Assignment and </a:t>
            </a:r>
            <a:r>
              <a:rPr lang="en-US" sz="2100" dirty="0" smtClean="0"/>
              <a:t>the handout from the front of the room</a:t>
            </a:r>
          </a:p>
          <a:p>
            <a:r>
              <a:rPr lang="en-US" sz="2100" dirty="0" smtClean="0"/>
              <a:t>The Assignment is due next class</a:t>
            </a:r>
          </a:p>
          <a:p>
            <a:r>
              <a:rPr lang="en-US" sz="2100" dirty="0" smtClean="0"/>
              <a:t>Please complete with a ruler</a:t>
            </a:r>
          </a:p>
          <a:p>
            <a:endParaRPr lang="en-US" sz="2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06" y="3287058"/>
            <a:ext cx="3551894" cy="21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4" y="1333501"/>
            <a:ext cx="8504309" cy="3575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Next </a:t>
            </a:r>
            <a:r>
              <a:rPr lang="en-US" sz="2400" b="1" u="sng" dirty="0" smtClean="0">
                <a:solidFill>
                  <a:srgbClr val="FF0000"/>
                </a:solidFill>
              </a:rPr>
              <a:t>Tuesday</a:t>
            </a:r>
            <a:r>
              <a:rPr lang="en-US" sz="2400" dirty="0" smtClean="0">
                <a:solidFill>
                  <a:srgbClr val="FF0000"/>
                </a:solidFill>
              </a:rPr>
              <a:t>: Morning session (7:00 AM) for those who would like to complete Quiz 5: Mirrors and Lenses AND Socrative with me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Next Thursday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Unit Quiz Module 3 - Waves</a:t>
            </a:r>
          </a:p>
          <a:p>
            <a:r>
              <a:rPr lang="en-US" dirty="0" smtClean="0"/>
              <a:t>Please </a:t>
            </a:r>
            <a:r>
              <a:rPr lang="en-US" dirty="0" smtClean="0"/>
              <a:t>download </a:t>
            </a:r>
            <a:r>
              <a:rPr lang="en-US" dirty="0" smtClean="0"/>
              <a:t>the review sheet and the MC Section B from </a:t>
            </a:r>
            <a:r>
              <a:rPr lang="en-US" dirty="0" smtClean="0"/>
              <a:t>my website (</a:t>
            </a:r>
            <a:r>
              <a:rPr lang="en-US" i="1" dirty="0" smtClean="0">
                <a:solidFill>
                  <a:srgbClr val="008000"/>
                </a:solidFill>
              </a:rPr>
              <a:t>email me for MC and LA keys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You are responsible for EVERYTHING on the review sheet except: </a:t>
            </a:r>
            <a:r>
              <a:rPr lang="en-US" dirty="0" err="1"/>
              <a:t>Huygen’s</a:t>
            </a:r>
            <a:r>
              <a:rPr lang="en-US" dirty="0"/>
              <a:t> Principle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60" y="74706"/>
            <a:ext cx="8460313" cy="952500"/>
          </a:xfrm>
        </p:spPr>
        <p:txBody>
          <a:bodyPr/>
          <a:lstStyle/>
          <a:p>
            <a:r>
              <a:rPr lang="en-US" sz="4000" dirty="0" smtClean="0"/>
              <a:t>Ray Model for Mirrors and Lenses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60" y="1333501"/>
            <a:ext cx="8255463" cy="3575844"/>
          </a:xfrm>
        </p:spPr>
        <p:txBody>
          <a:bodyPr/>
          <a:lstStyle/>
          <a:p>
            <a:r>
              <a:rPr lang="en-US" dirty="0" smtClean="0"/>
              <a:t>Light travels in </a:t>
            </a:r>
            <a:r>
              <a:rPr lang="en-US" dirty="0" smtClean="0">
                <a:solidFill>
                  <a:srgbClr val="FF0000"/>
                </a:solidFill>
              </a:rPr>
              <a:t>straight lines </a:t>
            </a:r>
            <a:r>
              <a:rPr lang="en-US" dirty="0" smtClean="0"/>
              <a:t>paths called rays</a:t>
            </a:r>
          </a:p>
          <a:p>
            <a:r>
              <a:rPr lang="en-US" b="1" u="sng" dirty="0" smtClean="0"/>
              <a:t>Ray Model</a:t>
            </a:r>
            <a:r>
              <a:rPr lang="en-US" dirty="0" smtClean="0"/>
              <a:t>: Light reaches our eyes rom various angles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1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888" y="1027206"/>
            <a:ext cx="8310605" cy="4202206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sz="2200" dirty="0" smtClean="0">
                <a:effectLst/>
              </a:rPr>
              <a:t>Relate </a:t>
            </a:r>
            <a:r>
              <a:rPr lang="en-US" sz="2200" dirty="0">
                <a:effectLst/>
              </a:rPr>
              <a:t>the focal point of a spherical mirror to its center of curvature.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effectLst/>
              </a:rPr>
              <a:t>Locate </a:t>
            </a:r>
            <a:r>
              <a:rPr lang="en-US" sz="2200" dirty="0">
                <a:effectLst/>
              </a:rPr>
              <a:t>by ray tracing the image of a real object, given a diagram of a mirror with the focal point shown, and determine whether the image is real or virtual, upright or inverted, enlarged or reduced in </a:t>
            </a:r>
            <a:r>
              <a:rPr lang="en-US" sz="2200" dirty="0" smtClean="0">
                <a:effectLst/>
              </a:rPr>
              <a:t>size.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effectLst/>
              </a:rPr>
              <a:t>Use </a:t>
            </a:r>
            <a:r>
              <a:rPr lang="en-US" sz="2200" dirty="0">
                <a:effectLst/>
              </a:rPr>
              <a:t>the mirror equation to relate the object distance, image distance, and focal length for a lens, and determine the image size in terms of the object size.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Mirrors</a:t>
            </a:r>
            <a:endParaRPr lang="en-US" dirty="0"/>
          </a:p>
        </p:txBody>
      </p:sp>
      <p:pic>
        <p:nvPicPr>
          <p:cNvPr id="4" name="Content Placeholder 3" descr="Screen Shot 2014-01-29 at 2.38.2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51" b="-14051"/>
          <a:stretch>
            <a:fillRect/>
          </a:stretch>
        </p:blipFill>
        <p:spPr>
          <a:xfrm>
            <a:off x="403344" y="1333501"/>
            <a:ext cx="8261819" cy="4084668"/>
          </a:xfrm>
        </p:spPr>
      </p:pic>
    </p:spTree>
    <p:extLst>
      <p:ext uri="{BB962C8B-B14F-4D97-AF65-F5344CB8AC3E}">
        <p14:creationId xmlns:p14="http://schemas.microsoft.com/office/powerpoint/2010/main" val="324329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60" y="1176618"/>
            <a:ext cx="8179877" cy="409014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u="sng" dirty="0" smtClean="0"/>
              <a:t>P-ray</a:t>
            </a:r>
            <a:r>
              <a:rPr lang="en-US" dirty="0" smtClean="0"/>
              <a:t>: comes in parallel to axis; leaves through the focus</a:t>
            </a:r>
          </a:p>
          <a:p>
            <a:pPr>
              <a:buFont typeface="+mj-lt"/>
              <a:buAutoNum type="arabicPeriod"/>
            </a:pPr>
            <a:r>
              <a:rPr lang="en-US" b="1" u="sng" dirty="0" smtClean="0"/>
              <a:t>F-ray</a:t>
            </a:r>
            <a:r>
              <a:rPr lang="en-US" dirty="0" smtClean="0"/>
              <a:t>: Opposite of the p-ray. comes in through the focus leaves parallel</a:t>
            </a:r>
          </a:p>
          <a:p>
            <a:pPr>
              <a:buFont typeface="+mj-lt"/>
              <a:buAutoNum type="arabicPeriod"/>
            </a:pPr>
            <a:r>
              <a:rPr lang="en-US" b="1" u="sng" dirty="0" smtClean="0"/>
              <a:t>C-ray</a:t>
            </a:r>
            <a:r>
              <a:rPr lang="en-US" dirty="0" smtClean="0"/>
              <a:t>: comes in through the center of </a:t>
            </a:r>
            <a:r>
              <a:rPr lang="en-US" dirty="0" err="1" smtClean="0"/>
              <a:t>curvative</a:t>
            </a:r>
            <a:r>
              <a:rPr lang="en-US" dirty="0" smtClean="0"/>
              <a:t>, leaves through center of curvature</a:t>
            </a:r>
          </a:p>
          <a:p>
            <a:pPr>
              <a:buFont typeface="+mj-lt"/>
              <a:buAutoNum type="arabicPeriod"/>
            </a:pPr>
            <a:r>
              <a:rPr lang="en-US" b="1" u="sng" dirty="0" smtClean="0"/>
              <a:t>M-ray</a:t>
            </a:r>
            <a:r>
              <a:rPr lang="en-US" dirty="0" smtClean="0"/>
              <a:t>: hits the mirror at it’s axis, and leaves at the same angle (like light into </a:t>
            </a:r>
            <a:r>
              <a:rPr lang="en-US" dirty="0" smtClean="0">
                <a:solidFill>
                  <a:srgbClr val="0000FF"/>
                </a:solidFill>
              </a:rPr>
              <a:t>a flat mirror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7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0" y="74706"/>
            <a:ext cx="8747103" cy="952500"/>
          </a:xfrm>
        </p:spPr>
        <p:txBody>
          <a:bodyPr/>
          <a:lstStyle/>
          <a:p>
            <a:r>
              <a:rPr lang="en-US" sz="4000" dirty="0" smtClean="0"/>
              <a:t>Concave Mirrors -4 Principal Rays</a:t>
            </a:r>
            <a:br>
              <a:rPr lang="en-US" sz="40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Which ray is which? ~ draw it!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4-01-29 at 2.46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r="-2881"/>
          <a:stretch>
            <a:fillRect/>
          </a:stretch>
        </p:blipFill>
        <p:spPr>
          <a:xfrm>
            <a:off x="403344" y="1333500"/>
            <a:ext cx="8200364" cy="4054285"/>
          </a:xfrm>
        </p:spPr>
      </p:pic>
    </p:spTree>
    <p:extLst>
      <p:ext uri="{BB962C8B-B14F-4D97-AF65-F5344CB8AC3E}">
        <p14:creationId xmlns:p14="http://schemas.microsoft.com/office/powerpoint/2010/main" val="286006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510" y="1333501"/>
            <a:ext cx="8441334" cy="3575844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200" dirty="0">
                <a:effectLst/>
              </a:rPr>
              <a:t>Show on a diagram the directions of reflected and refracted rays.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effectLst/>
              </a:rPr>
              <a:t>￼Use </a:t>
            </a:r>
            <a:r>
              <a:rPr lang="en-US" sz="2200" dirty="0">
                <a:effectLst/>
              </a:rPr>
              <a:t>Snell’s Law to relate the directions of the incident ray and the refracted ray, and the indices of refraction of the media.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effectLst/>
              </a:rPr>
              <a:t>Identify </a:t>
            </a:r>
            <a:r>
              <a:rPr lang="en-US" sz="2200" dirty="0">
                <a:effectLst/>
              </a:rPr>
              <a:t>conditions under which total internal reflection will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7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58" y="74706"/>
            <a:ext cx="8403983" cy="952500"/>
          </a:xfrm>
        </p:spPr>
        <p:txBody>
          <a:bodyPr/>
          <a:lstStyle/>
          <a:p>
            <a:r>
              <a:rPr lang="en-US" sz="4000" dirty="0"/>
              <a:t>Concave Mirrors – Real </a:t>
            </a:r>
            <a:r>
              <a:rPr lang="en-US" sz="4000" dirty="0" smtClean="0"/>
              <a:t>Image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7" y="1333501"/>
            <a:ext cx="7937094" cy="3575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Draw a ray diagram (with the four principal rays) for an object that is in-between the radius of curvature and the focal point </a:t>
            </a:r>
          </a:p>
          <a:p>
            <a:pPr marL="0" indent="0">
              <a:buNone/>
            </a:pPr>
            <a:r>
              <a:rPr lang="en-US" b="1" u="sng" dirty="0" smtClean="0"/>
              <a:t>Q’s ~ is the image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Inverted/Upright?</a:t>
            </a:r>
          </a:p>
          <a:p>
            <a:pPr>
              <a:buFont typeface="+mj-lt"/>
              <a:buAutoNum type="arabicPeriod"/>
            </a:pPr>
            <a:r>
              <a:rPr lang="en-US" dirty="0"/>
              <a:t>Smaller/Larger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Real/Virtual?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4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4" y="74706"/>
            <a:ext cx="8838169" cy="952500"/>
          </a:xfrm>
        </p:spPr>
        <p:txBody>
          <a:bodyPr/>
          <a:lstStyle/>
          <a:p>
            <a:r>
              <a:rPr lang="en-US" sz="4000" dirty="0"/>
              <a:t>Concave Mirrors </a:t>
            </a:r>
            <a:r>
              <a:rPr lang="en-US" sz="4000" dirty="0" smtClean="0"/>
              <a:t>– Real Image</a:t>
            </a:r>
            <a:endParaRPr lang="en-US" sz="4000" dirty="0"/>
          </a:p>
        </p:txBody>
      </p:sp>
      <p:pic>
        <p:nvPicPr>
          <p:cNvPr id="4" name="Content Placeholder 3" descr="Screen Shot 2014-01-29 at 2.47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62" r="-19362"/>
          <a:stretch>
            <a:fillRect/>
          </a:stretch>
        </p:blipFill>
        <p:spPr>
          <a:xfrm>
            <a:off x="154754" y="1333501"/>
            <a:ext cx="8208197" cy="4058158"/>
          </a:xfrm>
        </p:spPr>
      </p:pic>
    </p:spTree>
    <p:extLst>
      <p:ext uri="{BB962C8B-B14F-4D97-AF65-F5344CB8AC3E}">
        <p14:creationId xmlns:p14="http://schemas.microsoft.com/office/powerpoint/2010/main" val="400629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58" y="74706"/>
            <a:ext cx="8403983" cy="952500"/>
          </a:xfrm>
        </p:spPr>
        <p:txBody>
          <a:bodyPr/>
          <a:lstStyle/>
          <a:p>
            <a:r>
              <a:rPr lang="en-US" sz="4000" dirty="0"/>
              <a:t>Concave Mirrors – Real </a:t>
            </a:r>
            <a:r>
              <a:rPr lang="en-US" sz="4000" dirty="0" smtClean="0"/>
              <a:t>Image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7" y="1333501"/>
            <a:ext cx="7937094" cy="357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Draw a ray diagram (with the four principal rays) for an object that is ON the focal point </a:t>
            </a:r>
          </a:p>
          <a:p>
            <a:pPr marL="0" indent="0">
              <a:buNone/>
            </a:pPr>
            <a:r>
              <a:rPr lang="en-US" b="1" u="sng" dirty="0" smtClean="0"/>
              <a:t>Q’s ~ is the image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Inverted/Upright?</a:t>
            </a:r>
          </a:p>
          <a:p>
            <a:pPr>
              <a:buFont typeface="+mj-lt"/>
              <a:buAutoNum type="arabicPeriod"/>
            </a:pPr>
            <a:r>
              <a:rPr lang="en-US" dirty="0"/>
              <a:t>Smaller/Larger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Real/Virtual?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4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043" r="-55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15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58" y="74706"/>
            <a:ext cx="8403983" cy="952500"/>
          </a:xfrm>
        </p:spPr>
        <p:txBody>
          <a:bodyPr/>
          <a:lstStyle/>
          <a:p>
            <a:r>
              <a:rPr lang="en-US" sz="4000" dirty="0"/>
              <a:t>Concave Mirrors – Real </a:t>
            </a:r>
            <a:r>
              <a:rPr lang="en-US" sz="4000" dirty="0" smtClean="0"/>
              <a:t>Image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7" y="1333501"/>
            <a:ext cx="7937094" cy="357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Draw a ray diagram (with the four principal rays) for an object that is in-front the focal point </a:t>
            </a:r>
          </a:p>
          <a:p>
            <a:pPr marL="0" indent="0">
              <a:buNone/>
            </a:pPr>
            <a:r>
              <a:rPr lang="en-US" b="1" u="sng" dirty="0" smtClean="0"/>
              <a:t>Q’s ~ is the image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Inverted/Upright?</a:t>
            </a:r>
          </a:p>
          <a:p>
            <a:pPr>
              <a:buFont typeface="+mj-lt"/>
              <a:buAutoNum type="arabicPeriod"/>
            </a:pPr>
            <a:r>
              <a:rPr lang="en-US" dirty="0"/>
              <a:t>Smaller/Larger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Real/Virtual?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1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9" y="74706"/>
            <a:ext cx="8631934" cy="952500"/>
          </a:xfrm>
        </p:spPr>
        <p:txBody>
          <a:bodyPr/>
          <a:lstStyle/>
          <a:p>
            <a:r>
              <a:rPr lang="en-US" sz="4000" dirty="0"/>
              <a:t>Concave Mirrors </a:t>
            </a:r>
            <a:r>
              <a:rPr lang="en-US" sz="4000" dirty="0" smtClean="0"/>
              <a:t>– Virtual Image</a:t>
            </a:r>
            <a:endParaRPr lang="en-US" sz="4000" dirty="0"/>
          </a:p>
        </p:txBody>
      </p:sp>
      <p:pic>
        <p:nvPicPr>
          <p:cNvPr id="4" name="Content Placeholder 3" descr="Screen Shot 2014-01-29 at 2.49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1" b="-8081"/>
          <a:stretch>
            <a:fillRect/>
          </a:stretch>
        </p:blipFill>
        <p:spPr>
          <a:xfrm>
            <a:off x="279049" y="1333500"/>
            <a:ext cx="8365024" cy="4135693"/>
          </a:xfrm>
        </p:spPr>
      </p:pic>
    </p:spTree>
    <p:extLst>
      <p:ext uri="{BB962C8B-B14F-4D97-AF65-F5344CB8AC3E}">
        <p14:creationId xmlns:p14="http://schemas.microsoft.com/office/powerpoint/2010/main" val="172290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74706"/>
            <a:ext cx="8644678" cy="952500"/>
          </a:xfrm>
        </p:spPr>
        <p:txBody>
          <a:bodyPr/>
          <a:lstStyle/>
          <a:p>
            <a:r>
              <a:rPr lang="en-US" sz="4000" dirty="0" smtClean="0"/>
              <a:t>Convex Mirrors – Virtual Image</a:t>
            </a:r>
            <a:endParaRPr lang="en-US" sz="4000" dirty="0"/>
          </a:p>
        </p:txBody>
      </p:sp>
      <p:pic>
        <p:nvPicPr>
          <p:cNvPr id="4" name="Content Placeholder 3" descr="Screen Shot 2014-01-29 at 2.49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7" b="-3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5164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8" y="74706"/>
            <a:ext cx="8609414" cy="952500"/>
          </a:xfrm>
        </p:spPr>
        <p:txBody>
          <a:bodyPr/>
          <a:lstStyle/>
          <a:p>
            <a:r>
              <a:rPr lang="en-US" sz="4000" dirty="0" smtClean="0"/>
              <a:t>Equations you need to know…</a:t>
            </a:r>
            <a:endParaRPr lang="en-US" sz="4000" dirty="0"/>
          </a:p>
        </p:txBody>
      </p:sp>
      <p:pic>
        <p:nvPicPr>
          <p:cNvPr id="4" name="Content Placeholder 3" descr="Screen Shot 2014-01-29 at 2.52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0" r="-7960"/>
          <a:stretch>
            <a:fillRect/>
          </a:stretch>
        </p:blipFill>
        <p:spPr>
          <a:xfrm>
            <a:off x="270519" y="1202768"/>
            <a:ext cx="8488298" cy="4196640"/>
          </a:xfrm>
        </p:spPr>
      </p:pic>
    </p:spTree>
    <p:extLst>
      <p:ext uri="{BB962C8B-B14F-4D97-AF65-F5344CB8AC3E}">
        <p14:creationId xmlns:p14="http://schemas.microsoft.com/office/powerpoint/2010/main" val="357534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58856"/>
              </p:ext>
            </p:extLst>
          </p:nvPr>
        </p:nvGraphicFramePr>
        <p:xfrm>
          <a:off x="205430" y="1128057"/>
          <a:ext cx="8721465" cy="428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293"/>
                <a:gridCol w="1744293"/>
                <a:gridCol w="1744293"/>
                <a:gridCol w="1744293"/>
                <a:gridCol w="1744293"/>
              </a:tblGrid>
              <a:tr h="465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Upright</a:t>
                      </a:r>
                      <a:endParaRPr lang="en-US" dirty="0"/>
                    </a:p>
                  </a:txBody>
                  <a:tcPr/>
                </a:tc>
              </a:tr>
              <a:tr h="8032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 Distance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8032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Image Distance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653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Focal Length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653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 Height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o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</a:tr>
              <a:tr h="4653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Image Height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i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4653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Magnification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9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group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a whiteboard</a:t>
            </a:r>
          </a:p>
          <a:p>
            <a:r>
              <a:rPr lang="en-US" dirty="0" smtClean="0"/>
              <a:t>Grab 4 pens all different </a:t>
            </a:r>
            <a:r>
              <a:rPr lang="en-US" dirty="0" err="1" smtClean="0"/>
              <a:t>colour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5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 Index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3879" y="1333500"/>
            <a:ext cx="4518303" cy="35737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n = index of refraction (always &gt; 1)</a:t>
            </a:r>
          </a:p>
          <a:p>
            <a:pPr marL="0" indent="0">
              <a:buNone/>
            </a:pPr>
            <a:r>
              <a:rPr lang="en-US" sz="2000" dirty="0" smtClean="0"/>
              <a:t>c = speed of light</a:t>
            </a:r>
          </a:p>
          <a:p>
            <a:pPr marL="0" indent="0">
              <a:buNone/>
            </a:pPr>
            <a:r>
              <a:rPr lang="en-US" sz="2000" dirty="0" smtClean="0"/>
              <a:t>v = speed of light in the material</a:t>
            </a:r>
            <a:endParaRPr lang="en-US" sz="2000" dirty="0"/>
          </a:p>
        </p:txBody>
      </p:sp>
      <p:pic>
        <p:nvPicPr>
          <p:cNvPr id="10" name="Content Placeholder 9" descr="Screen Shot 2014-01-29 at 9.28.22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773" b="-105773"/>
          <a:stretch>
            <a:fillRect/>
          </a:stretch>
        </p:blipFill>
        <p:spPr>
          <a:xfrm>
            <a:off x="4521262" y="758209"/>
            <a:ext cx="4704677" cy="4763588"/>
          </a:xfr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0807"/>
              </p:ext>
            </p:extLst>
          </p:nvPr>
        </p:nvGraphicFramePr>
        <p:xfrm>
          <a:off x="1666665" y="1147856"/>
          <a:ext cx="1014893" cy="108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368300" imgH="393700" progId="Equation.3">
                  <p:embed/>
                </p:oleObj>
              </mc:Choice>
              <mc:Fallback>
                <p:oleObj name="Equation" r:id="rId4" imgW="36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665" y="1147856"/>
                        <a:ext cx="1014893" cy="108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12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245" y="1333499"/>
            <a:ext cx="4148127" cy="4197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Light is incident on a flat surface, making an angle of 10</a:t>
            </a:r>
            <a:r>
              <a:rPr lang="en-US" sz="2200" baseline="30000" dirty="0"/>
              <a:t>o</a:t>
            </a:r>
            <a:r>
              <a:rPr lang="en-US" sz="2200" dirty="0"/>
              <a:t> with that surface, as shown in the figure to the right.  </a:t>
            </a:r>
            <a:endParaRPr lang="en-US" sz="2200" dirty="0" smtClean="0"/>
          </a:p>
          <a:p>
            <a:pPr marL="457200" indent="-457200">
              <a:buAutoNum type="alphaLcParenBoth"/>
            </a:pPr>
            <a:r>
              <a:rPr lang="en-US" sz="2200" dirty="0" smtClean="0"/>
              <a:t>What </a:t>
            </a:r>
            <a:r>
              <a:rPr lang="en-US" sz="2200" dirty="0"/>
              <a:t>is the angle of incidence?  </a:t>
            </a:r>
            <a:endParaRPr lang="en-US" sz="2200" dirty="0" smtClean="0"/>
          </a:p>
          <a:p>
            <a:pPr marL="457200" indent="-457200">
              <a:buAutoNum type="alphaLcParenBoth"/>
            </a:pPr>
            <a:r>
              <a:rPr lang="en-US" sz="2200" dirty="0" smtClean="0"/>
              <a:t>What </a:t>
            </a:r>
            <a:r>
              <a:rPr lang="en-US" sz="2200" dirty="0"/>
              <a:t>is the angle of reflection?  </a:t>
            </a:r>
            <a:endParaRPr lang="en-US" sz="2200" dirty="0" smtClean="0"/>
          </a:p>
          <a:p>
            <a:pPr marL="457200" indent="-457200">
              <a:buAutoNum type="alphaLcParenBoth"/>
            </a:pPr>
            <a:r>
              <a:rPr lang="en-US" sz="2200" dirty="0" smtClean="0"/>
              <a:t>Sketch </a:t>
            </a:r>
            <a:r>
              <a:rPr lang="en-US" sz="2200" dirty="0"/>
              <a:t>the path of the reflected beam on the diagram.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252" b="-51252"/>
          <a:stretch>
            <a:fillRect/>
          </a:stretch>
        </p:blipFill>
        <p:spPr>
          <a:xfrm>
            <a:off x="4648199" y="1231080"/>
            <a:ext cx="4262783" cy="4316160"/>
          </a:xfrm>
        </p:spPr>
      </p:pic>
    </p:spTree>
    <p:extLst>
      <p:ext uri="{BB962C8B-B14F-4D97-AF65-F5344CB8AC3E}">
        <p14:creationId xmlns:p14="http://schemas.microsoft.com/office/powerpoint/2010/main" val="296538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6" r="-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40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20" y="1333501"/>
            <a:ext cx="7942505" cy="2046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shine a light of wavelength 600 nm from water into air, so that it makes a 30</a:t>
            </a:r>
            <a:r>
              <a:rPr lang="en-US" baseline="30000" dirty="0"/>
              <a:t>o</a:t>
            </a:r>
            <a:r>
              <a:rPr lang="en-US" dirty="0"/>
              <a:t> angle with the normal of the boundary. W</a:t>
            </a:r>
            <a:r>
              <a:rPr lang="en-US" dirty="0" smtClean="0"/>
              <a:t>e </a:t>
            </a:r>
            <a:r>
              <a:rPr lang="en-US" dirty="0"/>
              <a:t>wish to find the angle x that the outgoing ray makes with the boundary.</a:t>
            </a:r>
          </a:p>
        </p:txBody>
      </p:sp>
      <p:pic>
        <p:nvPicPr>
          <p:cNvPr id="4" name="Content Placeholder 9" descr="Screen Shot 2014-01-29 at 9.2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773" b="-105773"/>
          <a:stretch>
            <a:fillRect/>
          </a:stretch>
        </p:blipFill>
        <p:spPr>
          <a:xfrm>
            <a:off x="1720741" y="2144769"/>
            <a:ext cx="4883116" cy="46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2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Content Placeholder 3" descr="Screen Shot 2014-01-29 at 9.37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386" b="-48386"/>
          <a:stretch>
            <a:fillRect/>
          </a:stretch>
        </p:blipFill>
        <p:spPr>
          <a:xfrm>
            <a:off x="2557783" y="1966452"/>
            <a:ext cx="4350309" cy="2150806"/>
          </a:xfrm>
        </p:spPr>
      </p:pic>
    </p:spTree>
    <p:extLst>
      <p:ext uri="{BB962C8B-B14F-4D97-AF65-F5344CB8AC3E}">
        <p14:creationId xmlns:p14="http://schemas.microsoft.com/office/powerpoint/2010/main" val="146581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25" y="74706"/>
            <a:ext cx="8112068" cy="952500"/>
          </a:xfrm>
        </p:spPr>
        <p:txBody>
          <a:bodyPr/>
          <a:lstStyle/>
          <a:p>
            <a:r>
              <a:rPr lang="en-US" dirty="0" smtClean="0"/>
              <a:t>Things you should know…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of Reflection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43" b="-1043"/>
          <a:stretch>
            <a:fillRect/>
          </a:stretch>
        </p:blipFill>
        <p:spPr>
          <a:xfrm>
            <a:off x="512125" y="1812395"/>
            <a:ext cx="3983675" cy="34953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Law of Refraction: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30078" b="-30078"/>
          <a:stretch>
            <a:fillRect/>
          </a:stretch>
        </p:blipFill>
        <p:spPr>
          <a:xfrm>
            <a:off x="4645024" y="1812396"/>
            <a:ext cx="4327413" cy="3796984"/>
          </a:xfrm>
        </p:spPr>
      </p:pic>
    </p:spTree>
    <p:extLst>
      <p:ext uri="{BB962C8B-B14F-4D97-AF65-F5344CB8AC3E}">
        <p14:creationId xmlns:p14="http://schemas.microsoft.com/office/powerpoint/2010/main" val="347284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4226</TotalTime>
  <Words>899</Words>
  <Application>Microsoft Macintosh PowerPoint</Application>
  <PresentationFormat>On-screen Show (16:10)</PresentationFormat>
  <Paragraphs>120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Summer</vt:lpstr>
      <vt:lpstr>Equation</vt:lpstr>
      <vt:lpstr>Physics 12 – Mirrors/Lenses</vt:lpstr>
      <vt:lpstr>Objectives</vt:lpstr>
      <vt:lpstr>For a group of 3</vt:lpstr>
      <vt:lpstr>Refraction Index</vt:lpstr>
      <vt:lpstr>Questions</vt:lpstr>
      <vt:lpstr>Answer</vt:lpstr>
      <vt:lpstr>Question</vt:lpstr>
      <vt:lpstr>Answer</vt:lpstr>
      <vt:lpstr>Things you should know…</vt:lpstr>
      <vt:lpstr>Handout</vt:lpstr>
      <vt:lpstr>Answers</vt:lpstr>
      <vt:lpstr>AP Physics – Class Starter</vt:lpstr>
      <vt:lpstr>Mirrors and Lenses</vt:lpstr>
      <vt:lpstr>Upcoming Schedule:</vt:lpstr>
      <vt:lpstr>Ray Model for Mirrors and Lenses</vt:lpstr>
      <vt:lpstr>Objectives</vt:lpstr>
      <vt:lpstr>Curved Mirrors</vt:lpstr>
      <vt:lpstr>Principal Rays</vt:lpstr>
      <vt:lpstr>Concave Mirrors -4 Principal Rays Which ray is which? ~ draw it!</vt:lpstr>
      <vt:lpstr>Concave Mirrors – Real Image</vt:lpstr>
      <vt:lpstr>Concave Mirrors – Real Image</vt:lpstr>
      <vt:lpstr>Concave Mirrors – Real Image</vt:lpstr>
      <vt:lpstr>???</vt:lpstr>
      <vt:lpstr>Concave Mirrors – Real Image</vt:lpstr>
      <vt:lpstr>Concave Mirrors – Virtual Image</vt:lpstr>
      <vt:lpstr>Convex Mirrors – Virtual Image</vt:lpstr>
      <vt:lpstr>Equations you need to know…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 – Mirrors/Lenses</dc:title>
  <dc:creator>User</dc:creator>
  <cp:lastModifiedBy>User</cp:lastModifiedBy>
  <cp:revision>19</cp:revision>
  <dcterms:created xsi:type="dcterms:W3CDTF">2014-01-29T17:17:39Z</dcterms:created>
  <dcterms:modified xsi:type="dcterms:W3CDTF">2016-02-03T16:24:44Z</dcterms:modified>
</cp:coreProperties>
</file>