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8"/>
  </p:notesMasterIdLst>
  <p:handoutMasterIdLst>
    <p:handoutMasterId r:id="rId19"/>
  </p:handoutMasterIdLst>
  <p:sldIdLst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</p:sldIdLst>
  <p:sldSz cx="9144000" cy="5715000" type="screen16x10"/>
  <p:notesSz cx="6858000" cy="9144000"/>
  <p:defaultTextStyle>
    <a:defPPr>
      <a:defRPr lang="en-US"/>
    </a:defPPr>
    <a:lvl1pPr marL="0" algn="l" defTabSz="71332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62" algn="l" defTabSz="71332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323" algn="l" defTabSz="71332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985" algn="l" defTabSz="71332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647" algn="l" defTabSz="71332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309" algn="l" defTabSz="71332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970" algn="l" defTabSz="71332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632" algn="l" defTabSz="71332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3294" algn="l" defTabSz="71332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-944" y="-10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82589-CB2F-4003-801D-095B67490E73}" type="datetimeFigureOut">
              <a:rPr lang="en-US"/>
              <a:t>2/4/2014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4844B-5D5D-4D8E-9E71-6B297DF4019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8986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D4DBF-746C-4C25-853D-8A1CBE8404F4}" type="datetimeFigureOut">
              <a:rPr lang="en-US"/>
              <a:t>2/4/2014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E0FDE7-FE71-46E3-9512-437B13AD5F4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697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32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56662" algn="l" defTabSz="71332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13323" algn="l" defTabSz="71332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69985" algn="l" defTabSz="71332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426647" algn="l" defTabSz="71332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83309" algn="l" defTabSz="71332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39970" algn="l" defTabSz="71332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96632" algn="l" defTabSz="71332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53294" algn="l" defTabSz="71332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6436" y="1270000"/>
            <a:ext cx="6631128" cy="2667000"/>
          </a:xfrm>
        </p:spPr>
        <p:txBody>
          <a:bodyPr>
            <a:noAutofit/>
          </a:bodyPr>
          <a:lstStyle>
            <a:lvl1pPr>
              <a:defRPr sz="42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6437" y="4064000"/>
            <a:ext cx="5373499" cy="825500"/>
          </a:xfrm>
        </p:spPr>
        <p:txBody>
          <a:bodyPr lIns="71332">
            <a:normAutofit/>
          </a:bodyPr>
          <a:lstStyle>
            <a:lvl1pPr marL="0" indent="0" algn="l">
              <a:spcBef>
                <a:spcPts val="0"/>
              </a:spcBef>
              <a:buNone/>
              <a:defRPr sz="1600" cap="all" spc="195" baseline="0">
                <a:solidFill>
                  <a:schemeClr val="bg2">
                    <a:lumMod val="75000"/>
                  </a:schemeClr>
                </a:solidFill>
              </a:defRPr>
            </a:lvl1pPr>
            <a:lvl2pPr marL="356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3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8870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046082" y="0"/>
            <a:ext cx="5097917" cy="5715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2" tIns="35666" rIns="71332" bIns="35666" rtlCol="0" anchor="ctr"/>
          <a:lstStyle/>
          <a:p>
            <a:pPr lvl="0"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114680" y="0"/>
            <a:ext cx="5029319" cy="5715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2" tIns="35666" rIns="71332" bIns="35666"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128" y="571500"/>
            <a:ext cx="3201234" cy="3238500"/>
          </a:xfrm>
        </p:spPr>
        <p:txBody>
          <a:bodyPr anchor="b">
            <a:noAutofit/>
          </a:bodyPr>
          <a:lstStyle>
            <a:lvl1pPr algn="l">
              <a:defRPr sz="3100" b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571500"/>
            <a:ext cx="4115872" cy="45720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1900"/>
            </a:lvl1pPr>
            <a:lvl2pPr marL="356662" indent="0">
              <a:buNone/>
              <a:defRPr sz="2200"/>
            </a:lvl2pPr>
            <a:lvl3pPr marL="713323" indent="0">
              <a:buNone/>
              <a:defRPr sz="1900"/>
            </a:lvl3pPr>
            <a:lvl4pPr marL="1069985" indent="0">
              <a:buNone/>
              <a:defRPr sz="1600"/>
            </a:lvl4pPr>
            <a:lvl5pPr marL="1426647" indent="0">
              <a:buNone/>
              <a:defRPr sz="1600"/>
            </a:lvl5pPr>
            <a:lvl6pPr marL="1783309" indent="0">
              <a:buNone/>
              <a:defRPr sz="1600"/>
            </a:lvl6pPr>
            <a:lvl7pPr marL="2139970" indent="0">
              <a:buNone/>
              <a:defRPr sz="1600"/>
            </a:lvl7pPr>
            <a:lvl8pPr marL="2496632" indent="0">
              <a:buNone/>
              <a:defRPr sz="1600"/>
            </a:lvl8pPr>
            <a:lvl9pPr marL="2853294" indent="0">
              <a:buNone/>
              <a:defRPr sz="1600"/>
            </a:lvl9pPr>
          </a:lstStyle>
          <a:p>
            <a:r>
              <a:rPr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128" y="3937000"/>
            <a:ext cx="3201234" cy="1206500"/>
          </a:xfrm>
        </p:spPr>
        <p:txBody>
          <a:bodyPr>
            <a:normAutofit/>
          </a:bodyPr>
          <a:lstStyle>
            <a:lvl1pPr marL="0" indent="0">
              <a:spcBef>
                <a:spcPts val="936"/>
              </a:spcBef>
              <a:buNone/>
              <a:defRPr sz="1600"/>
            </a:lvl1pPr>
            <a:lvl2pPr marL="356662" indent="0">
              <a:buNone/>
              <a:defRPr sz="900"/>
            </a:lvl2pPr>
            <a:lvl3pPr marL="713323" indent="0">
              <a:buNone/>
              <a:defRPr sz="800"/>
            </a:lvl3pPr>
            <a:lvl4pPr marL="1069985" indent="0">
              <a:buNone/>
              <a:defRPr sz="700"/>
            </a:lvl4pPr>
            <a:lvl5pPr marL="1426647" indent="0">
              <a:buNone/>
              <a:defRPr sz="700"/>
            </a:lvl5pPr>
            <a:lvl6pPr marL="1783309" indent="0">
              <a:buNone/>
              <a:defRPr sz="700"/>
            </a:lvl6pPr>
            <a:lvl7pPr marL="2139970" indent="0">
              <a:buNone/>
              <a:defRPr sz="700"/>
            </a:lvl7pPr>
            <a:lvl8pPr marL="2496632" indent="0">
              <a:buNone/>
              <a:defRPr sz="700"/>
            </a:lvl8pPr>
            <a:lvl9pPr marL="2853294" indent="0">
              <a:buNone/>
              <a:defRPr sz="7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2/4/2014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953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2/4/2014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89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58750" y="571501"/>
            <a:ext cx="914639" cy="4572000"/>
          </a:xfrm>
        </p:spPr>
        <p:txBody>
          <a:bodyPr vert="eaVert"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0613" y="571500"/>
            <a:ext cx="6116642" cy="45720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2/4/2014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720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1511"/>
            <a:ext cx="8229600" cy="949854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33501"/>
            <a:ext cx="4038600" cy="3775604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5604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03032"/>
            <a:ext cx="2133600" cy="3810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207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203032"/>
            <a:ext cx="2133600" cy="381000"/>
          </a:xfrm>
        </p:spPr>
        <p:txBody>
          <a:bodyPr/>
          <a:lstStyle>
            <a:lvl1pPr>
              <a:defRPr/>
            </a:lvl1pPr>
          </a:lstStyle>
          <a:p>
            <a:fld id="{088B257A-6641-0B49-917C-9D9566EADE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132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2/4/2014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08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613" y="2857500"/>
            <a:ext cx="7202776" cy="1905000"/>
          </a:xfrm>
        </p:spPr>
        <p:txBody>
          <a:bodyPr anchor="b">
            <a:normAutofit/>
          </a:bodyPr>
          <a:lstStyle>
            <a:lvl1pPr algn="l">
              <a:defRPr sz="3700" b="0" cap="none" baseline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612" y="571500"/>
            <a:ext cx="5659324" cy="889000"/>
          </a:xfrm>
        </p:spPr>
        <p:txBody>
          <a:bodyPr lIns="71332" anchor="t"/>
          <a:lstStyle>
            <a:lvl1pPr marL="0" indent="0">
              <a:spcBef>
                <a:spcPts val="0"/>
              </a:spcBef>
              <a:buNone/>
              <a:defRPr sz="1600" cap="all" spc="195" baseline="0">
                <a:solidFill>
                  <a:schemeClr val="bg2"/>
                </a:solidFill>
              </a:defRPr>
            </a:lvl1pPr>
            <a:lvl2pPr marL="3566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32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98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64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30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97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63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329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2/4/2014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788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0613" y="1524000"/>
            <a:ext cx="3487057" cy="3619500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29" y="1524001"/>
            <a:ext cx="3487060" cy="3619500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2/4/2014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387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612" y="1397000"/>
            <a:ext cx="3485690" cy="635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900" b="0"/>
            </a:lvl1pPr>
            <a:lvl2pPr marL="356662" indent="0">
              <a:buNone/>
              <a:defRPr sz="1600" b="1"/>
            </a:lvl2pPr>
            <a:lvl3pPr marL="713323" indent="0">
              <a:buNone/>
              <a:defRPr sz="1400" b="1"/>
            </a:lvl3pPr>
            <a:lvl4pPr marL="1069985" indent="0">
              <a:buNone/>
              <a:defRPr sz="1200" b="1"/>
            </a:lvl4pPr>
            <a:lvl5pPr marL="1426647" indent="0">
              <a:buNone/>
              <a:defRPr sz="1200" b="1"/>
            </a:lvl5pPr>
            <a:lvl6pPr marL="1783309" indent="0">
              <a:buNone/>
              <a:defRPr sz="1200" b="1"/>
            </a:lvl6pPr>
            <a:lvl7pPr marL="2139970" indent="0">
              <a:buNone/>
              <a:defRPr sz="1200" b="1"/>
            </a:lvl7pPr>
            <a:lvl8pPr marL="2496632" indent="0">
              <a:buNone/>
              <a:defRPr sz="1200" b="1"/>
            </a:lvl8pPr>
            <a:lvl9pPr marL="2853294" indent="0">
              <a:buNone/>
              <a:defRPr sz="12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0613" y="2032000"/>
            <a:ext cx="3487057" cy="31115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6330" y="1397000"/>
            <a:ext cx="3487059" cy="635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900" b="0"/>
            </a:lvl1pPr>
            <a:lvl2pPr marL="356662" indent="0">
              <a:buNone/>
              <a:defRPr sz="1600" b="1"/>
            </a:lvl2pPr>
            <a:lvl3pPr marL="713323" indent="0">
              <a:buNone/>
              <a:defRPr sz="1400" b="1"/>
            </a:lvl3pPr>
            <a:lvl4pPr marL="1069985" indent="0">
              <a:buNone/>
              <a:defRPr sz="1200" b="1"/>
            </a:lvl4pPr>
            <a:lvl5pPr marL="1426647" indent="0">
              <a:buNone/>
              <a:defRPr sz="1200" b="1"/>
            </a:lvl5pPr>
            <a:lvl6pPr marL="1783309" indent="0">
              <a:buNone/>
              <a:defRPr sz="1200" b="1"/>
            </a:lvl6pPr>
            <a:lvl7pPr marL="2139970" indent="0">
              <a:buNone/>
              <a:defRPr sz="1200" b="1"/>
            </a:lvl7pPr>
            <a:lvl8pPr marL="2496632" indent="0">
              <a:buNone/>
              <a:defRPr sz="1200" b="1"/>
            </a:lvl8pPr>
            <a:lvl9pPr marL="2853294" indent="0">
              <a:buNone/>
              <a:defRPr sz="12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30" y="2032000"/>
            <a:ext cx="3487059" cy="31115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2/4/2014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569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2/4/2014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131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2/4/2014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663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56128" y="0"/>
            <a:ext cx="3663626" cy="5715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2" tIns="35666" rIns="71332" bIns="35666" rtlCol="0" anchor="ctr"/>
          <a:lstStyle/>
          <a:p>
            <a:pPr lvl="0"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524726" y="0"/>
            <a:ext cx="3526431" cy="5715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2" tIns="35666" rIns="71332" bIns="35666"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612" y="571500"/>
            <a:ext cx="2686750" cy="3238500"/>
          </a:xfrm>
        </p:spPr>
        <p:txBody>
          <a:bodyPr anchor="b">
            <a:noAutofit/>
          </a:bodyPr>
          <a:lstStyle>
            <a:lvl1pPr algn="l">
              <a:defRPr sz="3100" b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571500"/>
            <a:ext cx="4114799" cy="4572000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612" y="3937000"/>
            <a:ext cx="2686750" cy="1168137"/>
          </a:xfrm>
        </p:spPr>
        <p:txBody>
          <a:bodyPr>
            <a:normAutofit/>
          </a:bodyPr>
          <a:lstStyle>
            <a:lvl1pPr marL="0" indent="0">
              <a:spcBef>
                <a:spcPts val="936"/>
              </a:spcBef>
              <a:buNone/>
              <a:defRPr sz="1600"/>
            </a:lvl1pPr>
            <a:lvl2pPr marL="356662" indent="0">
              <a:buNone/>
              <a:defRPr sz="900"/>
            </a:lvl2pPr>
            <a:lvl3pPr marL="713323" indent="0">
              <a:buNone/>
              <a:defRPr sz="800"/>
            </a:lvl3pPr>
            <a:lvl4pPr marL="1069985" indent="0">
              <a:buNone/>
              <a:defRPr sz="700"/>
            </a:lvl4pPr>
            <a:lvl5pPr marL="1426647" indent="0">
              <a:buNone/>
              <a:defRPr sz="700"/>
            </a:lvl5pPr>
            <a:lvl6pPr marL="1783309" indent="0">
              <a:buNone/>
              <a:defRPr sz="700"/>
            </a:lvl6pPr>
            <a:lvl7pPr marL="2139970" indent="0">
              <a:buNone/>
              <a:defRPr sz="700"/>
            </a:lvl7pPr>
            <a:lvl8pPr marL="2496632" indent="0">
              <a:buNone/>
              <a:defRPr sz="700"/>
            </a:lvl8pPr>
            <a:lvl9pPr marL="2853294" indent="0">
              <a:buNone/>
              <a:defRPr sz="7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2/4/2014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957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56128" y="0"/>
            <a:ext cx="3663626" cy="5715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2" tIns="35666" rIns="71332" bIns="35666" rtlCol="0" anchor="ctr"/>
          <a:lstStyle/>
          <a:p>
            <a:pPr lvl="0" algn="ctr"/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524726" y="0"/>
            <a:ext cx="3526431" cy="5715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2" tIns="35666" rIns="71332" bIns="35666"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612" y="571500"/>
            <a:ext cx="2686750" cy="3238500"/>
          </a:xfrm>
        </p:spPr>
        <p:txBody>
          <a:bodyPr anchor="b">
            <a:noAutofit/>
          </a:bodyPr>
          <a:lstStyle>
            <a:lvl1pPr algn="l">
              <a:defRPr sz="3100" b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571500"/>
            <a:ext cx="4115872" cy="45720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1900"/>
            </a:lvl1pPr>
            <a:lvl2pPr marL="356662" indent="0">
              <a:buNone/>
              <a:defRPr sz="2200"/>
            </a:lvl2pPr>
            <a:lvl3pPr marL="713323" indent="0">
              <a:buNone/>
              <a:defRPr sz="1900"/>
            </a:lvl3pPr>
            <a:lvl4pPr marL="1069985" indent="0">
              <a:buNone/>
              <a:defRPr sz="1600"/>
            </a:lvl4pPr>
            <a:lvl5pPr marL="1426647" indent="0">
              <a:buNone/>
              <a:defRPr sz="1600"/>
            </a:lvl5pPr>
            <a:lvl6pPr marL="1783309" indent="0">
              <a:buNone/>
              <a:defRPr sz="1600"/>
            </a:lvl6pPr>
            <a:lvl7pPr marL="2139970" indent="0">
              <a:buNone/>
              <a:defRPr sz="1600"/>
            </a:lvl7pPr>
            <a:lvl8pPr marL="2496632" indent="0">
              <a:buNone/>
              <a:defRPr sz="1600"/>
            </a:lvl8pPr>
            <a:lvl9pPr marL="2853294" indent="0">
              <a:buNone/>
              <a:defRPr sz="1600"/>
            </a:lvl9pPr>
          </a:lstStyle>
          <a:p>
            <a:r>
              <a:rPr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612" y="3937000"/>
            <a:ext cx="2686750" cy="1168137"/>
          </a:xfrm>
        </p:spPr>
        <p:txBody>
          <a:bodyPr>
            <a:normAutofit/>
          </a:bodyPr>
          <a:lstStyle>
            <a:lvl1pPr marL="0" indent="0">
              <a:spcBef>
                <a:spcPts val="936"/>
              </a:spcBef>
              <a:buNone/>
              <a:defRPr sz="1600"/>
            </a:lvl1pPr>
            <a:lvl2pPr marL="356662" indent="0">
              <a:buNone/>
              <a:defRPr sz="900"/>
            </a:lvl2pPr>
            <a:lvl3pPr marL="713323" indent="0">
              <a:buNone/>
              <a:defRPr sz="800"/>
            </a:lvl3pPr>
            <a:lvl4pPr marL="1069985" indent="0">
              <a:buNone/>
              <a:defRPr sz="700"/>
            </a:lvl4pPr>
            <a:lvl5pPr marL="1426647" indent="0">
              <a:buNone/>
              <a:defRPr sz="700"/>
            </a:lvl5pPr>
            <a:lvl6pPr marL="1783309" indent="0">
              <a:buNone/>
              <a:defRPr sz="700"/>
            </a:lvl6pPr>
            <a:lvl7pPr marL="2139970" indent="0">
              <a:buNone/>
              <a:defRPr sz="700"/>
            </a:lvl7pPr>
            <a:lvl8pPr marL="2496632" indent="0">
              <a:buNone/>
              <a:defRPr sz="700"/>
            </a:lvl8pPr>
            <a:lvl9pPr marL="2853294" indent="0">
              <a:buNone/>
              <a:defRPr sz="7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2/4/2014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93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0612" y="317500"/>
            <a:ext cx="7202776" cy="952500"/>
          </a:xfrm>
          <a:prstGeom prst="rect">
            <a:avLst/>
          </a:prstGeom>
        </p:spPr>
        <p:txBody>
          <a:bodyPr vert="horz" lIns="71332" tIns="35666" rIns="71332" bIns="35666" rtlCol="0" anchor="b">
            <a:normAutofit/>
          </a:bodyPr>
          <a:lstStyle/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613" y="1524000"/>
            <a:ext cx="7202776" cy="3619500"/>
          </a:xfrm>
          <a:prstGeom prst="rect">
            <a:avLst/>
          </a:prstGeom>
        </p:spPr>
        <p:txBody>
          <a:bodyPr vert="horz" lIns="71332" tIns="35666" rIns="71332" bIns="35666" rtlCol="0">
            <a:normAutofit/>
          </a:bodyPr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1122" y="5334001"/>
            <a:ext cx="990302" cy="230188"/>
          </a:xfrm>
          <a:prstGeom prst="rect">
            <a:avLst/>
          </a:prstGeom>
        </p:spPr>
        <p:txBody>
          <a:bodyPr vert="horz" lIns="71332" tIns="35666" rIns="71332" bIns="35666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DC1F7-A9E9-4D8B-8C97-C74523B2CF2A}" type="datetimeFigureOut">
              <a:rPr lang="en-US"/>
              <a:pPr/>
              <a:t>2/4/2014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0613" y="5334001"/>
            <a:ext cx="4744685" cy="230188"/>
          </a:xfrm>
          <a:prstGeom prst="rect">
            <a:avLst/>
          </a:prstGeom>
        </p:spPr>
        <p:txBody>
          <a:bodyPr vert="horz" lIns="71332" tIns="35666" rIns="71332" bIns="35666" rtlCol="0" anchor="ctr"/>
          <a:lstStyle>
            <a:lvl1pPr algn="l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58749" y="5334001"/>
            <a:ext cx="914640" cy="230188"/>
          </a:xfrm>
          <a:prstGeom prst="rect">
            <a:avLst/>
          </a:prstGeom>
        </p:spPr>
        <p:txBody>
          <a:bodyPr vert="horz" lIns="71332" tIns="35666" rIns="71332" bIns="35666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542E4-2CCF-42F6-9D92-ED568035133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8209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2" r:id="rId10"/>
    <p:sldLayoutId id="2147483658" r:id="rId11"/>
    <p:sldLayoutId id="2147483659" r:id="rId12"/>
    <p:sldLayoutId id="2147483663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713323" rtl="0" eaLnBrk="1" latinLnBrk="0" hangingPunct="1">
        <a:lnSpc>
          <a:spcPct val="80000"/>
        </a:lnSpc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8331" indent="-178331" algn="l" defTabSz="713323" rtl="0" eaLnBrk="1" latinLnBrk="0" hangingPunct="1">
        <a:lnSpc>
          <a:spcPct val="90000"/>
        </a:lnSpc>
        <a:spcBef>
          <a:spcPts val="1248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63660" indent="-178331" algn="l" defTabSz="713323" rtl="0" eaLnBrk="1" latinLnBrk="0" hangingPunct="1">
        <a:lnSpc>
          <a:spcPct val="90000"/>
        </a:lnSpc>
        <a:spcBef>
          <a:spcPts val="624"/>
        </a:spcBef>
        <a:buFont typeface="Century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48990" indent="-178331" algn="l" defTabSz="713323" rtl="0" eaLnBrk="1" latinLnBrk="0" hangingPunct="1">
        <a:lnSpc>
          <a:spcPct val="90000"/>
        </a:lnSpc>
        <a:spcBef>
          <a:spcPts val="468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34319" indent="-178331" algn="l" defTabSz="713323" rtl="0" eaLnBrk="1" latinLnBrk="0" hangingPunct="1">
        <a:lnSpc>
          <a:spcPct val="90000"/>
        </a:lnSpc>
        <a:spcBef>
          <a:spcPts val="468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19648" indent="-178331" algn="l" defTabSz="713323" rtl="0" eaLnBrk="1" latinLnBrk="0" hangingPunct="1">
        <a:lnSpc>
          <a:spcPct val="90000"/>
        </a:lnSpc>
        <a:spcBef>
          <a:spcPts val="468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4978" indent="-178331" algn="l" defTabSz="713323" rtl="0" eaLnBrk="1" latinLnBrk="0" hangingPunct="1">
        <a:spcBef>
          <a:spcPts val="468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90307" indent="-178331" algn="l" defTabSz="713323" rtl="0" eaLnBrk="1" latinLnBrk="0" hangingPunct="1">
        <a:spcBef>
          <a:spcPts val="468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75636" indent="-178331" algn="l" defTabSz="713323" rtl="0" eaLnBrk="1" latinLnBrk="0" hangingPunct="1">
        <a:spcBef>
          <a:spcPts val="468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60966" indent="-178331" algn="l" defTabSz="713323" rtl="0" eaLnBrk="1" latinLnBrk="0" hangingPunct="1">
        <a:spcBef>
          <a:spcPts val="468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7133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62" algn="l" defTabSz="7133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323" algn="l" defTabSz="7133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985" algn="l" defTabSz="7133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647" algn="l" defTabSz="7133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309" algn="l" defTabSz="7133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970" algn="l" defTabSz="7133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632" algn="l" defTabSz="7133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3294" algn="l" defTabSz="7133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 Phys 12 – Class Starter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533400" y="1524000"/>
            <a:ext cx="8153400" cy="36195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Let’s start by reviewing a 2003 AP Question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W</a:t>
            </a:r>
            <a:r>
              <a:rPr lang="en-US" sz="2000" dirty="0" smtClean="0"/>
              <a:t>ork in groups of 2-3 to answer the following question…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Grab a Whiteboard and Pens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008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970612" y="-114300"/>
            <a:ext cx="7202776" cy="952500"/>
          </a:xfrm>
        </p:spPr>
        <p:txBody>
          <a:bodyPr/>
          <a:lstStyle/>
          <a:p>
            <a:r>
              <a:rPr lang="en-US" dirty="0"/>
              <a:t>Ray Diagrams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89000"/>
            <a:ext cx="8229600" cy="1397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100" dirty="0"/>
              <a:t>The rules for ray diagrams are the </a:t>
            </a:r>
            <a:r>
              <a:rPr lang="en-US" sz="2100" dirty="0">
                <a:solidFill>
                  <a:srgbClr val="FF6600"/>
                </a:solidFill>
              </a:rPr>
              <a:t>SAME for lenses as they were for mirrors</a:t>
            </a:r>
            <a:r>
              <a:rPr lang="en-US" sz="2100" dirty="0"/>
              <a:t> </a:t>
            </a:r>
            <a:r>
              <a:rPr lang="en-US" sz="2100" dirty="0">
                <a:solidFill>
                  <a:srgbClr val="FFFF00"/>
                </a:solidFill>
              </a:rPr>
              <a:t>except you go THROUGH the lens after refraction and instead of going through</a:t>
            </a:r>
            <a:r>
              <a:rPr lang="en-US" sz="2100" dirty="0"/>
              <a:t>, C (center of curvature) you go through the actual center of the lens.</a:t>
            </a:r>
          </a:p>
        </p:txBody>
      </p:sp>
      <p:sp>
        <p:nvSpPr>
          <p:cNvPr id="29701" name="Oval 5"/>
          <p:cNvSpPr>
            <a:spLocks noChangeArrowheads="1"/>
          </p:cNvSpPr>
          <p:nvPr/>
        </p:nvSpPr>
        <p:spPr bwMode="auto">
          <a:xfrm>
            <a:off x="4343400" y="2159000"/>
            <a:ext cx="457200" cy="15875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>
            <a:off x="914400" y="2921000"/>
            <a:ext cx="746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3" name="Oval 7"/>
          <p:cNvSpPr>
            <a:spLocks noChangeArrowheads="1"/>
          </p:cNvSpPr>
          <p:nvPr/>
        </p:nvSpPr>
        <p:spPr bwMode="auto">
          <a:xfrm>
            <a:off x="3352800" y="2857500"/>
            <a:ext cx="152400" cy="127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Oval 8"/>
          <p:cNvSpPr>
            <a:spLocks noChangeArrowheads="1"/>
          </p:cNvSpPr>
          <p:nvPr/>
        </p:nvSpPr>
        <p:spPr bwMode="auto">
          <a:xfrm>
            <a:off x="5715000" y="2857500"/>
            <a:ext cx="152400" cy="127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3276600" y="2921001"/>
            <a:ext cx="247650" cy="305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5638800" y="2921001"/>
            <a:ext cx="247650" cy="305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29707" name="AutoShape 11"/>
          <p:cNvSpPr>
            <a:spLocks noChangeArrowheads="1"/>
          </p:cNvSpPr>
          <p:nvPr/>
        </p:nvSpPr>
        <p:spPr bwMode="auto">
          <a:xfrm>
            <a:off x="1676400" y="2349500"/>
            <a:ext cx="228600" cy="571500"/>
          </a:xfrm>
          <a:prstGeom prst="up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flipV="1">
            <a:off x="4572000" y="2159000"/>
            <a:ext cx="0" cy="15875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>
            <a:off x="1752600" y="2349500"/>
            <a:ext cx="28194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>
            <a:off x="4572000" y="2349500"/>
            <a:ext cx="3048000" cy="1397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1828800" y="2349500"/>
            <a:ext cx="2743200" cy="95250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2" name="Line 16"/>
          <p:cNvSpPr>
            <a:spLocks noChangeShapeType="1"/>
          </p:cNvSpPr>
          <p:nvPr/>
        </p:nvSpPr>
        <p:spPr bwMode="auto">
          <a:xfrm>
            <a:off x="4572000" y="3302000"/>
            <a:ext cx="3505200" cy="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3" name="Line 17"/>
          <p:cNvSpPr>
            <a:spLocks noChangeShapeType="1"/>
          </p:cNvSpPr>
          <p:nvPr/>
        </p:nvSpPr>
        <p:spPr bwMode="auto">
          <a:xfrm>
            <a:off x="1752600" y="2349500"/>
            <a:ext cx="6019800" cy="12065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457201" y="3810000"/>
            <a:ext cx="809307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u="sng" dirty="0">
                <a:solidFill>
                  <a:srgbClr val="FF0000"/>
                </a:solidFill>
              </a:rPr>
              <a:t>Rule #1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/>
              <a:t>Draw a ray, starting from the top of the object, parallel to the principal axis, then through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f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after refraction.</a:t>
            </a:r>
          </a:p>
          <a:p>
            <a:r>
              <a:rPr lang="en-US" u="sng" dirty="0">
                <a:solidFill>
                  <a:srgbClr val="FF0000"/>
                </a:solidFill>
              </a:rPr>
              <a:t>Rule #2: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Draw a ray, starting from the top of the object, through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f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, then parallel to the principal axis, after refraction.</a:t>
            </a:r>
          </a:p>
          <a:p>
            <a:r>
              <a:rPr lang="en-US" u="sng" dirty="0">
                <a:solidFill>
                  <a:srgbClr val="FF0000"/>
                </a:solidFill>
              </a:rPr>
              <a:t>Rule #3: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Draw a ray through the center of the lens</a:t>
            </a:r>
            <a:r>
              <a:rPr lang="en-US" dirty="0" smtClean="0"/>
              <a:t>.</a:t>
            </a:r>
          </a:p>
          <a:p>
            <a:r>
              <a:rPr lang="en-US" u="sng" dirty="0" smtClean="0">
                <a:solidFill>
                  <a:srgbClr val="FF0000"/>
                </a:solidFill>
              </a:rPr>
              <a:t>Rule #4:</a:t>
            </a:r>
            <a:r>
              <a:rPr lang="en-US" dirty="0" smtClean="0"/>
              <a:t> Why is there no rule 4? (</a:t>
            </a:r>
            <a:r>
              <a:rPr lang="en-US" u="sng" dirty="0" smtClean="0"/>
              <a:t>Hint</a:t>
            </a:r>
            <a:r>
              <a:rPr lang="en-US" dirty="0" smtClean="0"/>
              <a:t>: think of an m-ray)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2" name="Donut 1"/>
          <p:cNvSpPr/>
          <p:nvPr/>
        </p:nvSpPr>
        <p:spPr>
          <a:xfrm>
            <a:off x="6400800" y="3009900"/>
            <a:ext cx="609600" cy="685800"/>
          </a:xfrm>
          <a:prstGeom prst="donut">
            <a:avLst>
              <a:gd name="adj" fmla="val 672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18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9" grpId="0" animBg="1"/>
      <p:bldP spid="29710" grpId="0" animBg="1"/>
      <p:bldP spid="29711" grpId="0" animBg="1"/>
      <p:bldP spid="29712" grpId="0" animBg="1"/>
      <p:bldP spid="29713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970612" y="-304800"/>
            <a:ext cx="7202776" cy="952500"/>
          </a:xfrm>
        </p:spPr>
        <p:txBody>
          <a:bodyPr/>
          <a:lstStyle/>
          <a:p>
            <a:r>
              <a:rPr lang="en-US"/>
              <a:t>Ray Diagrams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89000"/>
            <a:ext cx="8686800" cy="635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200" dirty="0"/>
              <a:t>As before, you draw the image down to the intersection as shown.</a:t>
            </a:r>
          </a:p>
        </p:txBody>
      </p:sp>
      <p:sp>
        <p:nvSpPr>
          <p:cNvPr id="30724" name="Oval 4"/>
          <p:cNvSpPr>
            <a:spLocks noChangeArrowheads="1"/>
          </p:cNvSpPr>
          <p:nvPr/>
        </p:nvSpPr>
        <p:spPr bwMode="auto">
          <a:xfrm>
            <a:off x="4191000" y="1397000"/>
            <a:ext cx="457200" cy="15875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>
            <a:off x="762000" y="2159000"/>
            <a:ext cx="746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6" name="Oval 6"/>
          <p:cNvSpPr>
            <a:spLocks noChangeArrowheads="1"/>
          </p:cNvSpPr>
          <p:nvPr/>
        </p:nvSpPr>
        <p:spPr bwMode="auto">
          <a:xfrm>
            <a:off x="3200400" y="2095500"/>
            <a:ext cx="152400" cy="127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7" name="Oval 7"/>
          <p:cNvSpPr>
            <a:spLocks noChangeArrowheads="1"/>
          </p:cNvSpPr>
          <p:nvPr/>
        </p:nvSpPr>
        <p:spPr bwMode="auto">
          <a:xfrm>
            <a:off x="5562600" y="2095500"/>
            <a:ext cx="152400" cy="127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3124200" y="2159001"/>
            <a:ext cx="247650" cy="305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5486400" y="2159001"/>
            <a:ext cx="247650" cy="305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30730" name="AutoShape 10"/>
          <p:cNvSpPr>
            <a:spLocks noChangeArrowheads="1"/>
          </p:cNvSpPr>
          <p:nvPr/>
        </p:nvSpPr>
        <p:spPr bwMode="auto">
          <a:xfrm>
            <a:off x="1524000" y="1587500"/>
            <a:ext cx="228600" cy="571500"/>
          </a:xfrm>
          <a:prstGeom prst="up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 flipV="1">
            <a:off x="4419600" y="1397000"/>
            <a:ext cx="0" cy="15875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2" name="Line 12"/>
          <p:cNvSpPr>
            <a:spLocks noChangeShapeType="1"/>
          </p:cNvSpPr>
          <p:nvPr/>
        </p:nvSpPr>
        <p:spPr bwMode="auto">
          <a:xfrm>
            <a:off x="1600200" y="1587500"/>
            <a:ext cx="28194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3" name="Line 13"/>
          <p:cNvSpPr>
            <a:spLocks noChangeShapeType="1"/>
          </p:cNvSpPr>
          <p:nvPr/>
        </p:nvSpPr>
        <p:spPr bwMode="auto">
          <a:xfrm>
            <a:off x="4419600" y="1587500"/>
            <a:ext cx="3048000" cy="1397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4" name="Line 14"/>
          <p:cNvSpPr>
            <a:spLocks noChangeShapeType="1"/>
          </p:cNvSpPr>
          <p:nvPr/>
        </p:nvSpPr>
        <p:spPr bwMode="auto">
          <a:xfrm>
            <a:off x="1676400" y="1587500"/>
            <a:ext cx="2743200" cy="95250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auto">
          <a:xfrm>
            <a:off x="4419600" y="2540000"/>
            <a:ext cx="3505200" cy="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auto">
          <a:xfrm>
            <a:off x="1600200" y="1587500"/>
            <a:ext cx="6019800" cy="12065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7" name="AutoShape 17"/>
          <p:cNvSpPr>
            <a:spLocks noChangeArrowheads="1"/>
          </p:cNvSpPr>
          <p:nvPr/>
        </p:nvSpPr>
        <p:spPr bwMode="auto">
          <a:xfrm>
            <a:off x="6400800" y="2159000"/>
            <a:ext cx="152400" cy="3810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381000" y="3009900"/>
            <a:ext cx="8381999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900" dirty="0"/>
              <a:t>Since this image could be projected on to a screen it is a </a:t>
            </a:r>
            <a:r>
              <a:rPr lang="en-US" sz="1900" dirty="0">
                <a:solidFill>
                  <a:srgbClr val="FF0000"/>
                </a:solidFill>
              </a:rPr>
              <a:t>REAL IMAGE</a:t>
            </a:r>
            <a:r>
              <a:rPr lang="en-US" sz="1900" dirty="0"/>
              <a:t> and real images ALWAYS are found on the </a:t>
            </a:r>
            <a:r>
              <a:rPr lang="en-US" sz="1900" dirty="0">
                <a:solidFill>
                  <a:srgbClr val="FF0000"/>
                </a:solidFill>
              </a:rPr>
              <a:t>OPPOSITE</a:t>
            </a:r>
            <a:r>
              <a:rPr lang="en-US" sz="1900" dirty="0"/>
              <a:t> side of the lens from the object.</a:t>
            </a:r>
          </a:p>
          <a:p>
            <a:endParaRPr lang="en-US" sz="1900" dirty="0"/>
          </a:p>
          <a:p>
            <a:r>
              <a:rPr lang="en-US" sz="1900" dirty="0"/>
              <a:t>Likewise, virtual images would appear on the </a:t>
            </a:r>
            <a:r>
              <a:rPr lang="en-US" sz="1900" dirty="0">
                <a:solidFill>
                  <a:srgbClr val="FF0000"/>
                </a:solidFill>
              </a:rPr>
              <a:t>SAME SIDE as the object</a:t>
            </a:r>
            <a:r>
              <a:rPr lang="en-US" sz="1900" dirty="0"/>
              <a:t>.</a:t>
            </a:r>
          </a:p>
          <a:p>
            <a:endParaRPr lang="en-US" sz="1900" dirty="0"/>
          </a:p>
          <a:p>
            <a:r>
              <a:rPr lang="en-US" sz="1900" dirty="0"/>
              <a:t>The characteristics in this case </a:t>
            </a:r>
            <a:r>
              <a:rPr lang="en-US" sz="1900" dirty="0">
                <a:solidFill>
                  <a:srgbClr val="FF6600"/>
                </a:solidFill>
              </a:rPr>
              <a:t>are still inverted and reduced</a:t>
            </a:r>
            <a:r>
              <a:rPr lang="en-US" sz="1900" dirty="0" smtClean="0"/>
              <a:t>.</a:t>
            </a:r>
          </a:p>
          <a:p>
            <a:endParaRPr lang="en-US" sz="1900" dirty="0" smtClean="0"/>
          </a:p>
        </p:txBody>
      </p:sp>
    </p:spTree>
    <p:extLst>
      <p:ext uri="{BB962C8B-B14F-4D97-AF65-F5344CB8AC3E}">
        <p14:creationId xmlns:p14="http://schemas.microsoft.com/office/powerpoint/2010/main" val="408764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0"/>
            <a:ext cx="8229600" cy="949854"/>
          </a:xfrm>
        </p:spPr>
        <p:txBody>
          <a:bodyPr/>
          <a:lstStyle/>
          <a:p>
            <a:r>
              <a:rPr lang="en-US"/>
              <a:t>Lenses – The Mirror/Lens Equation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89000"/>
            <a:ext cx="8077200" cy="825500"/>
          </a:xfrm>
        </p:spPr>
        <p:txBody>
          <a:bodyPr>
            <a:normAutofit/>
          </a:bodyPr>
          <a:lstStyle/>
          <a:p>
            <a:pPr>
              <a:buFont typeface="Wingdings" charset="0"/>
              <a:buNone/>
            </a:pPr>
            <a:r>
              <a:rPr lang="en-US" sz="2000" dirty="0"/>
              <a:t>To </a:t>
            </a:r>
            <a:r>
              <a:rPr lang="en-US" sz="2000" i="1" dirty="0">
                <a:solidFill>
                  <a:srgbClr val="FF0000"/>
                </a:solidFill>
              </a:rPr>
              <a:t>CALCULATE the image</a:t>
            </a:r>
            <a:r>
              <a:rPr lang="ja-JP" altLang="en-US" sz="2000" i="1" dirty="0">
                <a:solidFill>
                  <a:srgbClr val="FF0000"/>
                </a:solidFill>
                <a:latin typeface="Arial"/>
              </a:rPr>
              <a:t>’</a:t>
            </a:r>
            <a:r>
              <a:rPr lang="en-US" sz="2000" i="1" dirty="0">
                <a:solidFill>
                  <a:srgbClr val="FF0000"/>
                </a:solidFill>
              </a:rPr>
              <a:t>s position and characteristics you use the same equations you used for mirrors. 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304801" y="1651000"/>
            <a:ext cx="855027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dirty="0"/>
              <a:t>An object is placed 35 cm in front of a converging lens with  focal length of 20 cm. Calculate the image</a:t>
            </a:r>
            <a:r>
              <a:rPr lang="ja-JP" altLang="en-US" sz="1800" dirty="0">
                <a:latin typeface="Arial"/>
              </a:rPr>
              <a:t>’</a:t>
            </a:r>
            <a:r>
              <a:rPr lang="en-US" sz="1800" dirty="0"/>
              <a:t>s position relative to the lens as well as the image</a:t>
            </a:r>
            <a:r>
              <a:rPr lang="ja-JP" altLang="en-US" sz="1800" dirty="0">
                <a:latin typeface="Arial"/>
              </a:rPr>
              <a:t>’</a:t>
            </a:r>
            <a:r>
              <a:rPr lang="en-US" sz="1800" dirty="0"/>
              <a:t>s characteristics.</a:t>
            </a: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5241926" y="2705100"/>
            <a:ext cx="352107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dirty="0"/>
              <a:t>This image is </a:t>
            </a:r>
            <a:r>
              <a:rPr lang="en-US" sz="1800" dirty="0">
                <a:solidFill>
                  <a:srgbClr val="FF0000"/>
                </a:solidFill>
              </a:rPr>
              <a:t>REAL</a:t>
            </a:r>
            <a:r>
              <a:rPr lang="en-US" sz="1800" dirty="0"/>
              <a:t> (since the object distance is positive) and on the OTHER side of the lens. The image is </a:t>
            </a:r>
            <a:r>
              <a:rPr lang="en-US" sz="1800" dirty="0">
                <a:solidFill>
                  <a:srgbClr val="FF0000"/>
                </a:solidFill>
              </a:rPr>
              <a:t>INVERTED</a:t>
            </a:r>
            <a:r>
              <a:rPr lang="en-US" sz="1800" dirty="0"/>
              <a:t> and </a:t>
            </a:r>
            <a:r>
              <a:rPr lang="en-US" sz="1800" dirty="0">
                <a:solidFill>
                  <a:srgbClr val="FF0000"/>
                </a:solidFill>
              </a:rPr>
              <a:t>ENLARGED</a:t>
            </a:r>
            <a:r>
              <a:rPr lang="en-US" sz="1800" dirty="0"/>
              <a:t>.</a:t>
            </a:r>
          </a:p>
        </p:txBody>
      </p:sp>
      <p:pic>
        <p:nvPicPr>
          <p:cNvPr id="4" name="Picture 3" descr="Screen Shot 2014-02-04 at 4.27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28900"/>
            <a:ext cx="4038600" cy="1131639"/>
          </a:xfrm>
          <a:prstGeom prst="rect">
            <a:avLst/>
          </a:prstGeom>
        </p:spPr>
      </p:pic>
      <p:pic>
        <p:nvPicPr>
          <p:cNvPr id="5" name="Picture 4" descr="Screen Shot 2014-02-04 at 4.27.3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54" y="3848100"/>
            <a:ext cx="389883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714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1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/>
              <a:t>A 3-cm tall object is placed 20 cm from a converging lens.  The focal distance of the lens is 10 cm. How tall will the image be?  What will be the magnification?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 smtClean="0">
                <a:solidFill>
                  <a:srgbClr val="FF0000"/>
                </a:solidFill>
              </a:rPr>
              <a:t>d</a:t>
            </a:r>
            <a:r>
              <a:rPr lang="en-US" sz="2200" baseline="-25000" dirty="0" smtClean="0">
                <a:solidFill>
                  <a:srgbClr val="FF0000"/>
                </a:solidFill>
              </a:rPr>
              <a:t>i </a:t>
            </a:r>
            <a:r>
              <a:rPr lang="en-US" sz="2200" dirty="0" smtClean="0">
                <a:solidFill>
                  <a:srgbClr val="FF0000"/>
                </a:solidFill>
              </a:rPr>
              <a:t>= 20 cm</a:t>
            </a:r>
            <a:endParaRPr lang="en-US" sz="2200" dirty="0">
              <a:solidFill>
                <a:srgbClr val="FF0000"/>
              </a:solidFill>
            </a:endParaRPr>
          </a:p>
        </p:txBody>
      </p:sp>
      <p:pic>
        <p:nvPicPr>
          <p:cNvPr id="7" name="Content Placeholder 6" descr="Screen Shot 2014-02-05 at 7.19.42 AM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1802" b="-51802"/>
          <a:stretch>
            <a:fillRect/>
          </a:stretch>
        </p:blipFill>
        <p:spPr>
          <a:xfrm>
            <a:off x="5638799" y="1524002"/>
            <a:ext cx="2534589" cy="2630854"/>
          </a:xfrm>
        </p:spPr>
      </p:pic>
    </p:spTree>
    <p:extLst>
      <p:ext uri="{BB962C8B-B14F-4D97-AF65-F5344CB8AC3E}">
        <p14:creationId xmlns:p14="http://schemas.microsoft.com/office/powerpoint/2010/main" val="417786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Class: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dirty="0" smtClean="0">
                <a:solidFill>
                  <a:srgbClr val="FF0000"/>
                </a:solidFill>
              </a:rPr>
              <a:t>Waves Unit Quiz + Start SHM</a:t>
            </a:r>
            <a:endParaRPr lang="en-US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26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/>
              <a:t>A 3-cm tall object is placed 20 cm from a converging lens.  The focal distance of the lens is 10 cm. How tall will the image be?  What will be the magnification?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 smtClean="0">
                <a:solidFill>
                  <a:srgbClr val="FF0000"/>
                </a:solidFill>
              </a:rPr>
              <a:t>d</a:t>
            </a:r>
            <a:r>
              <a:rPr lang="en-US" sz="2200" baseline="-25000" dirty="0" smtClean="0">
                <a:solidFill>
                  <a:srgbClr val="FF0000"/>
                </a:solidFill>
              </a:rPr>
              <a:t>i </a:t>
            </a:r>
            <a:r>
              <a:rPr lang="en-US" sz="2200" dirty="0" smtClean="0">
                <a:solidFill>
                  <a:srgbClr val="FF0000"/>
                </a:solidFill>
              </a:rPr>
              <a:t>= 20 cm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rgbClr val="FF0000"/>
                </a:solidFill>
              </a:rPr>
              <a:t>m = -1 (upside down)</a:t>
            </a:r>
            <a:endParaRPr lang="en-US" sz="22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Screen Shot 2014-02-05 at 7.21.40 AM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4610" b="-64610"/>
          <a:stretch>
            <a:fillRect/>
          </a:stretch>
        </p:blipFill>
        <p:spPr>
          <a:xfrm>
            <a:off x="5486400" y="1943100"/>
            <a:ext cx="2679529" cy="2781299"/>
          </a:xfrm>
        </p:spPr>
      </p:pic>
    </p:spTree>
    <p:extLst>
      <p:ext uri="{BB962C8B-B14F-4D97-AF65-F5344CB8AC3E}">
        <p14:creationId xmlns:p14="http://schemas.microsoft.com/office/powerpoint/2010/main" val="107034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495300"/>
            <a:ext cx="8305799" cy="2819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In your physics lab, you have a concave mirror with radius of curvature r = 60 cm.  You must determine experimentally the location of a lit candle (in relation to the </a:t>
            </a:r>
            <a:r>
              <a:rPr lang="en-US" sz="2000" dirty="0" err="1" smtClean="0"/>
              <a:t>mirrow</a:t>
            </a:r>
            <a:r>
              <a:rPr lang="en-US" sz="2000" dirty="0" smtClean="0"/>
              <a:t>) such that </a:t>
            </a:r>
            <a:r>
              <a:rPr lang="en-US" sz="2000" dirty="0" smtClean="0">
                <a:solidFill>
                  <a:srgbClr val="FF0000"/>
                </a:solidFill>
              </a:rPr>
              <a:t>the mirror will produce a </a:t>
            </a:r>
            <a:r>
              <a:rPr lang="en-US" sz="2000" b="1" i="1" dirty="0" smtClean="0">
                <a:solidFill>
                  <a:srgbClr val="FF0000"/>
                </a:solidFill>
              </a:rPr>
              <a:t>virtual image</a:t>
            </a:r>
            <a:r>
              <a:rPr lang="en-US" sz="2000" dirty="0" smtClean="0">
                <a:solidFill>
                  <a:srgbClr val="FF0000"/>
                </a:solidFill>
              </a:rPr>
              <a:t> that is two times the height of the candle.</a:t>
            </a:r>
          </a:p>
          <a:p>
            <a:pPr marL="0" indent="0">
              <a:buNone/>
            </a:pPr>
            <a:r>
              <a:rPr lang="en-US" sz="2000" dirty="0"/>
              <a:t>You have an optical bench, which is a long straight track as shown </a:t>
            </a:r>
            <a:r>
              <a:rPr lang="en-US" sz="2000" dirty="0" smtClean="0"/>
              <a:t>below.  You place a concave mirror in the holder.  Both the mirror and the candle can be adjusted.  You also have a ruler!</a:t>
            </a:r>
            <a:endParaRPr lang="en-US" sz="2000" dirty="0"/>
          </a:p>
        </p:txBody>
      </p:sp>
      <p:pic>
        <p:nvPicPr>
          <p:cNvPr id="6" name="Content Placeholder 5" descr="Screen Shot 2014-02-04 at 4.00.26 PM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4392" b="-104392"/>
          <a:stretch>
            <a:fillRect/>
          </a:stretch>
        </p:blipFill>
        <p:spPr>
          <a:xfrm>
            <a:off x="1828800" y="1562100"/>
            <a:ext cx="5486400" cy="5694777"/>
          </a:xfrm>
        </p:spPr>
      </p:pic>
    </p:spTree>
    <p:extLst>
      <p:ext uri="{BB962C8B-B14F-4D97-AF65-F5344CB8AC3E}">
        <p14:creationId xmlns:p14="http://schemas.microsoft.com/office/powerpoint/2010/main" val="283983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17500"/>
            <a:ext cx="8077200" cy="9525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Draw a ray diagram of your setup and include the candle, the mirror and the image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1524001"/>
            <a:ext cx="6954189" cy="118109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Is your image upright/inverted?</a:t>
            </a:r>
          </a:p>
          <a:p>
            <a:pPr marL="0" indent="0">
              <a:buNone/>
            </a:pPr>
            <a:r>
              <a:rPr lang="en-US" dirty="0" smtClean="0"/>
              <a:t>Is your image larger/smaller than the object?</a:t>
            </a:r>
            <a:endParaRPr lang="en-US" dirty="0"/>
          </a:p>
        </p:txBody>
      </p:sp>
      <p:pic>
        <p:nvPicPr>
          <p:cNvPr id="5" name="Picture 4" descr="Screen Shot 2014-02-04 at 4.08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90900"/>
            <a:ext cx="841323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15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17500"/>
            <a:ext cx="8077200" cy="9525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Draw a ray diagram of your setup and include the candle, the mirror and the image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1524001"/>
            <a:ext cx="6954189" cy="118109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Is your image </a:t>
            </a:r>
            <a:r>
              <a:rPr lang="en-US" dirty="0" smtClean="0">
                <a:solidFill>
                  <a:srgbClr val="FF0000"/>
                </a:solidFill>
              </a:rPr>
              <a:t>upright</a:t>
            </a:r>
            <a:r>
              <a:rPr lang="en-US" dirty="0" smtClean="0"/>
              <a:t>/inverted?</a:t>
            </a:r>
          </a:p>
          <a:p>
            <a:pPr marL="0" indent="0">
              <a:buNone/>
            </a:pPr>
            <a:r>
              <a:rPr lang="en-US" dirty="0" smtClean="0"/>
              <a:t>Is your image </a:t>
            </a:r>
            <a:r>
              <a:rPr lang="en-US" dirty="0" smtClean="0">
                <a:solidFill>
                  <a:srgbClr val="FF0000"/>
                </a:solidFill>
              </a:rPr>
              <a:t>larger</a:t>
            </a:r>
            <a:r>
              <a:rPr lang="en-US" dirty="0" smtClean="0"/>
              <a:t>/smaller than the object?</a:t>
            </a:r>
            <a:endParaRPr lang="en-US" dirty="0"/>
          </a:p>
        </p:txBody>
      </p:sp>
      <p:pic>
        <p:nvPicPr>
          <p:cNvPr id="5" name="Picture 4" descr="Screen Shot 2014-02-04 at 4.08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90900"/>
            <a:ext cx="841323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92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Lenses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524000"/>
            <a:ext cx="7639989" cy="3619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/>
              <a:t>Technically… we have already looked at reflection, and since mirrors are just lenses that don’t reflect we know most of what we need to know!</a:t>
            </a:r>
          </a:p>
          <a:p>
            <a:pPr marL="0" indent="0">
              <a:buNone/>
            </a:pPr>
            <a:endParaRPr lang="en-US" sz="2200" dirty="0"/>
          </a:p>
          <a:p>
            <a:pPr marL="0" indent="0" algn="ctr">
              <a:buNone/>
            </a:pPr>
            <a:r>
              <a:rPr lang="en-US" sz="2200" dirty="0" smtClean="0">
                <a:solidFill>
                  <a:srgbClr val="FF0000"/>
                </a:solidFill>
              </a:rPr>
              <a:t>Lenses = Law of Refraction + Ray Diagrams for Mirrors</a:t>
            </a:r>
            <a:endParaRPr lang="en-US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67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970612" y="-114300"/>
            <a:ext cx="7202776" cy="952500"/>
          </a:xfrm>
        </p:spPr>
        <p:txBody>
          <a:bodyPr/>
          <a:lstStyle/>
          <a:p>
            <a:r>
              <a:rPr lang="en-US"/>
              <a:t>Lenses – An application of refraction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89000"/>
            <a:ext cx="8229600" cy="5080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/>
              <a:t>There are 2 basic types of lenses</a:t>
            </a:r>
          </a:p>
        </p:txBody>
      </p:sp>
      <p:pic>
        <p:nvPicPr>
          <p:cNvPr id="25604" name="Picture 4" descr="convex_le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60500"/>
            <a:ext cx="3683000" cy="227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5" name="Picture 5" descr="conca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460500"/>
            <a:ext cx="3790950" cy="226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746126" y="3840428"/>
            <a:ext cx="321627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/>
              <a:t>A converging lens (Convex) takes light rays and bring them to a point</a:t>
            </a:r>
            <a:r>
              <a:rPr lang="en-US" dirty="0" smtClean="0"/>
              <a:t>.  </a:t>
            </a:r>
            <a:r>
              <a:rPr lang="en-US" dirty="0" smtClean="0">
                <a:solidFill>
                  <a:srgbClr val="FF0000"/>
                </a:solidFill>
              </a:rPr>
              <a:t>This is what we will focus on!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4267201" y="3873500"/>
            <a:ext cx="420687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/>
              <a:t>A diverging lens (concave) takes light rays and spreads them outward</a:t>
            </a:r>
            <a:r>
              <a:rPr lang="en-US" dirty="0" smtClean="0"/>
              <a:t>. </a:t>
            </a:r>
            <a:r>
              <a:rPr lang="en-US" dirty="0" smtClean="0">
                <a:solidFill>
                  <a:srgbClr val="FFFF00"/>
                </a:solidFill>
              </a:rPr>
              <a:t>Guess what…?  Your generally NOT going to be asked this because only virtual/non-existent images are formed.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06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/>
      <p:bldP spid="2560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70612" y="-38100"/>
            <a:ext cx="7202776" cy="952500"/>
          </a:xfrm>
        </p:spPr>
        <p:txBody>
          <a:bodyPr/>
          <a:lstStyle/>
          <a:p>
            <a:r>
              <a:rPr lang="en-US" dirty="0"/>
              <a:t>Converging (Convex) Lens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52500"/>
            <a:ext cx="8229600" cy="1524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000" dirty="0"/>
              <a:t>Much like a mirror, lenses also take light rays from infinity and converge them to a specific point also called the </a:t>
            </a:r>
            <a:r>
              <a:rPr lang="en-US" sz="2000" b="1" dirty="0">
                <a:solidFill>
                  <a:srgbClr val="FF0000"/>
                </a:solidFill>
              </a:rPr>
              <a:t>FOCAL POINT, f</a:t>
            </a:r>
            <a:r>
              <a:rPr lang="en-US" sz="2000" dirty="0"/>
              <a:t>. </a:t>
            </a:r>
            <a:endParaRPr lang="en-US" sz="2000" dirty="0" smtClean="0"/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000" dirty="0" smtClean="0"/>
              <a:t>The </a:t>
            </a:r>
            <a:r>
              <a:rPr lang="en-US" sz="2000" dirty="0"/>
              <a:t>difference, however, is that a lens </a:t>
            </a:r>
            <a:r>
              <a:rPr lang="en-US" sz="2000" b="1" dirty="0">
                <a:solidFill>
                  <a:srgbClr val="FF6600"/>
                </a:solidFill>
              </a:rPr>
              <a:t>does not have a center </a:t>
            </a:r>
            <a:r>
              <a:rPr lang="en-US" sz="2000" b="1" dirty="0" smtClean="0">
                <a:solidFill>
                  <a:srgbClr val="FF6600"/>
                </a:solidFill>
              </a:rPr>
              <a:t>of curvature</a:t>
            </a:r>
            <a:r>
              <a:rPr lang="en-US" sz="2000" dirty="0"/>
              <a:t>, C, but rather has </a:t>
            </a:r>
            <a:r>
              <a:rPr lang="en-US" sz="2000" dirty="0">
                <a:solidFill>
                  <a:srgbClr val="FFFF00"/>
                </a:solidFill>
              </a:rPr>
              <a:t>a focal point on EACH side of the lens</a:t>
            </a:r>
            <a:r>
              <a:rPr lang="en-US" sz="2000" dirty="0" smtClean="0">
                <a:solidFill>
                  <a:srgbClr val="FFFF00"/>
                </a:solidFill>
              </a:rPr>
              <a:t>.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dirty="0" smtClean="0"/>
              <a:t>Note: technically mirrors also have focal points on each side of the mirror.</a:t>
            </a:r>
            <a:endParaRPr lang="en-US" dirty="0"/>
          </a:p>
        </p:txBody>
      </p:sp>
      <p:pic>
        <p:nvPicPr>
          <p:cNvPr id="26628" name="Picture 4" descr="convex_le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05100"/>
            <a:ext cx="2995990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9" name="Picture 5" descr="converging_lens_displ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657" y="2705100"/>
            <a:ext cx="5495925" cy="157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08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970612" y="-190500"/>
            <a:ext cx="7202776" cy="952500"/>
          </a:xfrm>
        </p:spPr>
        <p:txBody>
          <a:bodyPr/>
          <a:lstStyle/>
          <a:p>
            <a:r>
              <a:rPr lang="en-US"/>
              <a:t>Applications of Converging Lenses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25500"/>
            <a:ext cx="8229600" cy="12065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charset="0"/>
              <a:buNone/>
            </a:pPr>
            <a:endParaRPr lang="en-US" sz="2100" dirty="0" smtClean="0"/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100" dirty="0" smtClean="0"/>
              <a:t>Often </a:t>
            </a:r>
            <a:r>
              <a:rPr lang="en-US" sz="2100" dirty="0"/>
              <a:t>times we need additional </a:t>
            </a:r>
            <a:r>
              <a:rPr lang="en-US" sz="2100" dirty="0">
                <a:solidFill>
                  <a:srgbClr val="FF6600"/>
                </a:solidFill>
              </a:rPr>
              <a:t>corrective </a:t>
            </a:r>
            <a:r>
              <a:rPr lang="en-US" sz="2100" dirty="0" smtClean="0">
                <a:solidFill>
                  <a:srgbClr val="FF6600"/>
                </a:solidFill>
              </a:rPr>
              <a:t>lenses (glasses and contacts) </a:t>
            </a:r>
            <a:r>
              <a:rPr lang="en-US" sz="2100" dirty="0"/>
              <a:t>to fix our vision. </a:t>
            </a:r>
          </a:p>
        </p:txBody>
      </p:sp>
      <p:pic>
        <p:nvPicPr>
          <p:cNvPr id="27652" name="Picture 4" descr="refractio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68500"/>
            <a:ext cx="2116138" cy="292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2667001" y="2095500"/>
            <a:ext cx="6019799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600" dirty="0"/>
              <a:t>In figure A, we see an eye which converges what we see on the retina.</a:t>
            </a:r>
          </a:p>
          <a:p>
            <a:endParaRPr lang="en-US" sz="1600" dirty="0"/>
          </a:p>
          <a:p>
            <a:r>
              <a:rPr lang="en-US" sz="1600" dirty="0"/>
              <a:t>In figure B, we see an eye which converges too LATE. The eye itself is </a:t>
            </a:r>
            <a:r>
              <a:rPr lang="en-US" sz="1600" dirty="0">
                <a:solidFill>
                  <a:srgbClr val="FFFF00"/>
                </a:solidFill>
              </a:rPr>
              <a:t>often too short </a:t>
            </a:r>
            <a:r>
              <a:rPr lang="en-US" sz="1600" dirty="0"/>
              <a:t>and results in the person being far sighted.</a:t>
            </a:r>
          </a:p>
          <a:p>
            <a:endParaRPr lang="en-US" sz="1600" dirty="0"/>
          </a:p>
          <a:p>
            <a:r>
              <a:rPr lang="en-US" sz="1600" dirty="0"/>
              <a:t>In figure C, we see an eye which converges too SOON. The eye itself is </a:t>
            </a:r>
            <a:r>
              <a:rPr lang="en-US" sz="1600" dirty="0">
                <a:solidFill>
                  <a:srgbClr val="FFFF00"/>
                </a:solidFill>
              </a:rPr>
              <a:t>often too long </a:t>
            </a:r>
            <a:r>
              <a:rPr lang="en-US" sz="1600" dirty="0"/>
              <a:t>and results in the person being near sighted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2514601" y="4572000"/>
            <a:ext cx="5730875" cy="534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 the later 2 cases, a convex or concave lens is necessary to ensure the image is on the retina. </a:t>
            </a:r>
          </a:p>
        </p:txBody>
      </p:sp>
    </p:spTree>
    <p:extLst>
      <p:ext uri="{BB962C8B-B14F-4D97-AF65-F5344CB8AC3E}">
        <p14:creationId xmlns:p14="http://schemas.microsoft.com/office/powerpoint/2010/main" val="137264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970612" y="114300"/>
            <a:ext cx="7202776" cy="952500"/>
          </a:xfrm>
        </p:spPr>
        <p:txBody>
          <a:bodyPr/>
          <a:lstStyle/>
          <a:p>
            <a:r>
              <a:rPr lang="en-US" dirty="0"/>
              <a:t>Applications of Converging Lenses</a:t>
            </a:r>
          </a:p>
        </p:txBody>
      </p:sp>
      <p:pic>
        <p:nvPicPr>
          <p:cNvPr id="28676" name="Picture 4" descr="camera_se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933700"/>
            <a:ext cx="48006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533400" y="1333500"/>
            <a:ext cx="839741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800" dirty="0"/>
              <a:t>A camera </a:t>
            </a:r>
            <a:r>
              <a:rPr lang="en-US" sz="1800" dirty="0">
                <a:solidFill>
                  <a:srgbClr val="FF0000"/>
                </a:solidFill>
              </a:rPr>
              <a:t>uses a lens to focus an image </a:t>
            </a:r>
            <a:r>
              <a:rPr lang="en-US" sz="1800" dirty="0"/>
              <a:t>on photographic film</a:t>
            </a:r>
            <a:r>
              <a:rPr lang="en-US" sz="1800" dirty="0" smtClean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Notice how cameras (and humans) have trouble focusing on objects that are close and far away at the same time 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Changing shutter speeds can allow more or less light onto the “film”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1606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/>
    </p:bldLst>
  </p:timing>
</p:sld>
</file>

<file path=ppt/theme/theme1.xml><?xml version="1.0" encoding="utf-8"?>
<a:theme xmlns:a="http://schemas.openxmlformats.org/drawingml/2006/main" name="Woodgrain 16x9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C20563B-C646-42AF-9D0D-76DF086793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Wood Finish.potx</Template>
  <TotalTime>0</TotalTime>
  <Words>969</Words>
  <Application>Microsoft Macintosh PowerPoint</Application>
  <PresentationFormat>On-screen Show (16:10)</PresentationFormat>
  <Paragraphs>69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Woodgrain 16x9</vt:lpstr>
      <vt:lpstr>AP Phys 12 – Class Starter</vt:lpstr>
      <vt:lpstr>PowerPoint Presentation</vt:lpstr>
      <vt:lpstr>Draw a ray diagram of your setup and include the candle, the mirror and the image</vt:lpstr>
      <vt:lpstr>Draw a ray diagram of your setup and include the candle, the mirror and the image</vt:lpstr>
      <vt:lpstr>Lenses</vt:lpstr>
      <vt:lpstr>Lenses – An application of refraction</vt:lpstr>
      <vt:lpstr>Converging (Convex) Lens</vt:lpstr>
      <vt:lpstr>Applications of Converging Lenses</vt:lpstr>
      <vt:lpstr>Applications of Converging Lenses</vt:lpstr>
      <vt:lpstr>Ray Diagrams</vt:lpstr>
      <vt:lpstr>Ray Diagrams</vt:lpstr>
      <vt:lpstr>Lenses – The Mirror/Lens Equation</vt:lpstr>
      <vt:lpstr>Question:</vt:lpstr>
      <vt:lpstr>Next Class:</vt:lpstr>
      <vt:lpstr>Question: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modified xsi:type="dcterms:W3CDTF">2014-02-05T21:36:54Z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TC028011159991</vt:lpwstr>
  </property>
</Properties>
</file>