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95" r:id="rId2"/>
  </p:sldMasterIdLst>
  <p:notesMasterIdLst>
    <p:notesMasterId r:id="rId21"/>
  </p:notesMasterIdLst>
  <p:handoutMasterIdLst>
    <p:handoutMasterId r:id="rId22"/>
  </p:handoutMasterIdLst>
  <p:sldIdLst>
    <p:sldId id="267" r:id="rId3"/>
    <p:sldId id="268" r:id="rId4"/>
    <p:sldId id="269" r:id="rId5"/>
    <p:sldId id="282" r:id="rId6"/>
    <p:sldId id="270" r:id="rId7"/>
    <p:sldId id="271" r:id="rId8"/>
    <p:sldId id="272" r:id="rId9"/>
    <p:sldId id="273" r:id="rId10"/>
    <p:sldId id="284" r:id="rId11"/>
    <p:sldId id="274" r:id="rId12"/>
    <p:sldId id="275" r:id="rId13"/>
    <p:sldId id="276" r:id="rId14"/>
    <p:sldId id="278" r:id="rId15"/>
    <p:sldId id="277" r:id="rId16"/>
    <p:sldId id="280" r:id="rId17"/>
    <p:sldId id="279" r:id="rId18"/>
    <p:sldId id="281" r:id="rId19"/>
    <p:sldId id="283" r:id="rId20"/>
  </p:sldIdLst>
  <p:sldSz cx="9144000" cy="5715000" type="screen16x10"/>
  <p:notesSz cx="6858000" cy="9144000"/>
  <p:defaultTextStyle>
    <a:defPPr>
      <a:defRPr lang="en-US"/>
    </a:defPPr>
    <a:lvl1pPr marL="0" algn="l" defTabSz="71332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62" algn="l" defTabSz="71332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323" algn="l" defTabSz="71332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985" algn="l" defTabSz="71332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647" algn="l" defTabSz="71332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309" algn="l" defTabSz="71332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970" algn="l" defTabSz="71332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632" algn="l" defTabSz="71332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3294" algn="l" defTabSz="71332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66" autoAdjust="0"/>
    <p:restoredTop sz="94660"/>
  </p:normalViewPr>
  <p:slideViewPr>
    <p:cSldViewPr>
      <p:cViewPr varScale="1">
        <p:scale>
          <a:sx n="123" d="100"/>
          <a:sy n="123" d="100"/>
        </p:scale>
        <p:origin x="-768" y="-10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en-US"/>
              <a:t>2013-03-06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en-US"/>
              <a:t>2013-03-06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32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56662" algn="l" defTabSz="71332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13323" algn="l" defTabSz="71332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69985" algn="l" defTabSz="71332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26647" algn="l" defTabSz="71332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83309" algn="l" defTabSz="71332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39970" algn="l" defTabSz="71332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96632" algn="l" defTabSz="71332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53294" algn="l" defTabSz="71332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0" y="2171700"/>
            <a:ext cx="7543800" cy="22860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3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0100" y="4467031"/>
            <a:ext cx="7543800" cy="304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600" b="1" cap="all" baseline="0">
                <a:solidFill>
                  <a:schemeClr val="accent1"/>
                </a:solidFill>
                <a:effectLst/>
              </a:defRPr>
            </a:lvl1pPr>
            <a:lvl2pPr marL="356616" indent="0" algn="ctr">
              <a:buNone/>
              <a:defRPr sz="1600"/>
            </a:lvl2pPr>
            <a:lvl3pPr marL="713232" indent="0" algn="ctr">
              <a:buNone/>
              <a:defRPr sz="1400"/>
            </a:lvl3pPr>
            <a:lvl4pPr marL="1069848" indent="0" algn="ctr">
              <a:buNone/>
              <a:defRPr sz="1200"/>
            </a:lvl4pPr>
            <a:lvl5pPr marL="1426464" indent="0" algn="ctr">
              <a:buNone/>
              <a:defRPr sz="1200"/>
            </a:lvl5pPr>
            <a:lvl6pPr marL="1783080" indent="0" algn="ctr">
              <a:buNone/>
              <a:defRPr sz="1200"/>
            </a:lvl6pPr>
            <a:lvl7pPr marL="2139696" indent="0" algn="ctr">
              <a:buNone/>
              <a:defRPr sz="1200"/>
            </a:lvl7pPr>
            <a:lvl8pPr marL="2496312" indent="0" algn="ctr">
              <a:buNone/>
              <a:defRPr sz="1200"/>
            </a:lvl8pPr>
            <a:lvl9pPr marL="2852928" indent="0" algn="ctr">
              <a:buNone/>
              <a:defRPr sz="1200"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4907280"/>
            <a:ext cx="9144000" cy="91440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4907280"/>
            <a:ext cx="9144000" cy="91440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2013-03-06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43750" y="318526"/>
            <a:ext cx="1028700" cy="4634474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50" y="318525"/>
            <a:ext cx="5897880" cy="463447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2013-03-06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2013-03-06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3449914" y="444500"/>
            <a:ext cx="2228850" cy="3048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625928" y="844658"/>
            <a:ext cx="2228850" cy="3048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6281554" y="844659"/>
            <a:ext cx="2228850" cy="3048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653" y="4181668"/>
            <a:ext cx="2057400" cy="762000"/>
          </a:xfrm>
        </p:spPr>
        <p:txBody>
          <a:bodyPr>
            <a:normAutofit/>
          </a:bodyPr>
          <a:lstStyle>
            <a:lvl1pPr marL="0" indent="0">
              <a:spcBef>
                <a:spcPts val="1248"/>
              </a:spcBef>
              <a:buNone/>
              <a:defRPr sz="1200"/>
            </a:lvl1pPr>
            <a:lvl2pPr marL="356616" indent="0">
              <a:buNone/>
              <a:defRPr sz="1100"/>
            </a:lvl2pPr>
            <a:lvl3pPr marL="713232" indent="0">
              <a:buNone/>
              <a:defRPr sz="900"/>
            </a:lvl3pPr>
            <a:lvl4pPr marL="1069848" indent="0">
              <a:buNone/>
              <a:defRPr sz="800"/>
            </a:lvl4pPr>
            <a:lvl5pPr marL="1426464" indent="0">
              <a:buNone/>
              <a:defRPr sz="800"/>
            </a:lvl5pPr>
            <a:lvl6pPr marL="1783080" indent="0">
              <a:buNone/>
              <a:defRPr sz="800"/>
            </a:lvl6pPr>
            <a:lvl7pPr marL="2139696" indent="0">
              <a:buNone/>
              <a:defRPr sz="800"/>
            </a:lvl7pPr>
            <a:lvl8pPr marL="2496312" indent="0">
              <a:buNone/>
              <a:defRPr sz="800"/>
            </a:lvl8pPr>
            <a:lvl9pPr marL="2852928" indent="0">
              <a:buNone/>
              <a:defRPr sz="8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3530406" y="3818648"/>
            <a:ext cx="2057400" cy="762000"/>
          </a:xfrm>
        </p:spPr>
        <p:txBody>
          <a:bodyPr>
            <a:normAutofit/>
          </a:bodyPr>
          <a:lstStyle>
            <a:lvl1pPr marL="0" indent="0">
              <a:spcBef>
                <a:spcPts val="1248"/>
              </a:spcBef>
              <a:buNone/>
              <a:defRPr sz="1200"/>
            </a:lvl1pPr>
            <a:lvl2pPr marL="356616" indent="0">
              <a:buNone/>
              <a:defRPr sz="1100"/>
            </a:lvl2pPr>
            <a:lvl3pPr marL="713232" indent="0">
              <a:buNone/>
              <a:defRPr sz="900"/>
            </a:lvl3pPr>
            <a:lvl4pPr marL="1069848" indent="0">
              <a:buNone/>
              <a:defRPr sz="800"/>
            </a:lvl4pPr>
            <a:lvl5pPr marL="1426464" indent="0">
              <a:buNone/>
              <a:defRPr sz="800"/>
            </a:lvl5pPr>
            <a:lvl6pPr marL="1783080" indent="0">
              <a:buNone/>
              <a:defRPr sz="800"/>
            </a:lvl6pPr>
            <a:lvl7pPr marL="2139696" indent="0">
              <a:buNone/>
              <a:defRPr sz="800"/>
            </a:lvl7pPr>
            <a:lvl8pPr marL="2496312" indent="0">
              <a:buNone/>
              <a:defRPr sz="800"/>
            </a:lvl8pPr>
            <a:lvl9pPr marL="2852928" indent="0">
              <a:buNone/>
              <a:defRPr sz="8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6367279" y="4181668"/>
            <a:ext cx="2057400" cy="762000"/>
          </a:xfrm>
        </p:spPr>
        <p:txBody>
          <a:bodyPr>
            <a:normAutofit/>
          </a:bodyPr>
          <a:lstStyle>
            <a:lvl1pPr marL="0" indent="0">
              <a:spcBef>
                <a:spcPts val="1248"/>
              </a:spcBef>
              <a:buNone/>
              <a:defRPr sz="1200"/>
            </a:lvl1pPr>
            <a:lvl2pPr marL="356616" indent="0">
              <a:buNone/>
              <a:defRPr sz="1100"/>
            </a:lvl2pPr>
            <a:lvl3pPr marL="713232" indent="0">
              <a:buNone/>
              <a:defRPr sz="900"/>
            </a:lvl3pPr>
            <a:lvl4pPr marL="1069848" indent="0">
              <a:buNone/>
              <a:defRPr sz="800"/>
            </a:lvl4pPr>
            <a:lvl5pPr marL="1426464" indent="0">
              <a:buNone/>
              <a:defRPr sz="800"/>
            </a:lvl5pPr>
            <a:lvl6pPr marL="1783080" indent="0">
              <a:buNone/>
              <a:defRPr sz="800"/>
            </a:lvl6pPr>
            <a:lvl7pPr marL="2139696" indent="0">
              <a:buNone/>
              <a:defRPr sz="800"/>
            </a:lvl7pPr>
            <a:lvl8pPr marL="2496312" indent="0">
              <a:buNone/>
              <a:defRPr sz="800"/>
            </a:lvl8pPr>
            <a:lvl9pPr marL="2852928" indent="0">
              <a:buNone/>
              <a:defRPr sz="8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2013-03-06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5815305" y="236"/>
            <a:ext cx="3326788" cy="57135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1304858"/>
            <a:ext cx="4457700" cy="34290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2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1" y="4735286"/>
            <a:ext cx="4457700" cy="34212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700" b="1" cap="all" baseline="0"/>
            </a:lvl1pPr>
            <a:lvl2pPr marL="356616" indent="0">
              <a:buNone/>
              <a:defRPr sz="1600"/>
            </a:lvl2pPr>
            <a:lvl3pPr marL="713232" indent="0">
              <a:buNone/>
              <a:defRPr sz="1400"/>
            </a:lvl3pPr>
            <a:lvl4pPr marL="1069848" indent="0">
              <a:buNone/>
              <a:defRPr sz="1200"/>
            </a:lvl4pPr>
            <a:lvl5pPr marL="1426464" indent="0">
              <a:buNone/>
              <a:defRPr sz="1200"/>
            </a:lvl5pPr>
            <a:lvl6pPr marL="1783080" indent="0">
              <a:buNone/>
              <a:defRPr sz="1200"/>
            </a:lvl6pPr>
            <a:lvl7pPr marL="2139696" indent="0">
              <a:buNone/>
              <a:defRPr sz="1200"/>
            </a:lvl7pPr>
            <a:lvl8pPr marL="2496312" indent="0">
              <a:buNone/>
              <a:defRPr sz="1200"/>
            </a:lvl8pPr>
            <a:lvl9pPr marL="2852928" indent="0">
              <a:buNone/>
              <a:defRPr sz="12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5780313" y="0"/>
            <a:ext cx="41148" cy="5715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780313" y="0"/>
            <a:ext cx="41148" cy="5715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550" y="1521355"/>
            <a:ext cx="3543300" cy="343164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1521355"/>
            <a:ext cx="3543300" cy="343164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2013-03-06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524000"/>
            <a:ext cx="3545586" cy="53445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 b="1" cap="all" baseline="0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058459"/>
            <a:ext cx="3545586" cy="289454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5721" y="1524000"/>
            <a:ext cx="3545586" cy="53445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 b="1" cap="all" baseline="0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6864" y="2058459"/>
            <a:ext cx="3545586" cy="289454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2013-03-06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2013-03-06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2013-03-06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5815305" y="236"/>
            <a:ext cx="3326788" cy="571357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780313" y="0"/>
            <a:ext cx="41148" cy="5715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780313" y="0"/>
            <a:ext cx="41148" cy="5715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1" y="2095500"/>
            <a:ext cx="2606040" cy="1333500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727" y="571500"/>
            <a:ext cx="4594860" cy="4572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0" y="3619500"/>
            <a:ext cx="2606040" cy="990600"/>
          </a:xfrm>
        </p:spPr>
        <p:txBody>
          <a:bodyPr>
            <a:normAutofit/>
          </a:bodyPr>
          <a:lstStyle>
            <a:lvl1pPr marL="0" indent="0">
              <a:spcBef>
                <a:spcPts val="624"/>
              </a:spcBef>
              <a:buNone/>
              <a:defRPr sz="1400"/>
            </a:lvl1pPr>
            <a:lvl2pPr marL="356616" indent="0">
              <a:buNone/>
              <a:defRPr sz="1100"/>
            </a:lvl2pPr>
            <a:lvl3pPr marL="713232" indent="0">
              <a:buNone/>
              <a:defRPr sz="900"/>
            </a:lvl3pPr>
            <a:lvl4pPr marL="1069848" indent="0">
              <a:buNone/>
              <a:defRPr sz="800"/>
            </a:lvl4pPr>
            <a:lvl5pPr marL="1426464" indent="0">
              <a:buNone/>
              <a:defRPr sz="800"/>
            </a:lvl5pPr>
            <a:lvl6pPr marL="1783080" indent="0">
              <a:buNone/>
              <a:defRPr sz="800"/>
            </a:lvl6pPr>
            <a:lvl7pPr marL="2139696" indent="0">
              <a:buNone/>
              <a:defRPr sz="800"/>
            </a:lvl7pPr>
            <a:lvl8pPr marL="2496312" indent="0">
              <a:buNone/>
              <a:defRPr sz="800"/>
            </a:lvl8pPr>
            <a:lvl9pPr marL="2852928" indent="0">
              <a:buNone/>
              <a:defRPr sz="8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2013-03-06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5815305" y="236"/>
            <a:ext cx="3326788" cy="57135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780313" y="0"/>
            <a:ext cx="41148" cy="5715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780313" y="0"/>
            <a:ext cx="41148" cy="5715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0" y="2095500"/>
            <a:ext cx="2606040" cy="1333500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104900"/>
            <a:ext cx="5143500" cy="350520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19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r>
              <a:rPr lang="en-CA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0" y="3619500"/>
            <a:ext cx="2606040" cy="990600"/>
          </a:xfrm>
        </p:spPr>
        <p:txBody>
          <a:bodyPr>
            <a:normAutofit/>
          </a:bodyPr>
          <a:lstStyle>
            <a:lvl1pPr marL="0" indent="0">
              <a:spcBef>
                <a:spcPts val="624"/>
              </a:spcBef>
              <a:buNone/>
              <a:defRPr sz="1400"/>
            </a:lvl1pPr>
            <a:lvl2pPr marL="356616" indent="0">
              <a:buNone/>
              <a:defRPr sz="1100"/>
            </a:lvl2pPr>
            <a:lvl3pPr marL="713232" indent="0">
              <a:buNone/>
              <a:defRPr sz="900"/>
            </a:lvl3pPr>
            <a:lvl4pPr marL="1069848" indent="0">
              <a:buNone/>
              <a:defRPr sz="800"/>
            </a:lvl4pPr>
            <a:lvl5pPr marL="1426464" indent="0">
              <a:buNone/>
              <a:defRPr sz="800"/>
            </a:lvl5pPr>
            <a:lvl6pPr marL="1783080" indent="0">
              <a:buNone/>
              <a:defRPr sz="800"/>
            </a:lvl6pPr>
            <a:lvl7pPr marL="2139696" indent="0">
              <a:buNone/>
              <a:defRPr sz="800"/>
            </a:lvl7pPr>
            <a:lvl8pPr marL="2496312" indent="0">
              <a:buNone/>
              <a:defRPr sz="800"/>
            </a:lvl8pPr>
            <a:lvl9pPr marL="2852928" indent="0">
              <a:buNone/>
              <a:defRPr sz="8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2013-03-06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214197"/>
            <a:ext cx="9144000" cy="45720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0" y="317500"/>
            <a:ext cx="7200900" cy="952500"/>
          </a:xfrm>
          <a:prstGeom prst="rect">
            <a:avLst/>
          </a:prstGeom>
        </p:spPr>
        <p:txBody>
          <a:bodyPr vert="horz" lIns="71323" tIns="35662" rIns="71323" bIns="35662" rtlCol="0" anchor="b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524000"/>
            <a:ext cx="7200900" cy="3429000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7128" y="5349552"/>
            <a:ext cx="1013537" cy="199085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2013-03-06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0" y="5349552"/>
            <a:ext cx="3886200" cy="199085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48769" y="5349552"/>
            <a:ext cx="523681" cy="199085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214197"/>
            <a:ext cx="9144000" cy="45720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713232" rtl="0" eaLnBrk="1" latinLnBrk="0" hangingPunct="1">
        <a:lnSpc>
          <a:spcPct val="90000"/>
        </a:lnSpc>
        <a:spcBef>
          <a:spcPct val="0"/>
        </a:spcBef>
        <a:buNone/>
        <a:defRPr sz="25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13970" indent="-178308" algn="l" defTabSz="713232" rtl="0" eaLnBrk="1" latinLnBrk="0" hangingPunct="1">
        <a:lnSpc>
          <a:spcPct val="90000"/>
        </a:lnSpc>
        <a:spcBef>
          <a:spcPts val="1404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63601" indent="-178308" algn="l" defTabSz="713232" rtl="0" eaLnBrk="1" latinLnBrk="0" hangingPunct="1">
        <a:lnSpc>
          <a:spcPct val="90000"/>
        </a:lnSpc>
        <a:spcBef>
          <a:spcPts val="78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indent="-178308" algn="l" defTabSz="713232" rtl="0" eaLnBrk="1" latinLnBrk="0" hangingPunct="1">
        <a:lnSpc>
          <a:spcPct val="90000"/>
        </a:lnSpc>
        <a:spcBef>
          <a:spcPts val="624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62863" indent="-178308" algn="l" defTabSz="713232" rtl="0" eaLnBrk="1" latinLnBrk="0" hangingPunct="1">
        <a:lnSpc>
          <a:spcPct val="90000"/>
        </a:lnSpc>
        <a:spcBef>
          <a:spcPts val="624"/>
        </a:spcBef>
        <a:buClr>
          <a:schemeClr val="accent1"/>
        </a:buClr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12494" indent="-178308" algn="l" defTabSz="713232" rtl="0" eaLnBrk="1" latinLnBrk="0" hangingPunct="1">
        <a:lnSpc>
          <a:spcPct val="90000"/>
        </a:lnSpc>
        <a:spcBef>
          <a:spcPts val="624"/>
        </a:spcBef>
        <a:buClr>
          <a:schemeClr val="accent1"/>
        </a:buClr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26464" indent="-178308" algn="l" defTabSz="713232" rtl="0" eaLnBrk="1" latinLnBrk="0" hangingPunct="1">
        <a:lnSpc>
          <a:spcPct val="90000"/>
        </a:lnSpc>
        <a:spcBef>
          <a:spcPts val="624"/>
        </a:spcBef>
        <a:buClr>
          <a:schemeClr val="accent1"/>
        </a:buClr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40434" indent="-178308" algn="l" defTabSz="713232" rtl="0" eaLnBrk="1" latinLnBrk="0" hangingPunct="1">
        <a:lnSpc>
          <a:spcPct val="90000"/>
        </a:lnSpc>
        <a:spcBef>
          <a:spcPts val="624"/>
        </a:spcBef>
        <a:buClr>
          <a:schemeClr val="accent1"/>
        </a:buClr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854403" indent="-178308" algn="l" defTabSz="713232" rtl="0" eaLnBrk="1" latinLnBrk="0" hangingPunct="1">
        <a:lnSpc>
          <a:spcPct val="90000"/>
        </a:lnSpc>
        <a:spcBef>
          <a:spcPts val="624"/>
        </a:spcBef>
        <a:buClr>
          <a:schemeClr val="accent1"/>
        </a:buClr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068373" indent="-178308" algn="l" defTabSz="713232" rtl="0" eaLnBrk="1" latinLnBrk="0" hangingPunct="1">
        <a:lnSpc>
          <a:spcPct val="90000"/>
        </a:lnSpc>
        <a:spcBef>
          <a:spcPts val="624"/>
        </a:spcBef>
        <a:buClr>
          <a:schemeClr val="accent1"/>
        </a:buClr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Community Interactions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Section 3.3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Invasive Species: American Bullfrog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0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485900"/>
            <a:ext cx="3048000" cy="3431646"/>
          </a:xfrm>
        </p:spPr>
        <p:txBody>
          <a:bodyPr/>
          <a:lstStyle/>
          <a:p>
            <a:pPr marL="35662" lvl="0" indent="0">
              <a:buNone/>
            </a:pPr>
            <a:r>
              <a:rPr lang="en-US" sz="2000" dirty="0"/>
              <a:t>Gradual </a:t>
            </a:r>
            <a:r>
              <a:rPr lang="en-US" sz="2000" dirty="0">
                <a:solidFill>
                  <a:srgbClr val="FF0000"/>
                </a:solidFill>
              </a:rPr>
              <a:t>change</a:t>
            </a:r>
            <a:r>
              <a:rPr lang="en-US" sz="2000" dirty="0"/>
              <a:t> in the types of plants in an area over </a:t>
            </a:r>
            <a:r>
              <a:rPr lang="en-US" sz="2000" dirty="0">
                <a:solidFill>
                  <a:srgbClr val="FF0000"/>
                </a:solidFill>
              </a:rPr>
              <a:t>time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431" y="749300"/>
            <a:ext cx="5802217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44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BBC Nature Succession - Tropical Rainforest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61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17500"/>
            <a:ext cx="7867650" cy="558800"/>
          </a:xfrm>
        </p:spPr>
        <p:txBody>
          <a:bodyPr/>
          <a:lstStyle/>
          <a:p>
            <a:r>
              <a:rPr lang="en-US" dirty="0" smtClean="0"/>
              <a:t>Local Example: Stanley Park Windstorm 2006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22769" b="-22769"/>
          <a:stretch>
            <a:fillRect/>
          </a:stretch>
        </p:blipFill>
        <p:spPr>
          <a:xfrm>
            <a:off x="838200" y="1521355"/>
            <a:ext cx="3676650" cy="3560794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490" r="-490"/>
          <a:stretch>
            <a:fillRect/>
          </a:stretch>
        </p:blipFill>
        <p:spPr>
          <a:xfrm>
            <a:off x="4629148" y="1244608"/>
            <a:ext cx="3829051" cy="3708393"/>
          </a:xfrm>
        </p:spPr>
      </p:pic>
    </p:spTree>
    <p:extLst>
      <p:ext uri="{BB962C8B-B14F-4D97-AF65-F5344CB8AC3E}">
        <p14:creationId xmlns:p14="http://schemas.microsoft.com/office/powerpoint/2010/main" val="28804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Pioneer Species vs. New Species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001000" cy="3429000"/>
          </a:xfrm>
        </p:spPr>
        <p:txBody>
          <a:bodyPr>
            <a:normAutofit/>
          </a:bodyPr>
          <a:lstStyle/>
          <a:p>
            <a:pPr marL="35662" lvl="0" indent="0">
              <a:buNone/>
            </a:pPr>
            <a:r>
              <a:rPr lang="en-US" sz="2000" b="1" u="sng" dirty="0" smtClean="0">
                <a:solidFill>
                  <a:schemeClr val="tx2"/>
                </a:solidFill>
              </a:rPr>
              <a:t>Pioneer Species: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1</a:t>
            </a:r>
            <a:r>
              <a:rPr lang="en-US" sz="2000" baseline="30000" dirty="0" smtClean="0">
                <a:solidFill>
                  <a:srgbClr val="FF0000"/>
                </a:solidFill>
              </a:rPr>
              <a:t>st</a:t>
            </a:r>
            <a:r>
              <a:rPr lang="en-US" sz="2000" dirty="0" smtClean="0"/>
              <a:t> </a:t>
            </a:r>
            <a:r>
              <a:rPr lang="en-US" sz="2000" dirty="0"/>
              <a:t>plants to inhabit an area</a:t>
            </a:r>
          </a:p>
          <a:p>
            <a:pPr lvl="0"/>
            <a:r>
              <a:rPr lang="en-US" sz="2000" dirty="0"/>
              <a:t>They change the environment (by making </a:t>
            </a:r>
            <a:r>
              <a:rPr lang="en-US" sz="2000" dirty="0" smtClean="0">
                <a:solidFill>
                  <a:srgbClr val="FF0000"/>
                </a:solidFill>
              </a:rPr>
              <a:t>dirt</a:t>
            </a:r>
            <a:r>
              <a:rPr lang="en-US" sz="2000" dirty="0" smtClean="0"/>
              <a:t>)</a:t>
            </a:r>
            <a:r>
              <a:rPr lang="en-US" sz="2000" dirty="0"/>
              <a:t>so </a:t>
            </a:r>
            <a:r>
              <a:rPr lang="en-US" sz="2000" dirty="0">
                <a:solidFill>
                  <a:srgbClr val="FF0000"/>
                </a:solidFill>
              </a:rPr>
              <a:t>new</a:t>
            </a:r>
            <a:r>
              <a:rPr lang="en-US" sz="2000" dirty="0"/>
              <a:t> species can come</a:t>
            </a:r>
          </a:p>
          <a:p>
            <a:r>
              <a:rPr lang="en-US" sz="2000" u="sng" dirty="0"/>
              <a:t>Examples</a:t>
            </a:r>
            <a:r>
              <a:rPr lang="en-US" sz="2000" dirty="0"/>
              <a:t>: Lichen and Moss </a:t>
            </a:r>
            <a:endParaRPr lang="en-US" sz="2000" dirty="0" smtClean="0"/>
          </a:p>
          <a:p>
            <a:pPr marL="35662" lvl="0" indent="0">
              <a:buNone/>
            </a:pPr>
            <a:r>
              <a:rPr lang="en-US" sz="2000" b="1" u="sng" dirty="0" smtClean="0">
                <a:solidFill>
                  <a:schemeClr val="tx2"/>
                </a:solidFill>
              </a:rPr>
              <a:t>New Species</a:t>
            </a:r>
            <a:r>
              <a:rPr lang="en-US" sz="2000" dirty="0" smtClean="0"/>
              <a:t>: </a:t>
            </a:r>
            <a:r>
              <a:rPr lang="en-US" sz="2000" dirty="0"/>
              <a:t>Out compete the </a:t>
            </a:r>
            <a:r>
              <a:rPr lang="en-US" sz="2000" dirty="0">
                <a:solidFill>
                  <a:srgbClr val="FF0000"/>
                </a:solidFill>
              </a:rPr>
              <a:t>pioneer</a:t>
            </a:r>
            <a:r>
              <a:rPr lang="en-US" sz="2000" dirty="0"/>
              <a:t> </a:t>
            </a:r>
            <a:r>
              <a:rPr lang="en-US" sz="2000" dirty="0" smtClean="0"/>
              <a:t>species</a:t>
            </a:r>
          </a:p>
          <a:p>
            <a:pPr marL="35662" indent="0">
              <a:buNone/>
            </a:pPr>
            <a:r>
              <a:rPr lang="en-US" sz="2000" b="1" u="sng" dirty="0" smtClean="0">
                <a:solidFill>
                  <a:srgbClr val="000000"/>
                </a:solidFill>
              </a:rPr>
              <a:t>Climax Community</a:t>
            </a:r>
            <a:r>
              <a:rPr lang="en-US" sz="2000" dirty="0" smtClean="0"/>
              <a:t>: </a:t>
            </a:r>
            <a:r>
              <a:rPr lang="en-US" sz="2000" dirty="0"/>
              <a:t>The </a:t>
            </a:r>
            <a:r>
              <a:rPr lang="en-US" sz="2000" dirty="0">
                <a:solidFill>
                  <a:srgbClr val="FF0000"/>
                </a:solidFill>
              </a:rPr>
              <a:t>ultimate</a:t>
            </a:r>
            <a:r>
              <a:rPr lang="en-US" sz="2000" dirty="0"/>
              <a:t> community that inhabits that area – usually a </a:t>
            </a:r>
            <a:r>
              <a:rPr lang="en-US" sz="2000" dirty="0">
                <a:solidFill>
                  <a:srgbClr val="FF0000"/>
                </a:solidFill>
              </a:rPr>
              <a:t>forest</a:t>
            </a:r>
          </a:p>
          <a:p>
            <a:pPr marL="35662" lvl="0" indent="0">
              <a:buNone/>
            </a:pP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1195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438" r="-2438"/>
          <a:stretch>
            <a:fillRect/>
          </a:stretch>
        </p:blipFill>
        <p:spPr>
          <a:xfrm>
            <a:off x="685800" y="1523999"/>
            <a:ext cx="7620000" cy="3628571"/>
          </a:xfrm>
        </p:spPr>
      </p:pic>
    </p:spTree>
    <p:extLst>
      <p:ext uri="{BB962C8B-B14F-4D97-AF65-F5344CB8AC3E}">
        <p14:creationId xmlns:p14="http://schemas.microsoft.com/office/powerpoint/2010/main" val="243996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vs. Secondary Succession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229600" cy="3429000"/>
          </a:xfrm>
        </p:spPr>
        <p:txBody>
          <a:bodyPr>
            <a:normAutofit/>
          </a:bodyPr>
          <a:lstStyle/>
          <a:p>
            <a:pPr marL="35662" indent="0">
              <a:buNone/>
            </a:pPr>
            <a:r>
              <a:rPr lang="en-US" sz="2000" b="1" u="sng" dirty="0" smtClean="0">
                <a:solidFill>
                  <a:srgbClr val="000000"/>
                </a:solidFill>
              </a:rPr>
              <a:t>Primary Succession</a:t>
            </a:r>
            <a:r>
              <a:rPr lang="en-US" sz="2000" b="1" u="sng" dirty="0" smtClean="0"/>
              <a:t>:</a:t>
            </a:r>
            <a:r>
              <a:rPr lang="en-US" sz="2000" dirty="0"/>
              <a:t> </a:t>
            </a:r>
            <a:r>
              <a:rPr lang="en-US" sz="2000" dirty="0" smtClean="0"/>
              <a:t>Begins </a:t>
            </a:r>
            <a:r>
              <a:rPr lang="en-US" sz="2000" dirty="0"/>
              <a:t>in an area that is</a:t>
            </a:r>
            <a:r>
              <a:rPr lang="en-US" sz="2000" dirty="0">
                <a:solidFill>
                  <a:srgbClr val="FF0000"/>
                </a:solidFill>
              </a:rPr>
              <a:t> lifeless </a:t>
            </a:r>
            <a:r>
              <a:rPr lang="en-US" sz="2000" dirty="0"/>
              <a:t>= bare rock or a new </a:t>
            </a:r>
            <a:r>
              <a:rPr lang="en-US" sz="2000" dirty="0" smtClean="0"/>
              <a:t>pond</a:t>
            </a:r>
            <a:endParaRPr lang="en-US" sz="2000" dirty="0"/>
          </a:p>
          <a:p>
            <a:pPr marL="35662" indent="0">
              <a:buNone/>
            </a:pPr>
            <a:r>
              <a:rPr lang="en-US" sz="2000" b="1" u="sng" dirty="0" smtClean="0">
                <a:solidFill>
                  <a:srgbClr val="000000"/>
                </a:solidFill>
              </a:rPr>
              <a:t>Secondary Succession</a:t>
            </a:r>
            <a:r>
              <a:rPr lang="en-US" sz="2000" dirty="0" smtClean="0"/>
              <a:t>: An </a:t>
            </a:r>
            <a:r>
              <a:rPr lang="en-US" sz="2000" dirty="0"/>
              <a:t>area where flood, landslides, forest fire or another natural disaster has occurred</a:t>
            </a:r>
          </a:p>
          <a:p>
            <a:pPr lvl="0"/>
            <a:r>
              <a:rPr lang="en-US" sz="2000" dirty="0"/>
              <a:t>The dominant species have been </a:t>
            </a:r>
            <a:r>
              <a:rPr lang="en-US" sz="2000" dirty="0">
                <a:solidFill>
                  <a:srgbClr val="FF0000"/>
                </a:solidFill>
              </a:rPr>
              <a:t>removed</a:t>
            </a:r>
          </a:p>
          <a:p>
            <a:pPr lvl="0"/>
            <a:r>
              <a:rPr lang="en-US" sz="2000" dirty="0"/>
              <a:t>Pioneer species come in and the cycle begins </a:t>
            </a:r>
            <a:r>
              <a:rPr lang="en-US" sz="2000" dirty="0">
                <a:solidFill>
                  <a:srgbClr val="FF0000"/>
                </a:solidFill>
              </a:rPr>
              <a:t>again</a:t>
            </a:r>
          </a:p>
          <a:p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64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9101" r="-19101"/>
          <a:stretch>
            <a:fillRect/>
          </a:stretch>
        </p:blipFill>
        <p:spPr>
          <a:xfrm>
            <a:off x="34290" y="723900"/>
            <a:ext cx="8881110" cy="4343400"/>
          </a:xfrm>
        </p:spPr>
      </p:pic>
    </p:spTree>
    <p:extLst>
      <p:ext uri="{BB962C8B-B14F-4D97-AF65-F5344CB8AC3E}">
        <p14:creationId xmlns:p14="http://schemas.microsoft.com/office/powerpoint/2010/main" val="237456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In-Class/Homework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Read 3.3 CYU 3.3 p. 73 1,3,5,6-8,11,15 </a:t>
            </a:r>
            <a:endParaRPr lang="en-US" sz="2000" dirty="0" smtClean="0"/>
          </a:p>
          <a:p>
            <a:r>
              <a:rPr lang="en-US" sz="2000" dirty="0" smtClean="0"/>
              <a:t>Chapter 3 Review: </a:t>
            </a:r>
            <a:r>
              <a:rPr lang="en-US" sz="2000" dirty="0"/>
              <a:t>p. 80 2,3,5,8-10,13,14,16-</a:t>
            </a:r>
            <a:r>
              <a:rPr lang="en-US" sz="2000" dirty="0" smtClean="0"/>
              <a:t>18,20</a:t>
            </a:r>
          </a:p>
          <a:p>
            <a:r>
              <a:rPr lang="en-US" sz="2000" dirty="0" smtClean="0"/>
              <a:t>Things you need to know for Chapter 3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1822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Niche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sz="2100" dirty="0"/>
              <a:t>The </a:t>
            </a:r>
            <a:r>
              <a:rPr lang="en-US" sz="2100" dirty="0">
                <a:solidFill>
                  <a:srgbClr val="FF0000"/>
                </a:solidFill>
              </a:rPr>
              <a:t>role</a:t>
            </a:r>
            <a:r>
              <a:rPr lang="en-US" sz="2100" dirty="0"/>
              <a:t> an organism plays in a community/ecosystem </a:t>
            </a:r>
          </a:p>
          <a:p>
            <a:pPr lvl="0"/>
            <a:r>
              <a:rPr lang="en-US" sz="2100" u="sng" dirty="0"/>
              <a:t>Examples</a:t>
            </a:r>
            <a:r>
              <a:rPr lang="en-US" sz="2100" dirty="0"/>
              <a:t>: Worm as a </a:t>
            </a:r>
            <a:r>
              <a:rPr lang="en-US" sz="2100" dirty="0">
                <a:solidFill>
                  <a:srgbClr val="FF0000"/>
                </a:solidFill>
              </a:rPr>
              <a:t>composter</a:t>
            </a:r>
            <a:r>
              <a:rPr lang="en-US" sz="2100" dirty="0"/>
              <a:t>, Wolves in Alaska </a:t>
            </a:r>
            <a:r>
              <a:rPr lang="en-US" sz="2100" dirty="0">
                <a:solidFill>
                  <a:srgbClr val="FF0000"/>
                </a:solidFill>
              </a:rPr>
              <a:t>control</a:t>
            </a:r>
            <a:r>
              <a:rPr lang="en-US" sz="2100" dirty="0"/>
              <a:t> Caribou population</a:t>
            </a:r>
          </a:p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1830" r="118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0809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Wolves </a:t>
            </a:r>
            <a:r>
              <a:rPr lang="en-US" dirty="0"/>
              <a:t>in Alaska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14649" b="-14649"/>
          <a:stretch>
            <a:fillRect/>
          </a:stretch>
        </p:blipFill>
        <p:spPr/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10066" r="-100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808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BBC Nature Predation - Wolves Hunting Caribou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57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3429000"/>
          </a:xfrm>
        </p:spPr>
        <p:txBody>
          <a:bodyPr/>
          <a:lstStyle/>
          <a:p>
            <a:pPr lvl="0"/>
            <a:r>
              <a:rPr lang="en-US" sz="2100" dirty="0"/>
              <a:t>When two organisms </a:t>
            </a:r>
            <a:r>
              <a:rPr lang="en-US" sz="2100" dirty="0">
                <a:solidFill>
                  <a:srgbClr val="FF0000"/>
                </a:solidFill>
              </a:rPr>
              <a:t>fight</a:t>
            </a:r>
            <a:r>
              <a:rPr lang="en-US" sz="2100" dirty="0"/>
              <a:t> over the same resource, or </a:t>
            </a:r>
            <a:r>
              <a:rPr lang="en-US" sz="2100" b="1" i="1" dirty="0"/>
              <a:t>niche</a:t>
            </a:r>
            <a:r>
              <a:rPr lang="en-US" sz="2100" dirty="0"/>
              <a:t> within an ecosystem</a:t>
            </a:r>
          </a:p>
          <a:p>
            <a:pPr lvl="0"/>
            <a:r>
              <a:rPr lang="en-US" sz="2100" b="1" i="1" dirty="0" smtClean="0"/>
              <a:t>Roles/Niches </a:t>
            </a:r>
            <a:r>
              <a:rPr lang="en-US" sz="2100" b="1" i="1" dirty="0"/>
              <a:t>overlap</a:t>
            </a:r>
          </a:p>
          <a:p>
            <a:pPr lvl="0"/>
            <a:r>
              <a:rPr lang="en-US" sz="2100" dirty="0"/>
              <a:t>Competition can </a:t>
            </a:r>
            <a:r>
              <a:rPr lang="en-US" sz="2100" dirty="0" err="1">
                <a:solidFill>
                  <a:srgbClr val="FF0000"/>
                </a:solidFill>
              </a:rPr>
              <a:t>Interspecfic</a:t>
            </a:r>
            <a:r>
              <a:rPr lang="en-US" sz="2100" dirty="0"/>
              <a:t> (between two different species) or </a:t>
            </a:r>
            <a:r>
              <a:rPr lang="en-US" sz="2100" dirty="0">
                <a:solidFill>
                  <a:srgbClr val="FF0000"/>
                </a:solidFill>
              </a:rPr>
              <a:t>Intraspecific</a:t>
            </a:r>
            <a:r>
              <a:rPr lang="en-US" sz="2100" dirty="0"/>
              <a:t> (within the same species)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77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Polar Bears Competing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662" indent="0">
              <a:buNone/>
            </a:pPr>
            <a:r>
              <a:rPr lang="en-US" sz="2000" dirty="0" smtClean="0"/>
              <a:t>Intraspecific or Interspecific?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9491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Foreign/Invasive Species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3429000"/>
          </a:xfrm>
        </p:spPr>
        <p:txBody>
          <a:bodyPr>
            <a:normAutofit/>
          </a:bodyPr>
          <a:lstStyle/>
          <a:p>
            <a:pPr lvl="0"/>
            <a:r>
              <a:rPr lang="en-US" sz="2000" dirty="0"/>
              <a:t>They </a:t>
            </a:r>
            <a:r>
              <a:rPr lang="en-US" sz="2000" dirty="0">
                <a:solidFill>
                  <a:srgbClr val="FF0000"/>
                </a:solidFill>
              </a:rPr>
              <a:t>out compete </a:t>
            </a:r>
            <a:r>
              <a:rPr lang="en-US" sz="2000" dirty="0"/>
              <a:t>the existing native species – ultimately taking over</a:t>
            </a:r>
          </a:p>
          <a:p>
            <a:pPr lvl="0"/>
            <a:r>
              <a:rPr lang="en-US" sz="2000" dirty="0"/>
              <a:t>Humans are responsible for the most of </a:t>
            </a:r>
            <a:r>
              <a:rPr lang="en-US" sz="2000" dirty="0" smtClean="0"/>
              <a:t>the non-native introductions</a:t>
            </a:r>
            <a:endParaRPr lang="en-US" sz="2000" dirty="0"/>
          </a:p>
          <a:p>
            <a:pPr lvl="0"/>
            <a:r>
              <a:rPr lang="en-US" sz="2000" dirty="0"/>
              <a:t>Foreign species lack local </a:t>
            </a:r>
            <a:r>
              <a:rPr lang="en-US" sz="2000" dirty="0">
                <a:solidFill>
                  <a:srgbClr val="FF0000"/>
                </a:solidFill>
              </a:rPr>
              <a:t>predators</a:t>
            </a:r>
            <a:r>
              <a:rPr lang="en-US" sz="2000" dirty="0"/>
              <a:t>, causing their populations to grow </a:t>
            </a:r>
            <a:r>
              <a:rPr lang="en-US" sz="2000" dirty="0">
                <a:solidFill>
                  <a:srgbClr val="FF0000"/>
                </a:solidFill>
              </a:rPr>
              <a:t>exponentially</a:t>
            </a:r>
          </a:p>
          <a:p>
            <a:pPr lvl="0"/>
            <a:r>
              <a:rPr lang="en-US" sz="2000" dirty="0"/>
              <a:t>Can ruin the </a:t>
            </a:r>
            <a:r>
              <a:rPr lang="en-US" sz="2000" dirty="0">
                <a:solidFill>
                  <a:srgbClr val="FF0000"/>
                </a:solidFill>
              </a:rPr>
              <a:t>fragile balance </a:t>
            </a:r>
            <a:r>
              <a:rPr lang="en-US" sz="2000" dirty="0"/>
              <a:t>that exists within an ecosystem</a:t>
            </a:r>
          </a:p>
          <a:p>
            <a:r>
              <a:rPr lang="en-US" sz="2000" u="sng" dirty="0"/>
              <a:t>Examples</a:t>
            </a:r>
            <a:r>
              <a:rPr lang="en-US" sz="2000" dirty="0"/>
              <a:t>: Asian Carp, American Bullfrog, Purple Loosestrife </a:t>
            </a:r>
          </a:p>
        </p:txBody>
      </p:sp>
    </p:spTree>
    <p:extLst>
      <p:ext uri="{BB962C8B-B14F-4D97-AF65-F5344CB8AC3E}">
        <p14:creationId xmlns:p14="http://schemas.microsoft.com/office/powerpoint/2010/main" val="198535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Bullfrog.jpg"/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355" b="-41355"/>
          <a:stretch>
            <a:fillRect/>
          </a:stretch>
        </p:blipFill>
        <p:spPr/>
      </p:pic>
      <p:pic>
        <p:nvPicPr>
          <p:cNvPr id="11" name="Picture Placeholder 10" descr="Carp.jpg"/>
          <p:cNvPicPr>
            <a:picLocks noGrp="1" noChangeAspect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981" b="-69981"/>
          <a:stretch>
            <a:fillRect/>
          </a:stretch>
        </p:blipFill>
        <p:spPr/>
      </p:pic>
      <p:pic>
        <p:nvPicPr>
          <p:cNvPr id="12" name="Picture Placeholder 11" descr="Purple.jpg"/>
          <p:cNvPicPr>
            <a:picLocks noGrp="1" noChangeAspect="1"/>
          </p:cNvPicPr>
          <p:nvPr>
            <p:ph type="pic" sz="quarter" idx="2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564" b="-5256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Asian Carp	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r>
              <a:rPr lang="en-US" dirty="0" smtClean="0"/>
              <a:t>American Bullfrog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2"/>
          </p:nvPr>
        </p:nvSpPr>
        <p:spPr/>
        <p:txBody>
          <a:bodyPr/>
          <a:lstStyle/>
          <a:p>
            <a:r>
              <a:rPr lang="en-US" dirty="0" smtClean="0"/>
              <a:t>Purple Loosestrife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29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Invasive Species: Asian Carp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3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Plain Paper.potx</Template>
  <TotalTime>0</TotalTime>
  <Words>331</Words>
  <Application>Microsoft Macintosh PowerPoint</Application>
  <PresentationFormat>On-screen Show (16:10)</PresentationFormat>
  <Paragraphs>44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Red Line Business 16x9</vt:lpstr>
      <vt:lpstr>Community Interactions</vt:lpstr>
      <vt:lpstr>Niche</vt:lpstr>
      <vt:lpstr>Wolves in Alaska </vt:lpstr>
      <vt:lpstr>BBC Nature Predation - Wolves Hunting Caribou</vt:lpstr>
      <vt:lpstr>Competition</vt:lpstr>
      <vt:lpstr>Example: Polar Bears Competing</vt:lpstr>
      <vt:lpstr>Foreign/Invasive Species</vt:lpstr>
      <vt:lpstr>PowerPoint Presentation</vt:lpstr>
      <vt:lpstr>Invasive Species: Asian Carp</vt:lpstr>
      <vt:lpstr>Invasive Species: American Bullfrog</vt:lpstr>
      <vt:lpstr>Succession</vt:lpstr>
      <vt:lpstr>BBC Nature Succession - Tropical Rainforest</vt:lpstr>
      <vt:lpstr>Local Example: Stanley Park Windstorm 2006</vt:lpstr>
      <vt:lpstr>Pioneer Species vs. New Species</vt:lpstr>
      <vt:lpstr>Succession</vt:lpstr>
      <vt:lpstr>Primary vs. Secondary Succession</vt:lpstr>
      <vt:lpstr>PowerPoint Presentation</vt:lpstr>
      <vt:lpstr>In-Class/Homework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modified xsi:type="dcterms:W3CDTF">2013-03-06T21:51:43Z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TC028010599991</vt:lpwstr>
  </property>
</Properties>
</file>