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6"/>
  </p:notesMasterIdLst>
  <p:handoutMasterIdLst>
    <p:handoutMasterId r:id="rId27"/>
  </p:handoutMasterIdLst>
  <p:sldIdLst>
    <p:sldId id="272" r:id="rId3"/>
    <p:sldId id="273" r:id="rId4"/>
    <p:sldId id="274" r:id="rId5"/>
    <p:sldId id="275" r:id="rId6"/>
    <p:sldId id="276" r:id="rId7"/>
    <p:sldId id="278" r:id="rId8"/>
    <p:sldId id="277" r:id="rId9"/>
    <p:sldId id="286" r:id="rId10"/>
    <p:sldId id="287" r:id="rId11"/>
    <p:sldId id="288" r:id="rId12"/>
    <p:sldId id="279" r:id="rId13"/>
    <p:sldId id="280" r:id="rId14"/>
    <p:sldId id="282" r:id="rId15"/>
    <p:sldId id="283" r:id="rId16"/>
    <p:sldId id="289" r:id="rId17"/>
    <p:sldId id="290" r:id="rId18"/>
    <p:sldId id="291" r:id="rId19"/>
    <p:sldId id="292" r:id="rId20"/>
    <p:sldId id="293" r:id="rId21"/>
    <p:sldId id="296" r:id="rId22"/>
    <p:sldId id="294" r:id="rId23"/>
    <p:sldId id="295" r:id="rId24"/>
    <p:sldId id="297" r:id="rId25"/>
  </p:sldIdLst>
  <p:sldSz cx="9144000" cy="5715000" type="screen16x10"/>
  <p:notesSz cx="6858000" cy="9144000"/>
  <p:defaultTextStyle>
    <a:defPPr>
      <a:defRPr lang="en-US"/>
    </a:defPPr>
    <a:lvl1pPr marL="0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5465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0932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6397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1863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7329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2794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28260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3726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4" y="-71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2014-03-02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2014-03-02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5465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0932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6397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1863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77329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2794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28260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3726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5F1A8B-869C-0148-8028-2E8E211B3C4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5638801" y="3454401"/>
            <a:ext cx="3515503" cy="2276173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6689" y="5047625"/>
            <a:ext cx="4125119" cy="683506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86834"/>
            <a:ext cx="6553200" cy="1666876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80167"/>
            <a:ext cx="6553200" cy="14605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 cap="all" spc="156" baseline="0">
                <a:solidFill>
                  <a:schemeClr val="accent1"/>
                </a:solidFill>
              </a:defRPr>
            </a:lvl1pPr>
            <a:lvl2pPr marL="475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7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8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3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86833"/>
            <a:ext cx="2057400" cy="4656667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86833"/>
            <a:ext cx="5562600" cy="4656667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4038600" cy="374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4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EEA2-9E4A-BF43-9495-8F891895CD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46536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41501"/>
            <a:ext cx="6705600" cy="2303613"/>
          </a:xfrm>
        </p:spPr>
        <p:txBody>
          <a:bodyPr anchor="b">
            <a:normAutofit/>
          </a:bodyPr>
          <a:lstStyle>
            <a:lvl1pPr algn="l">
              <a:defRPr sz="4200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126056"/>
            <a:ext cx="5303520" cy="1017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200" cap="all" spc="156" baseline="0">
                <a:solidFill>
                  <a:schemeClr val="accent1"/>
                </a:solidFill>
              </a:defRPr>
            </a:lvl1pPr>
            <a:lvl2pPr marL="4754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63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18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73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27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82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37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5638801" y="3454401"/>
            <a:ext cx="3515503" cy="2276173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422400"/>
            <a:ext cx="3810000" cy="3721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1" y="1422400"/>
            <a:ext cx="3810000" cy="3721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18167"/>
            <a:ext cx="3813048" cy="7620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spc="156" baseline="0">
                <a:solidFill>
                  <a:schemeClr val="accent1"/>
                </a:solidFill>
              </a:defRPr>
            </a:lvl1pPr>
            <a:lvl2pPr marL="475465" indent="0">
              <a:buNone/>
              <a:defRPr sz="2100" b="1"/>
            </a:lvl2pPr>
            <a:lvl3pPr marL="950932" indent="0">
              <a:buNone/>
              <a:defRPr sz="1900" b="1"/>
            </a:lvl3pPr>
            <a:lvl4pPr marL="1426397" indent="0">
              <a:buNone/>
              <a:defRPr sz="1600" b="1"/>
            </a:lvl4pPr>
            <a:lvl5pPr marL="1901863" indent="0">
              <a:buNone/>
              <a:defRPr sz="1600" b="1"/>
            </a:lvl5pPr>
            <a:lvl6pPr marL="2377329" indent="0">
              <a:buNone/>
              <a:defRPr sz="1600" b="1"/>
            </a:lvl6pPr>
            <a:lvl7pPr marL="2852794" indent="0">
              <a:buNone/>
              <a:defRPr sz="1600" b="1"/>
            </a:lvl7pPr>
            <a:lvl8pPr marL="3328260" indent="0">
              <a:buNone/>
              <a:defRPr sz="1600" b="1"/>
            </a:lvl8pPr>
            <a:lvl9pPr marL="3803726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1" y="2264833"/>
            <a:ext cx="3810000" cy="2878667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1418167"/>
            <a:ext cx="3813048" cy="7620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spc="156" baseline="0">
                <a:solidFill>
                  <a:schemeClr val="accent1"/>
                </a:solidFill>
              </a:defRPr>
            </a:lvl1pPr>
            <a:lvl2pPr marL="475465" indent="0">
              <a:buNone/>
              <a:defRPr sz="2100" b="1"/>
            </a:lvl2pPr>
            <a:lvl3pPr marL="950932" indent="0">
              <a:buNone/>
              <a:defRPr sz="1900" b="1"/>
            </a:lvl3pPr>
            <a:lvl4pPr marL="1426397" indent="0">
              <a:buNone/>
              <a:defRPr sz="1600" b="1"/>
            </a:lvl4pPr>
            <a:lvl5pPr marL="1901863" indent="0">
              <a:buNone/>
              <a:defRPr sz="1600" b="1"/>
            </a:lvl5pPr>
            <a:lvl6pPr marL="2377329" indent="0">
              <a:buNone/>
              <a:defRPr sz="1600" b="1"/>
            </a:lvl6pPr>
            <a:lvl7pPr marL="2852794" indent="0">
              <a:buNone/>
              <a:defRPr sz="1600" b="1"/>
            </a:lvl7pPr>
            <a:lvl8pPr marL="3328260" indent="0">
              <a:buNone/>
              <a:defRPr sz="1600" b="1"/>
            </a:lvl8pPr>
            <a:lvl9pPr marL="3803726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1" y="2264833"/>
            <a:ext cx="3810000" cy="2878667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8167"/>
            <a:ext cx="3048000" cy="2032000"/>
          </a:xfrm>
        </p:spPr>
        <p:txBody>
          <a:bodyPr anchor="b">
            <a:normAutofit/>
          </a:bodyPr>
          <a:lstStyle>
            <a:lvl1pPr algn="l">
              <a:defRPr sz="2200" b="0" cap="all" spc="156" baseline="0">
                <a:solidFill>
                  <a:schemeClr val="accent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486833"/>
            <a:ext cx="4572000" cy="465666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34833"/>
            <a:ext cx="3048000" cy="16086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75465" indent="0">
              <a:buNone/>
              <a:defRPr sz="1200"/>
            </a:lvl2pPr>
            <a:lvl3pPr marL="950932" indent="0">
              <a:buNone/>
              <a:defRPr sz="1000"/>
            </a:lvl3pPr>
            <a:lvl4pPr marL="1426397" indent="0">
              <a:buNone/>
              <a:defRPr sz="900"/>
            </a:lvl4pPr>
            <a:lvl5pPr marL="1901863" indent="0">
              <a:buNone/>
              <a:defRPr sz="900"/>
            </a:lvl5pPr>
            <a:lvl6pPr marL="2377329" indent="0">
              <a:buNone/>
              <a:defRPr sz="900"/>
            </a:lvl6pPr>
            <a:lvl7pPr marL="2852794" indent="0">
              <a:buNone/>
              <a:defRPr sz="900"/>
            </a:lvl7pPr>
            <a:lvl8pPr marL="3328260" indent="0">
              <a:buNone/>
              <a:defRPr sz="900"/>
            </a:lvl8pPr>
            <a:lvl9pPr marL="3803726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8167"/>
            <a:ext cx="3048000" cy="2032000"/>
          </a:xfrm>
        </p:spPr>
        <p:txBody>
          <a:bodyPr anchor="b">
            <a:normAutofit/>
          </a:bodyPr>
          <a:lstStyle>
            <a:lvl1pPr algn="l">
              <a:defRPr sz="2200" b="0" cap="all" spc="156" baseline="0">
                <a:solidFill>
                  <a:schemeClr val="accent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4800" y="486833"/>
            <a:ext cx="4572000" cy="4656667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75465" indent="0">
              <a:buNone/>
              <a:defRPr sz="2900"/>
            </a:lvl2pPr>
            <a:lvl3pPr marL="950932" indent="0">
              <a:buNone/>
              <a:defRPr sz="2500"/>
            </a:lvl3pPr>
            <a:lvl4pPr marL="1426397" indent="0">
              <a:buNone/>
              <a:defRPr sz="2100"/>
            </a:lvl4pPr>
            <a:lvl5pPr marL="1901863" indent="0">
              <a:buNone/>
              <a:defRPr sz="2100"/>
            </a:lvl5pPr>
            <a:lvl6pPr marL="2377329" indent="0">
              <a:buNone/>
              <a:defRPr sz="2100"/>
            </a:lvl6pPr>
            <a:lvl7pPr marL="2852794" indent="0">
              <a:buNone/>
              <a:defRPr sz="2100"/>
            </a:lvl7pPr>
            <a:lvl8pPr marL="3328260" indent="0">
              <a:buNone/>
              <a:defRPr sz="2100"/>
            </a:lvl8pPr>
            <a:lvl9pPr marL="3803726" indent="0">
              <a:buNone/>
              <a:defRPr sz="21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34833"/>
            <a:ext cx="3048000" cy="16086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75465" indent="0">
              <a:buNone/>
              <a:defRPr sz="1200"/>
            </a:lvl2pPr>
            <a:lvl3pPr marL="950932" indent="0">
              <a:buNone/>
              <a:defRPr sz="1000"/>
            </a:lvl3pPr>
            <a:lvl4pPr marL="1426397" indent="0">
              <a:buNone/>
              <a:defRPr sz="900"/>
            </a:lvl4pPr>
            <a:lvl5pPr marL="1901863" indent="0">
              <a:buNone/>
              <a:defRPr sz="900"/>
            </a:lvl5pPr>
            <a:lvl6pPr marL="2377329" indent="0">
              <a:buNone/>
              <a:defRPr sz="900"/>
            </a:lvl6pPr>
            <a:lvl7pPr marL="2852794" indent="0">
              <a:buNone/>
              <a:defRPr sz="900"/>
            </a:lvl7pPr>
            <a:lvl8pPr marL="3328260" indent="0">
              <a:buNone/>
              <a:defRPr sz="900"/>
            </a:lvl8pPr>
            <a:lvl9pPr marL="3803726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2014-03-02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1905" y="-2645"/>
            <a:ext cx="615155" cy="4357688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228865"/>
            <a:ext cx="7772400" cy="1019969"/>
          </a:xfrm>
          <a:prstGeom prst="rect">
            <a:avLst/>
          </a:prstGeom>
        </p:spPr>
        <p:txBody>
          <a:bodyPr vert="horz" lIns="95093" tIns="47546" rIns="95093" bIns="47546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418164"/>
            <a:ext cx="7772400" cy="3718560"/>
          </a:xfrm>
          <a:prstGeom prst="rect">
            <a:avLst/>
          </a:prstGeom>
        </p:spPr>
        <p:txBody>
          <a:bodyPr vert="horz" lIns="95093" tIns="47546" rIns="95093" bIns="47546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5296960"/>
            <a:ext cx="1676400" cy="304271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2014-03-02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5296960"/>
            <a:ext cx="3962400" cy="304271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1" y="5296960"/>
            <a:ext cx="762000" cy="304271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50932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733" indent="-237733" algn="l" defTabSz="950932" rtl="0" eaLnBrk="1" latinLnBrk="0" hangingPunct="1">
        <a:lnSpc>
          <a:spcPct val="90000"/>
        </a:lnSpc>
        <a:spcBef>
          <a:spcPts val="1248"/>
        </a:spcBef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65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13199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32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664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397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130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863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39596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65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932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397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863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329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794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8260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726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www.educationalimages.com/im090005.htm" TargetMode="External"/><Relationship Id="rId13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a/imgres?imgurl=http://www.livewild.org/CostaRica/Pics/a6024.jpg&amp;imgrefurl=http://blogobscure.blogspot.com/2008/07/mimicry-and-whole-subjects.html&amp;h=925&amp;w=1188&amp;sz=213&amp;hl=en&amp;start=3&amp;um=1&amp;tbnid=8ysz5NqcvS6mfM:&amp;tbnh=117&amp;tbnw=150&amp;prev=/images?q=mimicry&amp;um=1&amp;hl=en" TargetMode="External"/><Relationship Id="rId3" Type="http://schemas.openxmlformats.org/officeDocument/2006/relationships/image" Target="../media/image3.jpeg"/><Relationship Id="rId4" Type="http://schemas.openxmlformats.org/officeDocument/2006/relationships/hyperlink" Target="http://images.google.ca/imgres?imgurl=http://images.encarta.msn.com/xrefmedia/aencmed/targets/images/scp/T014832A.gif&amp;imgrefurl=http://encarta.msn.com/media_461518112_761578341_-1_1/snake_mimicry.html&amp;h=312&amp;w=576&amp;sz=99&amp;hl=en&amp;start=10&amp;um=1&amp;tbnid=8R9toBQJd7H-BM:&amp;tbnh=73&amp;tbnw=134&amp;prev=/images?q=mimicry&amp;um=1&amp;hl=en" TargetMode="External"/><Relationship Id="rId5" Type="http://schemas.openxmlformats.org/officeDocument/2006/relationships/image" Target="../media/image4.jpeg"/><Relationship Id="rId6" Type="http://schemas.openxmlformats.org/officeDocument/2006/relationships/hyperlink" Target="http://images.google.ca/imgres?imgurl=http://evolution.berkeley.edu/evosite/evo101/images/katydid_225.jpg&amp;imgrefurl=http://evolution.berkeley.edu/evosite/evo101/IIIE5Adaptation.shtml&amp;h=148&amp;w=225&amp;sz=7&amp;hl=en&amp;start=14&amp;um=1&amp;tbnid=FH25MSW0GPKRCM:&amp;tbnh=71&amp;tbnw=108&amp;prev=/images?q=mimicry&amp;um=1&amp;hl=en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a/imgres?imgurl=http://i1.treknature.com/photos/7225/p8060136.jpg&amp;imgrefurl=http://www.treknature.com/gallery/South_America/Brazil/photo74604.htm&amp;h=577&amp;w=800&amp;sz=136&amp;hl=en&amp;start=13&amp;um=1&amp;tbnid=_ltA9p9-q-GLMM:&amp;tbnh=103&amp;tbnw=143&amp;prev=/images?q=mimicry&amp;um=1&amp;hl=en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a/imgres?imgurl=http://www.miraclesofnature.org/wp-content/uploads/2008/01/cephalotes-atratus-fruit-mimicry-parasite.jpg&amp;imgrefurl=http://www.miraclesofnature.org/23/&amp;h=335&amp;w=461&amp;sz=63&amp;hl=en&amp;start=17&amp;um=1&amp;tbnid=h7y4pdAavQ5TDM:&amp;tbnh=93&amp;tbnw=128&amp;prev=/images?q=mimicry&amp;um=1&amp;hl=e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dreads.com/author/show/12793.Charles_Darwin" TargetMode="External"/><Relationship Id="rId3" Type="http://schemas.openxmlformats.org/officeDocument/2006/relationships/hyperlink" Target="http://www.goodreads.com/work/quotes/48194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6834"/>
            <a:ext cx="7543800" cy="1666876"/>
          </a:xfrm>
        </p:spPr>
        <p:txBody>
          <a:bodyPr/>
          <a:lstStyle/>
          <a:p>
            <a:r>
              <a:rPr lang="en-US" dirty="0" smtClean="0"/>
              <a:t>Adaptation and Natural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1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Extirpation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Local extinction, a population of a species in a </a:t>
            </a:r>
            <a:r>
              <a:rPr lang="en-US" dirty="0">
                <a:solidFill>
                  <a:srgbClr val="FF0000"/>
                </a:solidFill>
              </a:rPr>
              <a:t>specific area </a:t>
            </a:r>
            <a:r>
              <a:rPr lang="en-US" dirty="0"/>
              <a:t>ceases to exist.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Structural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Physical</a:t>
            </a:r>
            <a:r>
              <a:rPr lang="en-US" dirty="0"/>
              <a:t> design </a:t>
            </a:r>
            <a:r>
              <a:rPr lang="en-US" dirty="0" smtClean="0"/>
              <a:t>changes</a:t>
            </a:r>
          </a:p>
          <a:p>
            <a:pPr lvl="1"/>
            <a:r>
              <a:rPr lang="en-US" sz="2000" u="sng" dirty="0" smtClean="0"/>
              <a:t>Examples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Mimicry, </a:t>
            </a:r>
            <a:r>
              <a:rPr lang="en-US" sz="2000" dirty="0" smtClean="0">
                <a:solidFill>
                  <a:srgbClr val="FF0000"/>
                </a:solidFill>
              </a:rPr>
              <a:t>Turtles hard shell, </a:t>
            </a:r>
            <a:r>
              <a:rPr lang="en-US" sz="2000" dirty="0">
                <a:solidFill>
                  <a:srgbClr val="FF0000"/>
                </a:solidFill>
              </a:rPr>
              <a:t>Lion </a:t>
            </a:r>
            <a:r>
              <a:rPr lang="en-US" sz="2000" dirty="0" smtClean="0">
                <a:solidFill>
                  <a:srgbClr val="FF0000"/>
                </a:solidFill>
              </a:rPr>
              <a:t>manes </a:t>
            </a:r>
            <a:r>
              <a:rPr lang="en-US" sz="2000" dirty="0">
                <a:solidFill>
                  <a:srgbClr val="FF0000"/>
                </a:solidFill>
              </a:rPr>
              <a:t>provide neck </a:t>
            </a:r>
            <a:r>
              <a:rPr lang="en-US" sz="2000" dirty="0" smtClean="0">
                <a:solidFill>
                  <a:srgbClr val="FF0000"/>
                </a:solidFill>
              </a:rPr>
              <a:t>protection</a:t>
            </a:r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Behavioral</a:t>
            </a:r>
            <a:r>
              <a:rPr lang="en-US" dirty="0" smtClean="0"/>
              <a:t> </a:t>
            </a:r>
            <a:r>
              <a:rPr lang="en-US" dirty="0"/>
              <a:t>– How an individual or group </a:t>
            </a:r>
            <a:r>
              <a:rPr lang="en-US" dirty="0" smtClean="0">
                <a:solidFill>
                  <a:srgbClr val="FF0000"/>
                </a:solidFill>
              </a:rPr>
              <a:t>acts</a:t>
            </a:r>
          </a:p>
          <a:p>
            <a:pPr lvl="1"/>
            <a:r>
              <a:rPr lang="en-US" sz="2000" u="sng" dirty="0" smtClean="0"/>
              <a:t>Examples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Migration, Hibernation, Estivation (Summer hibernation to avoid the heat)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1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9525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>
                <a:latin typeface="Cambria"/>
                <a:cs typeface="Cambria"/>
              </a:rPr>
              <a:t>Polar Bears</a:t>
            </a:r>
            <a:br>
              <a:rPr lang="en-US" dirty="0">
                <a:latin typeface="Cambria"/>
                <a:cs typeface="Cambria"/>
              </a:rPr>
            </a:br>
            <a:r>
              <a:rPr lang="en-US" dirty="0">
                <a:latin typeface="Cambria"/>
                <a:cs typeface="Cambria"/>
              </a:rPr>
              <a:t>Special </a:t>
            </a:r>
            <a:r>
              <a:rPr lang="en-US" dirty="0" smtClean="0">
                <a:latin typeface="Cambria"/>
                <a:cs typeface="Cambria"/>
              </a:rPr>
              <a:t>Adaptations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7172" name="Picture 4" descr="pbear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1924" y="216959"/>
            <a:ext cx="1950876" cy="1649941"/>
          </a:xfrm>
          <a:noFill/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33400" y="2095500"/>
            <a:ext cx="8458200" cy="361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AutoNum type="arabicPeriod"/>
            </a:pPr>
            <a:r>
              <a:rPr lang="en-US" sz="2100" dirty="0" smtClean="0">
                <a:latin typeface="Cambria"/>
                <a:cs typeface="Cambria"/>
              </a:rPr>
              <a:t>Why </a:t>
            </a:r>
            <a:r>
              <a:rPr lang="en-US" sz="2100" dirty="0">
                <a:latin typeface="Cambria"/>
                <a:cs typeface="Cambria"/>
              </a:rPr>
              <a:t>do polar bears have such big feet</a:t>
            </a:r>
            <a:r>
              <a:rPr lang="en-US" sz="2100" dirty="0" smtClean="0">
                <a:latin typeface="Cambria"/>
                <a:cs typeface="Cambria"/>
              </a:rPr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sz="21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  <a:latin typeface="Cambria"/>
                <a:cs typeface="Cambria"/>
              </a:rPr>
              <a:t>Answer</a:t>
            </a:r>
            <a:r>
              <a:rPr lang="en-US" sz="2000" dirty="0" smtClean="0">
                <a:solidFill>
                  <a:srgbClr val="FF0000"/>
                </a:solidFill>
                <a:latin typeface="Cambria"/>
                <a:cs typeface="Cambria"/>
              </a:rPr>
              <a:t>: Helps distribute massive weight on the ice</a:t>
            </a:r>
            <a:endParaRPr lang="en-US" sz="2000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>
                <a:latin typeface="Cambria"/>
                <a:cs typeface="Cambria"/>
              </a:rPr>
              <a:t>How </a:t>
            </a:r>
            <a:r>
              <a:rPr lang="en-US" sz="2100" dirty="0">
                <a:latin typeface="Cambria"/>
                <a:cs typeface="Cambria"/>
              </a:rPr>
              <a:t>does </a:t>
            </a:r>
            <a:r>
              <a:rPr lang="en-US" sz="2100" dirty="0" smtClean="0">
                <a:latin typeface="Cambria"/>
                <a:cs typeface="Cambria"/>
              </a:rPr>
              <a:t>the polar bear stay </a:t>
            </a:r>
            <a:r>
              <a:rPr lang="en-US" sz="2100" dirty="0">
                <a:latin typeface="Cambria"/>
                <a:cs typeface="Cambria"/>
              </a:rPr>
              <a:t>warm? </a:t>
            </a:r>
            <a:endParaRPr lang="en-US" sz="2100" dirty="0" smtClean="0">
              <a:latin typeface="Cambria"/>
              <a:cs typeface="Cambria"/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2000" u="sng" dirty="0" smtClean="0">
                <a:solidFill>
                  <a:srgbClr val="FF0000"/>
                </a:solidFill>
                <a:latin typeface="Cambria"/>
                <a:cs typeface="Cambria"/>
              </a:rPr>
              <a:t>Answer</a:t>
            </a:r>
            <a:r>
              <a:rPr lang="en-US" sz="2000" dirty="0" smtClean="0">
                <a:solidFill>
                  <a:srgbClr val="FF0000"/>
                </a:solidFill>
                <a:latin typeface="Cambria"/>
                <a:cs typeface="Cambria"/>
              </a:rPr>
              <a:t>: Their skin is black, insulating it from the cold combines with a thick soft undercoat, and a covering of long, stiff guard hairs to help repel water help keep the polar bear warm!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>
                <a:latin typeface="Cambria"/>
                <a:cs typeface="Cambria"/>
              </a:rPr>
              <a:t>Why are their coats white?</a:t>
            </a:r>
          </a:p>
          <a:p>
            <a:pPr marL="1200150" lvl="1" indent="-457200">
              <a:buFont typeface="Arial"/>
              <a:buChar char="•"/>
            </a:pPr>
            <a:r>
              <a:rPr lang="en-US" sz="2000" u="sng" dirty="0" smtClean="0">
                <a:solidFill>
                  <a:srgbClr val="FF0000"/>
                </a:solidFill>
                <a:latin typeface="Cambria"/>
                <a:cs typeface="Cambria"/>
              </a:rPr>
              <a:t>Answer</a:t>
            </a:r>
            <a:r>
              <a:rPr lang="en-US" sz="2000" dirty="0" smtClean="0">
                <a:solidFill>
                  <a:srgbClr val="FF0000"/>
                </a:solidFill>
                <a:latin typeface="Cambria"/>
                <a:cs typeface="Cambria"/>
              </a:rPr>
              <a:t>: It provides camouflage in the ice and slow, making them invisible to their prey</a:t>
            </a:r>
          </a:p>
          <a:p>
            <a:endParaRPr lang="en-US" sz="2100" dirty="0">
              <a:solidFill>
                <a:srgbClr val="FFFF66"/>
              </a:solidFill>
              <a:latin typeface="Tahoma" charset="0"/>
            </a:endParaRPr>
          </a:p>
          <a:p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633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Toad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Pebble Toad’s adaptation?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Christ Lizard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Jesus Christ Lizard’s </a:t>
            </a:r>
            <a:r>
              <a:rPr lang="en-US" dirty="0"/>
              <a:t>adaptation?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5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http://tbn0.google.com/images?q=tbn:8ysz5NqcvS6mfM:http://www.livewild.org/CostaRica/Pics/a602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11575"/>
            <a:ext cx="24384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5" descr="http://tbn0.google.com/images?q=tbn:8R9toBQJd7H-BM:http://images.encarta.msn.com/xrefmedia/aencmed/targets/images/scp/T014832A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2" y="4198938"/>
            <a:ext cx="27511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 descr="http://tbn0.google.com/images?q=tbn:FH25MSW0GPKRCM:http://evolution.berkeley.edu/evosite/evo101/images/katydid_225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70100"/>
            <a:ext cx="21336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9" descr="http://tbn0.google.com/images?q=tbn:_ltA9p9-q-GLMM:http://i1.treknature.com/photos/7225/p8060136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5300"/>
            <a:ext cx="228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1" descr="http://tbn0.google.com/images?q=tbn:h7y4pdAavQ5TDM:http://www.miraclesofnature.org/wp-content/uploads/2008/01/cephalotes-atratus-fruit-mimicry-parasite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24100"/>
            <a:ext cx="2209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-2524125" y="183356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3319" name="Picture 14" descr="[Item Image]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43025"/>
            <a:ext cx="31083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Mimicry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30445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Mimic Octopus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Keystone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species that plays an important role in </a:t>
            </a:r>
            <a:r>
              <a:rPr lang="en-US" dirty="0">
                <a:solidFill>
                  <a:srgbClr val="FF0000"/>
                </a:solidFill>
              </a:rPr>
              <a:t>keeping balance </a:t>
            </a:r>
            <a:r>
              <a:rPr lang="en-US" dirty="0"/>
              <a:t>in their ecosystem </a:t>
            </a:r>
          </a:p>
          <a:p>
            <a:pPr lvl="0"/>
            <a:r>
              <a:rPr lang="en-US" dirty="0"/>
              <a:t>When </a:t>
            </a:r>
            <a:r>
              <a:rPr lang="en-US" dirty="0">
                <a:solidFill>
                  <a:srgbClr val="FF0000"/>
                </a:solidFill>
              </a:rPr>
              <a:t>eliminated</a:t>
            </a:r>
            <a:r>
              <a:rPr lang="en-US" dirty="0"/>
              <a:t>, the effects on the ecosystem are dramatic  </a:t>
            </a:r>
          </a:p>
          <a:p>
            <a:pPr lvl="0"/>
            <a:r>
              <a:rPr lang="en-US" dirty="0"/>
              <a:t>Named after the last stone placed in an </a:t>
            </a:r>
            <a:r>
              <a:rPr lang="en-US" dirty="0" smtClean="0"/>
              <a:t>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6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Keystone Arch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9268" r="-92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2285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Sea Otters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1148" r="-31148"/>
          <a:stretch>
            <a:fillRect/>
          </a:stretch>
        </p:blipFill>
        <p:spPr>
          <a:xfrm>
            <a:off x="422426" y="1418163"/>
            <a:ext cx="8492973" cy="4063305"/>
          </a:xfrm>
        </p:spPr>
      </p:pic>
    </p:spTree>
    <p:extLst>
      <p:ext uri="{BB962C8B-B14F-4D97-AF65-F5344CB8AC3E}">
        <p14:creationId xmlns:p14="http://schemas.microsoft.com/office/powerpoint/2010/main" val="323151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Modifications of an organism so that it is more </a:t>
            </a:r>
            <a:r>
              <a:rPr lang="en-US" dirty="0">
                <a:solidFill>
                  <a:srgbClr val="FF0000"/>
                </a:solidFill>
              </a:rPr>
              <a:t>specialized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successful</a:t>
            </a:r>
            <a:r>
              <a:rPr lang="en-US" dirty="0"/>
              <a:t> in a certain ecosystem</a:t>
            </a:r>
          </a:p>
          <a:p>
            <a:pPr lvl="0"/>
            <a:r>
              <a:rPr lang="en-US" dirty="0"/>
              <a:t>Adaptations evolve over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 through the process of natural </a:t>
            </a:r>
            <a:r>
              <a:rPr lang="en-US" dirty="0" smtClean="0"/>
              <a:t>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Otters </a:t>
            </a:r>
            <a:r>
              <a:rPr lang="en-US" dirty="0" smtClean="0"/>
              <a:t>Holding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Rafting: Behavioral Adaptation</a:t>
            </a:r>
          </a:p>
          <a:p>
            <a:endParaRPr lang="en-US" dirty="0"/>
          </a:p>
          <a:p>
            <a:r>
              <a:rPr lang="en-US" u="sng" dirty="0" smtClean="0"/>
              <a:t>Question</a:t>
            </a:r>
            <a:r>
              <a:rPr lang="en-US" dirty="0" smtClean="0"/>
              <a:t>: Why is rafting beneficial?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Answer</a:t>
            </a:r>
            <a:r>
              <a:rPr lang="en-US" dirty="0" smtClean="0">
                <a:solidFill>
                  <a:srgbClr val="FF0000"/>
                </a:solidFill>
              </a:rPr>
              <a:t>: The otters can link up to each other and kelp to prevent drifting when sleeping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Can be used as a </a:t>
            </a:r>
            <a:r>
              <a:rPr lang="en-US" dirty="0">
                <a:solidFill>
                  <a:srgbClr val="FF0000"/>
                </a:solidFill>
              </a:rPr>
              <a:t>warning system </a:t>
            </a:r>
            <a:r>
              <a:rPr lang="en-US" dirty="0"/>
              <a:t>for the health and well being of an ecosystem </a:t>
            </a:r>
          </a:p>
          <a:p>
            <a:pPr lvl="0"/>
            <a:r>
              <a:rPr lang="en-US" u="sng" dirty="0">
                <a:solidFill>
                  <a:srgbClr val="FFFF00"/>
                </a:solidFill>
              </a:rPr>
              <a:t>Analogy</a:t>
            </a:r>
            <a:r>
              <a:rPr lang="en-US" dirty="0">
                <a:solidFill>
                  <a:srgbClr val="FFFF00"/>
                </a:solidFill>
              </a:rPr>
              <a:t>: </a:t>
            </a:r>
            <a:r>
              <a:rPr lang="en-US" i="1" dirty="0">
                <a:solidFill>
                  <a:srgbClr val="FFFF00"/>
                </a:solidFill>
              </a:rPr>
              <a:t>The Canary in a Coal Mine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u="sng" dirty="0"/>
              <a:t>Examples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Mussels, </a:t>
            </a:r>
            <a:r>
              <a:rPr lang="en-US" dirty="0">
                <a:solidFill>
                  <a:srgbClr val="FF0000"/>
                </a:solidFill>
              </a:rPr>
              <a:t>Oysters, Lichens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9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</a:t>
            </a:r>
            <a:r>
              <a:rPr lang="en-US" dirty="0" smtClean="0"/>
              <a:t>Biology: </a:t>
            </a:r>
            <a:r>
              <a:rPr lang="en-US" dirty="0"/>
              <a:t>Keystone Species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Indicator Species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5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</a:t>
            </a:r>
            <a:r>
              <a:rPr lang="en-US" smtClean="0"/>
              <a:t>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Homework</a:t>
            </a:r>
            <a:r>
              <a:rPr lang="en-US" dirty="0"/>
              <a:t>: Read 3.2 CYU 3.2 p. 66 </a:t>
            </a:r>
            <a:r>
              <a:rPr lang="en-US" dirty="0" smtClean="0"/>
              <a:t>Q’s 4</a:t>
            </a:r>
            <a:r>
              <a:rPr lang="en-US" dirty="0"/>
              <a:t>-6,8,10 </a:t>
            </a:r>
            <a:endParaRPr lang="en-US" dirty="0" smtClean="0"/>
          </a:p>
          <a:p>
            <a:r>
              <a:rPr lang="en-US" u="sng" dirty="0" smtClean="0"/>
              <a:t>Project</a:t>
            </a:r>
            <a:r>
              <a:rPr lang="en-US" dirty="0" smtClean="0"/>
              <a:t>: Up to Adaptations, </a:t>
            </a:r>
            <a:r>
              <a:rPr lang="en-US" b="1" i="1" dirty="0" smtClean="0">
                <a:solidFill>
                  <a:srgbClr val="FFFF00"/>
                </a:solidFill>
              </a:rPr>
              <a:t>only one more to go</a:t>
            </a:r>
            <a:r>
              <a:rPr lang="en-US" b="1" i="1" dirty="0" smtClean="0">
                <a:solidFill>
                  <a:srgbClr val="FFFF00"/>
                </a:solidFill>
              </a:rPr>
              <a:t>!</a:t>
            </a:r>
          </a:p>
          <a:p>
            <a:r>
              <a:rPr lang="en-US" sz="2400" b="1" i="1" dirty="0" smtClean="0">
                <a:solidFill>
                  <a:srgbClr val="FF6600"/>
                </a:solidFill>
              </a:rPr>
              <a:t>Note: These projects are due next Wednesday!</a:t>
            </a:r>
            <a:endParaRPr lang="en-US" sz="2400" b="1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8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process that </a:t>
            </a:r>
            <a:r>
              <a:rPr lang="en-US" dirty="0" err="1">
                <a:solidFill>
                  <a:srgbClr val="FF0000"/>
                </a:solidFill>
              </a:rPr>
              <a:t>favours</a:t>
            </a:r>
            <a:r>
              <a:rPr lang="en-US" dirty="0"/>
              <a:t> the survival of organisms with traits that are better adapted to the environment</a:t>
            </a:r>
          </a:p>
          <a:p>
            <a:pPr lvl="0"/>
            <a:r>
              <a:rPr lang="en-US" dirty="0"/>
              <a:t>Tends to </a:t>
            </a:r>
            <a:r>
              <a:rPr lang="en-US" dirty="0">
                <a:solidFill>
                  <a:srgbClr val="FF0000"/>
                </a:solidFill>
              </a:rPr>
              <a:t>eliminate</a:t>
            </a:r>
            <a:r>
              <a:rPr lang="en-US" dirty="0"/>
              <a:t> individuals of a population that are poorly adapted</a:t>
            </a: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“</a:t>
            </a:r>
            <a:r>
              <a:rPr lang="en-US" sz="2400" i="1" dirty="0">
                <a:solidFill>
                  <a:srgbClr val="008000"/>
                </a:solidFill>
              </a:rPr>
              <a:t>Multiply, vary, let the strongest live and the weakest die.</a:t>
            </a:r>
            <a:r>
              <a:rPr lang="en-US" sz="2400" dirty="0">
                <a:solidFill>
                  <a:srgbClr val="008000"/>
                </a:solidFill>
              </a:rPr>
              <a:t>”</a:t>
            </a:r>
            <a:r>
              <a:rPr lang="en-US" dirty="0"/>
              <a:t>   </a:t>
            </a:r>
            <a:r>
              <a:rPr lang="en-US" dirty="0" smtClean="0"/>
              <a:t>        </a:t>
            </a:r>
            <a:r>
              <a:rPr lang="en-US" sz="1800" dirty="0"/>
              <a:t> </a:t>
            </a:r>
            <a:r>
              <a:rPr lang="en-US" sz="1800" u="sng" dirty="0">
                <a:hlinkClick r:id="rId2"/>
              </a:rPr>
              <a:t>Charles Darwin</a:t>
            </a:r>
            <a:r>
              <a:rPr lang="en-US" sz="1800" dirty="0"/>
              <a:t>, </a:t>
            </a:r>
            <a:r>
              <a:rPr lang="en-US" sz="1800" i="1" u="sng" dirty="0">
                <a:hlinkClick r:id="rId3"/>
              </a:rPr>
              <a:t>The Origin of Species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53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Certain species are specialized to exploit a </a:t>
            </a:r>
            <a:r>
              <a:rPr lang="en-US" dirty="0">
                <a:solidFill>
                  <a:srgbClr val="FF0000"/>
                </a:solidFill>
              </a:rPr>
              <a:t>specific</a:t>
            </a:r>
            <a:r>
              <a:rPr lang="en-US" dirty="0"/>
              <a:t> part of an ecosystem</a:t>
            </a:r>
          </a:p>
          <a:p>
            <a:pPr lvl="0"/>
            <a:r>
              <a:rPr lang="en-US" dirty="0"/>
              <a:t>A species takes on a different </a:t>
            </a:r>
            <a:r>
              <a:rPr lang="en-US" dirty="0">
                <a:solidFill>
                  <a:srgbClr val="FF0000"/>
                </a:solidFill>
              </a:rPr>
              <a:t>niche</a:t>
            </a:r>
            <a:r>
              <a:rPr lang="en-US" dirty="0"/>
              <a:t> – (role or job within the ecosystem)</a:t>
            </a:r>
          </a:p>
          <a:p>
            <a:pPr lvl="0"/>
            <a:r>
              <a:rPr lang="en-US" dirty="0"/>
              <a:t>Those that are able to support that need </a:t>
            </a:r>
            <a:r>
              <a:rPr lang="en-US" dirty="0">
                <a:solidFill>
                  <a:srgbClr val="FF0000"/>
                </a:solidFill>
              </a:rPr>
              <a:t>thrive</a:t>
            </a:r>
            <a:r>
              <a:rPr lang="en-US" dirty="0"/>
              <a:t>, those that cannot…. </a:t>
            </a:r>
            <a:r>
              <a:rPr lang="en-US" dirty="0" smtClean="0">
                <a:solidFill>
                  <a:srgbClr val="FF0000"/>
                </a:solidFill>
              </a:rPr>
              <a:t>flounder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This process leads to </a:t>
            </a:r>
            <a:r>
              <a:rPr lang="en-US" dirty="0">
                <a:solidFill>
                  <a:srgbClr val="FF0000"/>
                </a:solidFill>
              </a:rPr>
              <a:t>Natural Selection!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8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28865"/>
            <a:ext cx="7772400" cy="571235"/>
          </a:xfrm>
        </p:spPr>
        <p:txBody>
          <a:bodyPr/>
          <a:lstStyle/>
          <a:p>
            <a:r>
              <a:rPr lang="en-US" dirty="0" smtClean="0"/>
              <a:t>Example: Finches of Galapagos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24872" r="-24872"/>
          <a:stretch>
            <a:fillRect/>
          </a:stretch>
        </p:blipFill>
        <p:spPr>
          <a:xfrm>
            <a:off x="-20610" y="952500"/>
            <a:ext cx="9538538" cy="4563536"/>
          </a:xfrm>
        </p:spPr>
      </p:pic>
    </p:spTree>
    <p:extLst>
      <p:ext uri="{BB962C8B-B14F-4D97-AF65-F5344CB8AC3E}">
        <p14:creationId xmlns:p14="http://schemas.microsoft.com/office/powerpoint/2010/main" val="265620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8164"/>
            <a:ext cx="8077200" cy="3718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u="sng" dirty="0" smtClean="0"/>
              <a:t>Question</a:t>
            </a:r>
            <a:r>
              <a:rPr lang="en-US" sz="2100" dirty="0" smtClean="0"/>
              <a:t>: What would happen if </a:t>
            </a:r>
            <a:r>
              <a:rPr lang="en-US" sz="2100" dirty="0"/>
              <a:t>tomorrow, our environment made it such that </a:t>
            </a:r>
            <a:r>
              <a:rPr lang="en-US" sz="2100" dirty="0" smtClean="0"/>
              <a:t>it was unfavorable to have a short nose? 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u="sng" dirty="0" smtClean="0">
                <a:solidFill>
                  <a:srgbClr val="FF0000"/>
                </a:solidFill>
              </a:rPr>
              <a:t>ANSWER</a:t>
            </a:r>
            <a:r>
              <a:rPr lang="en-US" sz="2100" dirty="0" smtClean="0">
                <a:solidFill>
                  <a:srgbClr val="FF0000"/>
                </a:solidFill>
              </a:rPr>
              <a:t>: Only </a:t>
            </a:r>
            <a:r>
              <a:rPr lang="en-US" sz="2100" dirty="0">
                <a:solidFill>
                  <a:srgbClr val="FF0000"/>
                </a:solidFill>
              </a:rPr>
              <a:t>people with long noses would survive and </a:t>
            </a:r>
            <a:r>
              <a:rPr lang="en-US" sz="2100" dirty="0" smtClean="0">
                <a:solidFill>
                  <a:srgbClr val="FF0000"/>
                </a:solidFill>
              </a:rPr>
              <a:t>reproduce to create long-nosed offspring. The </a:t>
            </a:r>
            <a:r>
              <a:rPr lang="en-US" sz="2100" dirty="0">
                <a:solidFill>
                  <a:srgbClr val="FF0000"/>
                </a:solidFill>
              </a:rPr>
              <a:t>people with short noses didn't adapt (i.e. their nose didn't grow to match the environment). The species adapted in the sense that the long-</a:t>
            </a:r>
            <a:r>
              <a:rPr lang="en-US" sz="2100" dirty="0" err="1">
                <a:solidFill>
                  <a:srgbClr val="FF0000"/>
                </a:solidFill>
              </a:rPr>
              <a:t>nosers</a:t>
            </a:r>
            <a:r>
              <a:rPr lang="en-US" sz="2100" dirty="0">
                <a:solidFill>
                  <a:srgbClr val="FF0000"/>
                </a:solidFill>
              </a:rPr>
              <a:t> became the next generation</a:t>
            </a:r>
            <a:r>
              <a:rPr lang="en-US" sz="21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u="sng" dirty="0" smtClean="0"/>
              <a:t>NOTE: </a:t>
            </a:r>
            <a:r>
              <a:rPr lang="en-US" sz="2100" dirty="0"/>
              <a:t>Adaptations </a:t>
            </a:r>
            <a:r>
              <a:rPr lang="en-US" sz="2100" dirty="0" smtClean="0"/>
              <a:t>happens </a:t>
            </a:r>
            <a:r>
              <a:rPr lang="en-US" sz="2100" b="1" i="1" dirty="0" smtClean="0">
                <a:solidFill>
                  <a:srgbClr val="FF0000"/>
                </a:solidFill>
              </a:rPr>
              <a:t>slowly</a:t>
            </a:r>
            <a:r>
              <a:rPr lang="en-US" sz="2100" dirty="0" smtClean="0"/>
              <a:t> </a:t>
            </a:r>
            <a:r>
              <a:rPr lang="en-US" sz="2100" dirty="0"/>
              <a:t>over </a:t>
            </a:r>
            <a:r>
              <a:rPr lang="en-US" sz="2100" b="1" i="1" dirty="0">
                <a:solidFill>
                  <a:srgbClr val="FF0000"/>
                </a:solidFill>
              </a:rPr>
              <a:t>MANY</a:t>
            </a:r>
            <a:r>
              <a:rPr lang="en-US" sz="2100" i="1" dirty="0">
                <a:solidFill>
                  <a:srgbClr val="FF0000"/>
                </a:solidFill>
              </a:rPr>
              <a:t> generations </a:t>
            </a:r>
            <a:r>
              <a:rPr lang="en-US" sz="2100" dirty="0"/>
              <a:t>and is a result of Natural Selection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 leading to Generational Adaptions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 How does an adaptation occur within a species?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ANSWER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Survival of the fittest (</a:t>
            </a:r>
            <a:r>
              <a:rPr lang="en-US" dirty="0" smtClean="0">
                <a:solidFill>
                  <a:srgbClr val="FFFF00"/>
                </a:solidFill>
              </a:rPr>
              <a:t>or more correctly fittest to survive in that environment!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It's not about changing; it's about not dying</a:t>
            </a:r>
            <a:r>
              <a:rPr lang="en-US" dirty="0" smtClean="0">
                <a:solidFill>
                  <a:srgbClr val="FF0000"/>
                </a:solidFill>
              </a:rPr>
              <a:t>.  Those who survive, procreate and pass forward their beneficial trait(s) to the next generation.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5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O</a:t>
            </a:r>
            <a:r>
              <a:rPr lang="en-US" dirty="0" smtClean="0"/>
              <a:t>nce </a:t>
            </a:r>
            <a:r>
              <a:rPr lang="en-US" dirty="0"/>
              <a:t>a new trait is produced – the organisms will reproduce and the population size will </a:t>
            </a:r>
            <a:r>
              <a:rPr lang="en-US" dirty="0">
                <a:solidFill>
                  <a:srgbClr val="FF0000"/>
                </a:solidFill>
              </a:rPr>
              <a:t>increase</a:t>
            </a:r>
            <a:r>
              <a:rPr lang="en-US" dirty="0"/>
              <a:t> </a:t>
            </a:r>
            <a:r>
              <a:rPr lang="en-US" dirty="0" smtClean="0"/>
              <a:t>dramatically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 What’s the opposite of Proliferation?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2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S</a:t>
            </a:r>
            <a:r>
              <a:rPr lang="en-US" dirty="0" smtClean="0"/>
              <a:t>pecies are </a:t>
            </a:r>
            <a:r>
              <a:rPr lang="en-US" dirty="0" smtClean="0">
                <a:solidFill>
                  <a:srgbClr val="FF0000"/>
                </a:solidFill>
              </a:rPr>
              <a:t>removed</a:t>
            </a:r>
            <a:r>
              <a:rPr lang="en-US" dirty="0" smtClean="0"/>
              <a:t> </a:t>
            </a:r>
            <a:r>
              <a:rPr lang="en-US" dirty="0"/>
              <a:t>due to changes in the ecosystem, foreign species and human influence.</a:t>
            </a:r>
          </a:p>
          <a:p>
            <a:r>
              <a:rPr lang="en-US" u="sng" dirty="0" smtClean="0"/>
              <a:t>Examples</a:t>
            </a:r>
            <a:r>
              <a:rPr lang="en-US" dirty="0" smtClean="0"/>
              <a:t>: Sabre Tooth Tiger, Woolly Mammoth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 in some cases…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8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Tron.potx</Template>
  <TotalTime>0</TotalTime>
  <Words>679</Words>
  <Application>Microsoft Macintosh PowerPoint</Application>
  <PresentationFormat>On-screen Show (16:10)</PresentationFormat>
  <Paragraphs>79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 16x9</vt:lpstr>
      <vt:lpstr>Adaptation and Natural Selection</vt:lpstr>
      <vt:lpstr>Adaptations</vt:lpstr>
      <vt:lpstr>Natural Selection</vt:lpstr>
      <vt:lpstr>Adaptive Radiation</vt:lpstr>
      <vt:lpstr>Example: Finches of Galapagos</vt:lpstr>
      <vt:lpstr>Thought Problem</vt:lpstr>
      <vt:lpstr>Natural Selection leading to Generational Adaptions</vt:lpstr>
      <vt:lpstr>Proliferation</vt:lpstr>
      <vt:lpstr>Extinction</vt:lpstr>
      <vt:lpstr>Extirpation</vt:lpstr>
      <vt:lpstr>2 Types of Adaptations</vt:lpstr>
      <vt:lpstr>Polar Bears Special Adaptations</vt:lpstr>
      <vt:lpstr>Pebble Toad</vt:lpstr>
      <vt:lpstr>Jesus Christ Lizard</vt:lpstr>
      <vt:lpstr>Mimicry</vt:lpstr>
      <vt:lpstr>Mimic Octopus</vt:lpstr>
      <vt:lpstr>Keystone Species</vt:lpstr>
      <vt:lpstr>Keystone Arch</vt:lpstr>
      <vt:lpstr>Example: Sea Otters </vt:lpstr>
      <vt:lpstr>Otters Holding Hands</vt:lpstr>
      <vt:lpstr>Indicator Species</vt:lpstr>
      <vt:lpstr>Learn Biology: Keystone Species vs Indicator Species</vt:lpstr>
      <vt:lpstr>In-Class/Homework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2014-03-04T15:47:15Z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