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66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7" r:id="rId11"/>
    <p:sldId id="270" r:id="rId12"/>
    <p:sldId id="264" r:id="rId13"/>
    <p:sldId id="265" r:id="rId14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856" y="-11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D1CF5-BC43-A24D-9A31-FB26B4B9B06D}" type="datetimeFigureOut">
              <a:rPr lang="en-US" smtClean="0"/>
              <a:t>2014-02-27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3A8701-C1A0-EA4F-825F-0B3F4A1A6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15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84667"/>
            <a:ext cx="8961120" cy="5554133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9C79-20E0-45F2-B082-1E5E91636018}" type="datetimeFigureOut">
              <a:rPr lang="en-CA" smtClean="0"/>
              <a:t>2014-02-26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345441" y="2452168"/>
            <a:ext cx="7147931" cy="2053167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453862"/>
            <a:ext cx="1190348" cy="20497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2613882"/>
            <a:ext cx="910224" cy="1729740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4" y="2546351"/>
            <a:ext cx="6947845" cy="1871133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3854390"/>
            <a:ext cx="762000" cy="3810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80FCFF2-40C3-47FE-A893-4C0FDA17BD5E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541822" y="3799397"/>
            <a:ext cx="6755166" cy="553639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2616200"/>
            <a:ext cx="6760868" cy="1731433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3873500"/>
            <a:ext cx="6553200" cy="3810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2689195"/>
            <a:ext cx="6629400" cy="10160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9C79-20E0-45F2-B082-1E5E91636018}" type="datetimeFigureOut">
              <a:rPr lang="en-CA" smtClean="0"/>
              <a:t>2014-02-26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CFF2-40C3-47FE-A893-4C0FDA17BD5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190500"/>
            <a:ext cx="1859280" cy="5102195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6" y="292841"/>
            <a:ext cx="1672235" cy="4897514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8" y="329523"/>
            <a:ext cx="1485531" cy="48241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17500"/>
            <a:ext cx="6172200" cy="4826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9C79-20E0-45F2-B082-1E5E91636018}" type="datetimeFigureOut">
              <a:rPr lang="en-CA" smtClean="0"/>
              <a:t>2014-02-26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CFF2-40C3-47FE-A893-4C0FDA17BD5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9C79-20E0-45F2-B082-1E5E91636018}" type="datetimeFigureOut">
              <a:rPr lang="en-CA" smtClean="0"/>
              <a:t>2014-02-26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CFF2-40C3-47FE-A893-4C0FDA17BD5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84667"/>
            <a:ext cx="8961120" cy="5554133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9C79-20E0-45F2-B082-1E5E91636018}" type="datetimeFigureOut">
              <a:rPr lang="en-CA" smtClean="0"/>
              <a:t>2014-02-26</a:t>
            </a:fld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451976" y="2455333"/>
            <a:ext cx="8265160" cy="2053167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2540000"/>
            <a:ext cx="8033800" cy="1871133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CFF2-40C3-47FE-A893-4C0FDA17BD5E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2667000"/>
            <a:ext cx="7696200" cy="10795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3784601"/>
            <a:ext cx="7818120" cy="553639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839592"/>
            <a:ext cx="7696200" cy="436486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8" y="2603500"/>
            <a:ext cx="7817599" cy="1731433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340311"/>
            <a:ext cx="8260672" cy="8661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432559"/>
            <a:ext cx="4038600" cy="3672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32559"/>
            <a:ext cx="4038600" cy="3672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9C79-20E0-45F2-B082-1E5E91636018}" type="datetimeFigureOut">
              <a:rPr lang="en-CA" smtClean="0"/>
              <a:t>2014-02-26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CFF2-40C3-47FE-A893-4C0FDA17BD5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340311"/>
            <a:ext cx="8260672" cy="86618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435365"/>
            <a:ext cx="4040188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032000"/>
            <a:ext cx="4040188" cy="30731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435365"/>
            <a:ext cx="4041775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032000"/>
            <a:ext cx="4041775" cy="30731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9C79-20E0-45F2-B082-1E5E91636018}" type="datetimeFigureOut">
              <a:rPr lang="en-CA" smtClean="0"/>
              <a:t>2014-02-26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CFF2-40C3-47FE-A893-4C0FDA17BD5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9C79-20E0-45F2-B082-1E5E91636018}" type="datetimeFigureOut">
              <a:rPr lang="en-CA" smtClean="0"/>
              <a:t>2014-02-26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CFF2-40C3-47FE-A893-4C0FDA17BD5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84667"/>
            <a:ext cx="8961120" cy="5554133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9C79-20E0-45F2-B082-1E5E91636018}" type="datetimeFigureOut">
              <a:rPr lang="en-CA" smtClean="0"/>
              <a:t>2014-02-26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CFF2-40C3-47FE-A893-4C0FDA17BD5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84667"/>
            <a:ext cx="8961120" cy="5554133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71500"/>
            <a:ext cx="4572000" cy="43815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9C79-20E0-45F2-B082-1E5E91636018}" type="datetimeFigureOut">
              <a:rPr lang="en-CA" smtClean="0"/>
              <a:t>2014-02-26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CFF2-40C3-47FE-A893-4C0FDA17BD5E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560034" y="1254760"/>
            <a:ext cx="2716566" cy="293624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368727"/>
            <a:ext cx="2483254" cy="2695273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476500"/>
            <a:ext cx="2298634" cy="14605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445260"/>
            <a:ext cx="2298634" cy="993017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84667"/>
            <a:ext cx="8961120" cy="5554133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517864"/>
            <a:ext cx="7772400" cy="3609637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9C79-20E0-45F2-B082-1E5E91636018}" type="datetimeFigureOut">
              <a:rPr lang="en-CA" smtClean="0"/>
              <a:t>2014-02-26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CFF2-40C3-47FE-A893-4C0FDA17BD5E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685800" y="4127500"/>
            <a:ext cx="7772400" cy="11430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2000" y="4191000"/>
            <a:ext cx="7600765" cy="1002437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914400" y="4699000"/>
            <a:ext cx="7328514" cy="376413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4229100"/>
            <a:ext cx="7946136" cy="91440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4713797"/>
            <a:ext cx="7244736" cy="33476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254501"/>
            <a:ext cx="7328514" cy="435869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84667"/>
            <a:ext cx="8961120" cy="5554133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0500"/>
            <a:ext cx="8229600" cy="3644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0CC9C79-20E0-45F2-B082-1E5E91636018}" type="datetimeFigureOut">
              <a:rPr lang="en-CA" smtClean="0"/>
              <a:t>2014-02-26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80FCFF2-40C3-47FE-A893-4C0FDA17BD5E}" type="slidenum">
              <a:rPr lang="en-CA" smtClean="0"/>
              <a:t>‹#›</a:t>
            </a:fld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274320" y="231805"/>
            <a:ext cx="8595360" cy="11049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10719"/>
            <a:ext cx="8380520" cy="932156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340311"/>
            <a:ext cx="8260672" cy="866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image" Target="http://faculty.southwest.tn.edu/rburkett/ES%20%20we16.jp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gif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eg"/><Relationship Id="rId3" Type="http://schemas.openxmlformats.org/officeDocument/2006/relationships/image" Target="http://faculty.southwest.tn.edu/rburkett/ES%20%20we59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http://www.geography.hunter.cuny.edu/~tbw/wc.notes/15.climates.veg/climate/D/Dfa.Dfc.climate.graphs.jpg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google.ca/url?sa=i&amp;rct=j&amp;q=&amp;esrc=s&amp;frm=1&amp;source=images&amp;cd=&amp;cad=rja&amp;docid=KEowU8agjK1TFM&amp;tbnid=0kERQ8Zb-Xf9LM:&amp;ved=0CAUQjRw&amp;url=http://www.geography.hunter.cuny.edu/tbw/wc.notes/15.climates.veg/humid_continental.htm&amp;ei=nRkkUeeWLeKYiAK0p4CgAg&amp;bvm=bv.42661473,d.cGE&amp;psig=AFQjCNFzhCyhf5q-vsI6W6g93U6F95X6xw&amp;ust=1361406730897267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With your neighbour come up with a definition for the word </a:t>
            </a:r>
            <a:r>
              <a:rPr lang="en-US" b="1" i="1" dirty="0" smtClean="0"/>
              <a:t>climate</a:t>
            </a:r>
          </a:p>
          <a:p>
            <a:pPr marL="114300" indent="0">
              <a:buNone/>
            </a:pPr>
            <a:endParaRPr lang="en-US" b="1" i="1" dirty="0"/>
          </a:p>
          <a:p>
            <a:pPr marL="11430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Collect the notes from the front of the room!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756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your Biosphere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b="1" u="sng" dirty="0" smtClean="0"/>
              <a:t>Stations Activity</a:t>
            </a:r>
          </a:p>
          <a:p>
            <a:r>
              <a:rPr lang="en-US" dirty="0" smtClean="0"/>
              <a:t>Working in groups of 4-5 you will travel the globe and to explore each Biome!</a:t>
            </a:r>
          </a:p>
          <a:p>
            <a:pPr marL="0" indent="0">
              <a:buNone/>
            </a:pPr>
            <a:r>
              <a:rPr lang="en-US" b="1" dirty="0"/>
              <a:t>The 8 Biomes we will explore today are</a:t>
            </a:r>
            <a:r>
              <a:rPr lang="en-US" dirty="0"/>
              <a:t>…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chemeClr val="accent5"/>
                </a:solidFill>
              </a:rPr>
              <a:t>Tundra</a:t>
            </a:r>
            <a:r>
              <a:rPr lang="en-US" dirty="0"/>
              <a:t>, </a:t>
            </a:r>
            <a:r>
              <a:rPr lang="en-US" dirty="0">
                <a:solidFill>
                  <a:srgbClr val="660066"/>
                </a:solidFill>
              </a:rPr>
              <a:t>Boreal Forest</a:t>
            </a:r>
            <a:r>
              <a:rPr lang="en-US" dirty="0">
                <a:solidFill>
                  <a:srgbClr val="008000"/>
                </a:solidFill>
              </a:rPr>
              <a:t>, Temperate Deciduous Forest</a:t>
            </a:r>
            <a:r>
              <a:rPr lang="en-US" dirty="0"/>
              <a:t>,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Temperate Rainforest</a:t>
            </a:r>
            <a:r>
              <a:rPr lang="en-US" dirty="0"/>
              <a:t>, </a:t>
            </a:r>
            <a:r>
              <a:rPr lang="en-US" dirty="0">
                <a:solidFill>
                  <a:schemeClr val="accent2"/>
                </a:solidFill>
              </a:rPr>
              <a:t>Grassland</a:t>
            </a:r>
            <a:r>
              <a:rPr lang="en-US" dirty="0"/>
              <a:t>, </a:t>
            </a:r>
            <a:r>
              <a:rPr lang="en-US" dirty="0">
                <a:solidFill>
                  <a:srgbClr val="3366FF"/>
                </a:solidFill>
              </a:rPr>
              <a:t>Tropical Rainforest</a:t>
            </a:r>
            <a:r>
              <a:rPr lang="en-US" dirty="0"/>
              <a:t>, </a:t>
            </a:r>
            <a:r>
              <a:rPr lang="en-US" dirty="0">
                <a:solidFill>
                  <a:srgbClr val="FFFF00"/>
                </a:solidFill>
              </a:rPr>
              <a:t>Desert</a:t>
            </a:r>
            <a:r>
              <a:rPr lang="en-US" dirty="0"/>
              <a:t>, and </a:t>
            </a:r>
            <a:r>
              <a:rPr lang="en-US" dirty="0">
                <a:solidFill>
                  <a:srgbClr val="008000"/>
                </a:solidFill>
              </a:rPr>
              <a:t>Permanent Ice</a:t>
            </a:r>
          </a:p>
          <a:p>
            <a:endParaRPr lang="en-US" dirty="0" smtClean="0"/>
          </a:p>
          <a:p>
            <a:pPr marL="114300" indent="0">
              <a:buNone/>
            </a:pPr>
            <a:r>
              <a:rPr lang="en-US" b="1" u="sng" dirty="0" smtClean="0"/>
              <a:t>Note</a:t>
            </a:r>
            <a:r>
              <a:rPr lang="en-US" dirty="0" smtClean="0"/>
              <a:t>: Maybe this info will help you with your own Biome Project!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001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667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en-CA" sz="3200" dirty="0" smtClean="0"/>
              <a:t>Groups</a:t>
            </a:r>
            <a:endParaRPr lang="en" sz="3200" dirty="0"/>
          </a:p>
        </p:txBody>
      </p:sp>
      <p:sp>
        <p:nvSpPr>
          <p:cNvPr id="41" name="Shape 41"/>
          <p:cNvSpPr txBox="1"/>
          <p:nvPr/>
        </p:nvSpPr>
        <p:spPr>
          <a:xfrm>
            <a:off x="227620" y="1560944"/>
            <a:ext cx="1215600" cy="14006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" sz="1800" dirty="0"/>
              <a:t>1</a:t>
            </a:r>
          </a:p>
          <a:p>
            <a:pPr lvl="0" algn="ctr" rtl="0">
              <a:buNone/>
            </a:pPr>
            <a:r>
              <a:rPr lang="en-CA" sz="1800" dirty="0" err="1" smtClean="0"/>
              <a:t>Ikumi</a:t>
            </a:r>
            <a:endParaRPr lang="en-CA" sz="1800" dirty="0" smtClean="0"/>
          </a:p>
          <a:p>
            <a:pPr lvl="0" algn="ctr" rtl="0">
              <a:buNone/>
            </a:pPr>
            <a:r>
              <a:rPr lang="en-CA" sz="1800" dirty="0" smtClean="0"/>
              <a:t>Nathan</a:t>
            </a:r>
          </a:p>
          <a:p>
            <a:pPr algn="ctr"/>
            <a:r>
              <a:rPr lang="en-CA" dirty="0" err="1" smtClean="0"/>
              <a:t>Allistair</a:t>
            </a:r>
            <a:endParaRPr lang="en-CA" dirty="0" smtClean="0"/>
          </a:p>
          <a:p>
            <a:pPr lvl="0" algn="ctr"/>
            <a:r>
              <a:rPr lang="en-CA" dirty="0"/>
              <a:t>Eric K</a:t>
            </a:r>
            <a:endParaRPr lang="en" dirty="0"/>
          </a:p>
          <a:p>
            <a:pPr algn="ctr"/>
            <a:endParaRPr lang="en-CA" dirty="0">
              <a:solidFill>
                <a:schemeClr val="dk1"/>
              </a:solidFill>
            </a:endParaRPr>
          </a:p>
          <a:p>
            <a:pPr lvl="0" algn="ctr" rtl="0">
              <a:buNone/>
            </a:pPr>
            <a:endParaRPr lang="en" sz="1800" dirty="0">
              <a:solidFill>
                <a:srgbClr val="800000"/>
              </a:solidFill>
            </a:endParaRPr>
          </a:p>
        </p:txBody>
      </p:sp>
      <p:sp>
        <p:nvSpPr>
          <p:cNvPr id="42" name="Shape 42"/>
          <p:cNvSpPr txBox="1"/>
          <p:nvPr/>
        </p:nvSpPr>
        <p:spPr>
          <a:xfrm>
            <a:off x="1509677" y="1558826"/>
            <a:ext cx="1722000" cy="14006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>
                <a:solidFill>
                  <a:schemeClr val="dk1"/>
                </a:solidFill>
              </a:rPr>
              <a:t>2</a:t>
            </a:r>
          </a:p>
          <a:p>
            <a:pPr lvl="0" algn="ctr" rtl="0">
              <a:buNone/>
            </a:pPr>
            <a:r>
              <a:rPr lang="en" sz="1800" dirty="0">
                <a:solidFill>
                  <a:schemeClr val="dk1"/>
                </a:solidFill>
              </a:rPr>
              <a:t>Alex</a:t>
            </a:r>
          </a:p>
          <a:p>
            <a:pPr algn="ctr"/>
            <a:r>
              <a:rPr lang="en-CA" dirty="0" err="1" smtClean="0">
                <a:solidFill>
                  <a:schemeClr val="dk1"/>
                </a:solidFill>
              </a:rPr>
              <a:t>Hanieh</a:t>
            </a:r>
            <a:endParaRPr lang="en-CA" dirty="0" smtClean="0">
              <a:solidFill>
                <a:schemeClr val="dk1"/>
              </a:solidFill>
            </a:endParaRPr>
          </a:p>
          <a:p>
            <a:pPr lvl="0" algn="ctr"/>
            <a:r>
              <a:rPr lang="en-CA" dirty="0" err="1" smtClean="0">
                <a:solidFill>
                  <a:schemeClr val="dk1"/>
                </a:solidFill>
              </a:rPr>
              <a:t>Mikayla</a:t>
            </a:r>
            <a:endParaRPr lang="en-CA" dirty="0">
              <a:solidFill>
                <a:schemeClr val="dk1"/>
              </a:solidFill>
            </a:endParaRPr>
          </a:p>
          <a:p>
            <a:pPr lvl="0" algn="ctr" rtl="0">
              <a:buNone/>
            </a:pPr>
            <a:r>
              <a:rPr lang="en-CA" sz="1800" dirty="0" smtClean="0">
                <a:solidFill>
                  <a:schemeClr val="dk1"/>
                </a:solidFill>
              </a:rPr>
              <a:t>Griffin</a:t>
            </a:r>
          </a:p>
          <a:p>
            <a:pPr algn="ctr"/>
            <a:r>
              <a:rPr lang="en-CA" dirty="0" smtClean="0"/>
              <a:t>Ciaran</a:t>
            </a:r>
            <a:endParaRPr lang="en-CA" dirty="0"/>
          </a:p>
        </p:txBody>
      </p:sp>
      <p:sp>
        <p:nvSpPr>
          <p:cNvPr id="43" name="Shape 43"/>
          <p:cNvSpPr txBox="1"/>
          <p:nvPr/>
        </p:nvSpPr>
        <p:spPr>
          <a:xfrm>
            <a:off x="3198662" y="1532844"/>
            <a:ext cx="1589362" cy="156333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>
                <a:solidFill>
                  <a:schemeClr val="dk1"/>
                </a:solidFill>
              </a:rPr>
              <a:t>3</a:t>
            </a:r>
          </a:p>
          <a:p>
            <a:pPr lvl="0" algn="ctr" rtl="0">
              <a:buNone/>
            </a:pPr>
            <a:r>
              <a:rPr lang="en-CA" sz="1800" dirty="0" smtClean="0">
                <a:solidFill>
                  <a:schemeClr val="dk1"/>
                </a:solidFill>
              </a:rPr>
              <a:t>Clementine</a:t>
            </a:r>
          </a:p>
          <a:p>
            <a:pPr lvl="0" algn="ctr" rtl="0">
              <a:buNone/>
            </a:pPr>
            <a:r>
              <a:rPr lang="en-CA" sz="1800" dirty="0" smtClean="0">
                <a:solidFill>
                  <a:schemeClr val="dk1"/>
                </a:solidFill>
              </a:rPr>
              <a:t>Josh</a:t>
            </a:r>
          </a:p>
          <a:p>
            <a:pPr lvl="0" algn="ctr" rtl="0">
              <a:buNone/>
            </a:pPr>
            <a:r>
              <a:rPr lang="en-CA" sz="1800" dirty="0" smtClean="0">
                <a:solidFill>
                  <a:schemeClr val="dk1"/>
                </a:solidFill>
              </a:rPr>
              <a:t>Avery</a:t>
            </a:r>
          </a:p>
          <a:p>
            <a:pPr algn="ctr"/>
            <a:r>
              <a:rPr lang="en-CA" dirty="0" err="1" smtClean="0">
                <a:solidFill>
                  <a:schemeClr val="dk1"/>
                </a:solidFill>
              </a:rPr>
              <a:t>Phaelan</a:t>
            </a:r>
            <a:endParaRPr lang="en-CA" dirty="0" smtClean="0">
              <a:solidFill>
                <a:schemeClr val="dk1"/>
              </a:solidFill>
            </a:endParaRPr>
          </a:p>
          <a:p>
            <a:pPr lvl="0" algn="ctr"/>
            <a:r>
              <a:rPr lang="en-CA" dirty="0">
                <a:solidFill>
                  <a:schemeClr val="dk1"/>
                </a:solidFill>
              </a:rPr>
              <a:t>Brendan</a:t>
            </a:r>
          </a:p>
          <a:p>
            <a:pPr algn="ctr"/>
            <a:endParaRPr lang="en-CA" dirty="0">
              <a:solidFill>
                <a:schemeClr val="dk1"/>
              </a:solidFill>
            </a:endParaRPr>
          </a:p>
        </p:txBody>
      </p:sp>
      <p:sp>
        <p:nvSpPr>
          <p:cNvPr id="44" name="Shape 44"/>
          <p:cNvSpPr txBox="1"/>
          <p:nvPr/>
        </p:nvSpPr>
        <p:spPr>
          <a:xfrm>
            <a:off x="4915595" y="1535717"/>
            <a:ext cx="1428819" cy="171333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>
                <a:solidFill>
                  <a:schemeClr val="dk1"/>
                </a:solidFill>
              </a:rPr>
              <a:t>4</a:t>
            </a:r>
          </a:p>
          <a:p>
            <a:pPr lvl="0" algn="ctr" rtl="0">
              <a:buNone/>
            </a:pPr>
            <a:r>
              <a:rPr lang="en-CA" sz="1800" dirty="0" err="1" smtClean="0">
                <a:solidFill>
                  <a:schemeClr val="dk1"/>
                </a:solidFill>
              </a:rPr>
              <a:t>Makaela</a:t>
            </a:r>
            <a:endParaRPr lang="en-CA" sz="1800" dirty="0" smtClean="0">
              <a:solidFill>
                <a:schemeClr val="dk1"/>
              </a:solidFill>
            </a:endParaRPr>
          </a:p>
          <a:p>
            <a:pPr lvl="0" algn="ctr" rtl="0">
              <a:buNone/>
            </a:pPr>
            <a:r>
              <a:rPr lang="en-CA" sz="1800" dirty="0" smtClean="0">
                <a:solidFill>
                  <a:schemeClr val="dk1"/>
                </a:solidFill>
              </a:rPr>
              <a:t>Malcolm</a:t>
            </a:r>
          </a:p>
          <a:p>
            <a:pPr algn="ctr"/>
            <a:r>
              <a:rPr lang="en-CA" dirty="0" smtClean="0">
                <a:solidFill>
                  <a:schemeClr val="dk1"/>
                </a:solidFill>
              </a:rPr>
              <a:t>Jake</a:t>
            </a:r>
            <a:endParaRPr lang="en-CA" dirty="0" smtClean="0">
              <a:solidFill>
                <a:schemeClr val="dk1"/>
              </a:solidFill>
            </a:endParaRPr>
          </a:p>
          <a:p>
            <a:pPr algn="ctr"/>
            <a:r>
              <a:rPr lang="en-CA" dirty="0" smtClean="0">
                <a:solidFill>
                  <a:schemeClr val="dk1"/>
                </a:solidFill>
              </a:rPr>
              <a:t>Lauren</a:t>
            </a:r>
          </a:p>
          <a:p>
            <a:pPr algn="ctr"/>
            <a:r>
              <a:rPr lang="en-CA" dirty="0">
                <a:solidFill>
                  <a:schemeClr val="dk1"/>
                </a:solidFill>
              </a:rPr>
              <a:t>Derek L</a:t>
            </a:r>
            <a:endParaRPr lang="en-CA" dirty="0" smtClean="0">
              <a:solidFill>
                <a:schemeClr val="dk1"/>
              </a:solidFill>
            </a:endParaRPr>
          </a:p>
          <a:p>
            <a:pPr algn="ctr"/>
            <a:endParaRPr lang="en-CA" dirty="0">
              <a:solidFill>
                <a:schemeClr val="dk1"/>
              </a:solidFill>
            </a:endParaRPr>
          </a:p>
          <a:p>
            <a:pPr lvl="0" algn="ctr"/>
            <a:endParaRPr lang="en-CA" dirty="0">
              <a:solidFill>
                <a:schemeClr val="dk1"/>
              </a:solidFill>
            </a:endParaRPr>
          </a:p>
          <a:p>
            <a:pPr algn="ctr"/>
            <a:endParaRPr lang="en" dirty="0">
              <a:solidFill>
                <a:schemeClr val="dk1"/>
              </a:solidFill>
            </a:endParaRPr>
          </a:p>
          <a:p>
            <a:pPr lvl="0" algn="ctr" rtl="0">
              <a:buNone/>
            </a:pPr>
            <a:endParaRPr lang="en-CA" sz="1800" dirty="0" smtClean="0">
              <a:solidFill>
                <a:schemeClr val="dk1"/>
              </a:solidFill>
            </a:endParaRPr>
          </a:p>
        </p:txBody>
      </p:sp>
      <p:sp>
        <p:nvSpPr>
          <p:cNvPr id="45" name="Shape 45"/>
          <p:cNvSpPr txBox="1"/>
          <p:nvPr/>
        </p:nvSpPr>
        <p:spPr>
          <a:xfrm>
            <a:off x="6791591" y="1553341"/>
            <a:ext cx="1080599" cy="193568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>
                <a:solidFill>
                  <a:schemeClr val="dk1"/>
                </a:solidFill>
              </a:rPr>
              <a:t>5</a:t>
            </a:r>
          </a:p>
          <a:p>
            <a:pPr lvl="0" algn="ctr" rtl="0">
              <a:buNone/>
            </a:pPr>
            <a:r>
              <a:rPr lang="en-CA" sz="1800" dirty="0" smtClean="0">
                <a:solidFill>
                  <a:schemeClr val="dk1"/>
                </a:solidFill>
              </a:rPr>
              <a:t>Hope</a:t>
            </a:r>
          </a:p>
          <a:p>
            <a:pPr algn="ctr"/>
            <a:r>
              <a:rPr lang="en-CA" dirty="0" err="1" smtClean="0">
                <a:solidFill>
                  <a:schemeClr val="dk1"/>
                </a:solidFill>
              </a:rPr>
              <a:t>Karis</a:t>
            </a:r>
            <a:endParaRPr lang="en-CA" sz="1800" dirty="0" smtClean="0">
              <a:solidFill>
                <a:schemeClr val="dk1"/>
              </a:solidFill>
            </a:endParaRPr>
          </a:p>
          <a:p>
            <a:pPr lvl="0" algn="ctr" rtl="0">
              <a:buNone/>
            </a:pPr>
            <a:r>
              <a:rPr lang="en-CA" sz="1800" dirty="0" smtClean="0">
                <a:solidFill>
                  <a:schemeClr val="dk1"/>
                </a:solidFill>
              </a:rPr>
              <a:t>Liam W.</a:t>
            </a:r>
          </a:p>
          <a:p>
            <a:pPr algn="ctr"/>
            <a:r>
              <a:rPr lang="en-CA" dirty="0" smtClean="0">
                <a:solidFill>
                  <a:schemeClr val="dk1"/>
                </a:solidFill>
              </a:rPr>
              <a:t>Roy</a:t>
            </a:r>
          </a:p>
          <a:p>
            <a:pPr lvl="0" algn="ctr"/>
            <a:r>
              <a:rPr lang="en-CA" dirty="0" smtClean="0">
                <a:solidFill>
                  <a:schemeClr val="dk1"/>
                </a:solidFill>
              </a:rPr>
              <a:t>Zack</a:t>
            </a:r>
            <a:endParaRPr lang="en-CA" dirty="0">
              <a:solidFill>
                <a:schemeClr val="dk1"/>
              </a:solidFill>
            </a:endParaRPr>
          </a:p>
          <a:p>
            <a:pPr lvl="0" algn="ctr" rtl="0">
              <a:buNone/>
            </a:pPr>
            <a:endParaRPr lang="en" sz="1800" dirty="0">
              <a:solidFill>
                <a:schemeClr val="dk1"/>
              </a:solidFill>
            </a:endParaRPr>
          </a:p>
        </p:txBody>
      </p:sp>
      <p:sp>
        <p:nvSpPr>
          <p:cNvPr id="46" name="Shape 46"/>
          <p:cNvSpPr txBox="1"/>
          <p:nvPr/>
        </p:nvSpPr>
        <p:spPr>
          <a:xfrm>
            <a:off x="3196400" y="3693296"/>
            <a:ext cx="1384200" cy="156333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>
                <a:solidFill>
                  <a:schemeClr val="dk1"/>
                </a:solidFill>
              </a:rPr>
              <a:t>6</a:t>
            </a:r>
          </a:p>
          <a:p>
            <a:pPr algn="ctr"/>
            <a:r>
              <a:rPr lang="en-CA" dirty="0" smtClean="0">
                <a:solidFill>
                  <a:schemeClr val="dk1"/>
                </a:solidFill>
              </a:rPr>
              <a:t>Emmett</a:t>
            </a:r>
            <a:endParaRPr lang="en-CA" dirty="0">
              <a:solidFill>
                <a:schemeClr val="dk1"/>
              </a:solidFill>
            </a:endParaRPr>
          </a:p>
          <a:p>
            <a:pPr lvl="0" algn="ctr"/>
            <a:r>
              <a:rPr lang="en-CA" dirty="0">
                <a:solidFill>
                  <a:schemeClr val="dk1"/>
                </a:solidFill>
              </a:rPr>
              <a:t>Liam </a:t>
            </a:r>
            <a:r>
              <a:rPr lang="en-CA" dirty="0" smtClean="0">
                <a:solidFill>
                  <a:schemeClr val="dk1"/>
                </a:solidFill>
              </a:rPr>
              <a:t>R</a:t>
            </a:r>
          </a:p>
          <a:p>
            <a:pPr lvl="0" algn="ctr"/>
            <a:r>
              <a:rPr lang="en-CA" sz="1800" dirty="0" smtClean="0">
                <a:solidFill>
                  <a:schemeClr val="dk1"/>
                </a:solidFill>
              </a:rPr>
              <a:t>Ian </a:t>
            </a:r>
            <a:r>
              <a:rPr lang="en-CA" sz="1800" dirty="0" smtClean="0">
                <a:solidFill>
                  <a:schemeClr val="dk1"/>
                </a:solidFill>
              </a:rPr>
              <a:t>W.</a:t>
            </a:r>
          </a:p>
          <a:p>
            <a:pPr algn="ctr"/>
            <a:r>
              <a:rPr lang="en-CA" dirty="0" err="1" smtClean="0">
                <a:solidFill>
                  <a:schemeClr val="dk1"/>
                </a:solidFill>
              </a:rPr>
              <a:t>Kazuki</a:t>
            </a:r>
            <a:endParaRPr lang="en-CA" dirty="0" smtClean="0">
              <a:solidFill>
                <a:schemeClr val="dk1"/>
              </a:solidFill>
            </a:endParaRPr>
          </a:p>
          <a:p>
            <a:pPr lvl="0" algn="ctr"/>
            <a:r>
              <a:rPr lang="en-CA" dirty="0">
                <a:solidFill>
                  <a:srgbClr val="000000"/>
                </a:solidFill>
              </a:rPr>
              <a:t>Dane</a:t>
            </a:r>
          </a:p>
          <a:p>
            <a:pPr algn="ctr"/>
            <a:endParaRPr lang="en" dirty="0">
              <a:solidFill>
                <a:schemeClr val="dk1"/>
              </a:solidFill>
            </a:endParaRPr>
          </a:p>
          <a:p>
            <a:pPr lvl="0" algn="ctr" rtl="0">
              <a:buNone/>
            </a:pPr>
            <a:endParaRPr lang="en-CA" sz="1800" dirty="0" smtClean="0">
              <a:solidFill>
                <a:schemeClr val="dk1"/>
              </a:solidFill>
            </a:endParaRPr>
          </a:p>
          <a:p>
            <a:pPr lvl="0" algn="ctr" rtl="0">
              <a:buNone/>
            </a:pPr>
            <a:endParaRPr lang="en-CA" sz="1800" dirty="0" smtClean="0">
              <a:solidFill>
                <a:schemeClr val="dk1"/>
              </a:solidFill>
            </a:endParaRPr>
          </a:p>
          <a:p>
            <a:pPr lvl="0" algn="ctr" rtl="0">
              <a:buNone/>
            </a:pPr>
            <a:endParaRPr lang="en-CA" sz="1800" dirty="0" smtClean="0">
              <a:solidFill>
                <a:schemeClr val="dk1"/>
              </a:solidFill>
            </a:endParaRPr>
          </a:p>
          <a:p>
            <a:pPr lvl="0" algn="ctr" rtl="0">
              <a:buNone/>
            </a:pPr>
            <a:endParaRPr lang="en-CA" sz="1800" dirty="0" smtClean="0">
              <a:solidFill>
                <a:schemeClr val="dk1"/>
              </a:solidFill>
            </a:endParaRPr>
          </a:p>
          <a:p>
            <a:pPr lvl="0" algn="ctr" rtl="0">
              <a:buNone/>
            </a:pPr>
            <a:endParaRPr lang="en-CA" sz="1800" dirty="0" smtClean="0">
              <a:solidFill>
                <a:schemeClr val="dk1"/>
              </a:solidFill>
            </a:endParaRPr>
          </a:p>
          <a:p>
            <a:pPr lvl="0" algn="ctr" rtl="0">
              <a:buNone/>
            </a:pPr>
            <a:endParaRPr lang="en" sz="18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260503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92" y="769268"/>
            <a:ext cx="4333875" cy="4865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1621" y="757267"/>
            <a:ext cx="3971925" cy="484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193204"/>
            <a:ext cx="434979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/>
              <a:t>F</a:t>
            </a:r>
            <a:r>
              <a:rPr lang="en-CA" sz="3200" b="1" dirty="0" smtClean="0"/>
              <a:t>ind the Biom</a:t>
            </a:r>
            <a:r>
              <a:rPr lang="en-CA" sz="3200" b="1" dirty="0" smtClean="0"/>
              <a:t>e!</a:t>
            </a:r>
            <a:endParaRPr lang="en-CA" sz="3200" b="1" dirty="0"/>
          </a:p>
        </p:txBody>
      </p:sp>
    </p:spTree>
    <p:extLst>
      <p:ext uri="{BB962C8B-B14F-4D97-AF65-F5344CB8AC3E}">
        <p14:creationId xmlns:p14="http://schemas.microsoft.com/office/powerpoint/2010/main" val="605538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57234"/>
            <a:ext cx="828092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 smtClean="0"/>
              <a:t>Homework</a:t>
            </a:r>
            <a:r>
              <a:rPr lang="en-CA" sz="3200" dirty="0" smtClean="0"/>
              <a:t>:</a:t>
            </a:r>
          </a:p>
          <a:p>
            <a:endParaRPr lang="en-CA" sz="2200" dirty="0"/>
          </a:p>
          <a:p>
            <a:pPr marL="457200" indent="-457200">
              <a:buFont typeface="+mj-lt"/>
              <a:buAutoNum type="arabicPeriod"/>
            </a:pPr>
            <a:r>
              <a:rPr lang="en-CA" sz="2200" dirty="0" smtClean="0"/>
              <a:t> </a:t>
            </a:r>
            <a:r>
              <a:rPr lang="en-CA" sz="2200" u="sng" dirty="0" smtClean="0"/>
              <a:t>Worksheet: Analysing Climatographs</a:t>
            </a:r>
            <a:endParaRPr lang="en-CA" sz="2200" dirty="0" smtClean="0"/>
          </a:p>
          <a:p>
            <a:pPr marL="514350" indent="-514350">
              <a:buFont typeface="+mj-lt"/>
              <a:buAutoNum type="arabicPeriod"/>
            </a:pPr>
            <a:endParaRPr lang="en-CA" sz="2200" dirty="0"/>
          </a:p>
          <a:p>
            <a:pPr marL="514350" indent="-514350">
              <a:buFont typeface="+mj-lt"/>
              <a:buAutoNum type="arabicPeriod"/>
            </a:pPr>
            <a:r>
              <a:rPr lang="en-CA" sz="2200" dirty="0" smtClean="0"/>
              <a:t>Create </a:t>
            </a:r>
            <a:r>
              <a:rPr lang="en-CA" sz="2200" dirty="0"/>
              <a:t>a </a:t>
            </a:r>
            <a:r>
              <a:rPr lang="en-CA" sz="2200" u="sng" dirty="0"/>
              <a:t>C</a:t>
            </a:r>
            <a:r>
              <a:rPr lang="en-CA" sz="2200" u="sng" dirty="0" smtClean="0"/>
              <a:t>limatograph </a:t>
            </a:r>
            <a:r>
              <a:rPr lang="en-CA" sz="2200" u="sng" dirty="0"/>
              <a:t>for your biome</a:t>
            </a:r>
            <a:endParaRPr lang="en-CA" sz="2200" u="sng" dirty="0" smtClean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91656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idx="4294967295"/>
          </p:nvPr>
        </p:nvSpPr>
        <p:spPr>
          <a:xfrm>
            <a:off x="467544" y="366013"/>
            <a:ext cx="7772400" cy="1225021"/>
          </a:xfrm>
        </p:spPr>
        <p:txBody>
          <a:bodyPr/>
          <a:lstStyle/>
          <a:p>
            <a:r>
              <a:rPr lang="en-CA" dirty="0" smtClean="0"/>
              <a:t>Chapter 3:  Climate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591034"/>
            <a:ext cx="7128792" cy="3893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3341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aculty.southwest.tn.edu/rburkett/ES%20%20we16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580"/>
            <a:ext cx="8244408" cy="4823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51921" y="157200"/>
            <a:ext cx="51125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 smtClean="0"/>
              <a:t>Climate</a:t>
            </a:r>
            <a:r>
              <a:rPr lang="en-CA" sz="2800" dirty="0" smtClean="0"/>
              <a:t>:  a long term pattern of </a:t>
            </a:r>
            <a:r>
              <a:rPr lang="en-CA" sz="2800" u="sng" dirty="0" smtClean="0"/>
              <a:t>temperature</a:t>
            </a:r>
            <a:r>
              <a:rPr lang="en-CA" sz="2800" dirty="0" smtClean="0"/>
              <a:t> and </a:t>
            </a:r>
            <a:r>
              <a:rPr lang="en-CA" sz="2800" u="sng" dirty="0" smtClean="0"/>
              <a:t>precipitation</a:t>
            </a:r>
            <a:endParaRPr lang="en-CA" sz="28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5077747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 smtClean="0"/>
              <a:t>There are 3 Factors that Affect Climate…….</a:t>
            </a:r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49421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45332"/>
            <a:ext cx="871296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 smtClean="0"/>
          </a:p>
          <a:p>
            <a:pPr marL="342900" indent="-342900">
              <a:buAutoNum type="arabicPeriod"/>
            </a:pPr>
            <a:r>
              <a:rPr lang="en-CA" sz="3200" b="1" dirty="0" smtClean="0"/>
              <a:t>Latitude</a:t>
            </a:r>
          </a:p>
          <a:p>
            <a:endParaRPr lang="en-CA" sz="2600" dirty="0"/>
          </a:p>
          <a:p>
            <a:pPr marL="285750" indent="-285750">
              <a:buBlip>
                <a:blip r:embed="rId2"/>
              </a:buBlip>
            </a:pPr>
            <a:r>
              <a:rPr lang="en-CA" sz="2300" dirty="0" smtClean="0"/>
              <a:t>Latitude means the distance from the </a:t>
            </a:r>
            <a:r>
              <a:rPr lang="en-CA" sz="2300" b="1" u="sng" dirty="0" smtClean="0"/>
              <a:t>equator</a:t>
            </a:r>
          </a:p>
          <a:p>
            <a:pPr marL="285750" indent="-285750">
              <a:buBlip>
                <a:blip r:embed="rId2"/>
              </a:buBlip>
            </a:pPr>
            <a:endParaRPr lang="en-CA" sz="2300" u="sng" dirty="0" smtClean="0"/>
          </a:p>
          <a:p>
            <a:pPr marL="285750" indent="-285750">
              <a:buBlip>
                <a:blip r:embed="rId2"/>
              </a:buBlip>
            </a:pPr>
            <a:r>
              <a:rPr lang="en-CA" sz="2300" dirty="0" smtClean="0"/>
              <a:t>The suns rays are direct at the equator so it is </a:t>
            </a:r>
            <a:r>
              <a:rPr lang="en-CA" sz="2300" b="1" u="sng" dirty="0" smtClean="0"/>
              <a:t>hotter</a:t>
            </a:r>
          </a:p>
          <a:p>
            <a:pPr marL="285750" indent="-285750">
              <a:buBlip>
                <a:blip r:embed="rId2"/>
              </a:buBlip>
            </a:pPr>
            <a:endParaRPr lang="en-CA" sz="2300" u="sng" dirty="0" smtClean="0"/>
          </a:p>
          <a:p>
            <a:pPr marL="285750" indent="-285750">
              <a:buBlip>
                <a:blip r:embed="rId2"/>
              </a:buBlip>
            </a:pPr>
            <a:r>
              <a:rPr lang="en-US" sz="2300" dirty="0" smtClean="0"/>
              <a:t>rays </a:t>
            </a:r>
            <a:r>
              <a:rPr lang="en-US" sz="2300" dirty="0"/>
              <a:t>more </a:t>
            </a:r>
            <a:r>
              <a:rPr lang="en-US" sz="2300" b="1" u="sng" dirty="0"/>
              <a:t>indirect</a:t>
            </a:r>
            <a:r>
              <a:rPr lang="en-US" sz="2300" dirty="0"/>
              <a:t> closer to the poles so it is </a:t>
            </a:r>
            <a:r>
              <a:rPr lang="en-US" sz="2300" b="1" u="sng" dirty="0" smtClean="0"/>
              <a:t>colder</a:t>
            </a:r>
          </a:p>
          <a:p>
            <a:endParaRPr lang="en-CA" sz="2300" u="sng" dirty="0" smtClean="0"/>
          </a:p>
          <a:p>
            <a:pPr marL="285750" indent="-285750">
              <a:buBlip>
                <a:blip r:embed="rId2"/>
              </a:buBlip>
            </a:pPr>
            <a:r>
              <a:rPr lang="en-US" sz="2300" dirty="0" smtClean="0"/>
              <a:t>tilt </a:t>
            </a:r>
            <a:r>
              <a:rPr lang="en-US" sz="2300" dirty="0"/>
              <a:t>of the earth causes seasons for Northern and Southern hemisphere. </a:t>
            </a:r>
            <a:endParaRPr lang="en-US" sz="2300" dirty="0" smtClean="0"/>
          </a:p>
          <a:p>
            <a:r>
              <a:rPr lang="en-US" sz="2300" dirty="0" smtClean="0"/>
              <a:t>		*There </a:t>
            </a:r>
            <a:r>
              <a:rPr lang="en-US" sz="2300" dirty="0"/>
              <a:t>are </a:t>
            </a:r>
            <a:r>
              <a:rPr lang="en-US" sz="2300" b="1" u="sng" dirty="0"/>
              <a:t>no</a:t>
            </a:r>
            <a:r>
              <a:rPr lang="en-US" sz="2300" u="sng" dirty="0"/>
              <a:t> </a:t>
            </a:r>
            <a:r>
              <a:rPr lang="en-US" sz="2300" dirty="0"/>
              <a:t>seasons at the equator</a:t>
            </a:r>
            <a:endParaRPr lang="en-CA" sz="2300" dirty="0"/>
          </a:p>
          <a:p>
            <a:pPr marL="285750" indent="-285750">
              <a:buBlip>
                <a:blip r:embed="rId2"/>
              </a:buBlip>
            </a:pPr>
            <a:endParaRPr lang="en-CA" dirty="0" smtClean="0"/>
          </a:p>
          <a:p>
            <a:pPr marL="285750" indent="-285750">
              <a:buBlip>
                <a:blip r:embed="rId2"/>
              </a:buBlip>
            </a:pPr>
            <a:endParaRPr lang="en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7727"/>
            <a:ext cx="4176464" cy="2450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3476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218"/>
          <a:stretch/>
        </p:blipFill>
        <p:spPr bwMode="auto">
          <a:xfrm>
            <a:off x="3579410" y="58413"/>
            <a:ext cx="5431681" cy="2139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500" y="380509"/>
            <a:ext cx="44644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2.  Distance from    	water</a:t>
            </a:r>
            <a:endParaRPr lang="en-CA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-1" y="2497460"/>
            <a:ext cx="888861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itchFamily="2" charset="2"/>
              <a:buChar char="v"/>
            </a:pPr>
            <a:r>
              <a:rPr lang="en-US" sz="2200" dirty="0"/>
              <a:t>The ocean has </a:t>
            </a:r>
            <a:r>
              <a:rPr lang="en-US" sz="2200" b="1" u="sng" dirty="0"/>
              <a:t>greater</a:t>
            </a:r>
            <a:r>
              <a:rPr lang="en-US" sz="2200" dirty="0"/>
              <a:t> heat capacity than land so it helps to moderate the temperature – less </a:t>
            </a:r>
            <a:r>
              <a:rPr lang="en-US" sz="2200" dirty="0" smtClean="0"/>
              <a:t>extremes</a:t>
            </a:r>
          </a:p>
          <a:p>
            <a:pPr marL="742950" lvl="1" indent="-285750">
              <a:buFont typeface="Wingdings" pitchFamily="2" charset="2"/>
              <a:buChar char="v"/>
            </a:pPr>
            <a:endParaRPr lang="en-CA" sz="2200" dirty="0"/>
          </a:p>
          <a:p>
            <a:pPr marL="742950" lvl="1" indent="-285750">
              <a:buFont typeface="Wingdings" pitchFamily="2" charset="2"/>
              <a:buChar char="v"/>
            </a:pPr>
            <a:r>
              <a:rPr lang="en-US" sz="2200" dirty="0"/>
              <a:t>Warm moist ocean air moves over coastal mountains and cools releasing </a:t>
            </a:r>
            <a:r>
              <a:rPr lang="en-US" sz="2200" b="1" u="sng" dirty="0" smtClean="0"/>
              <a:t>precipitation</a:t>
            </a:r>
          </a:p>
          <a:p>
            <a:pPr lvl="1"/>
            <a:endParaRPr lang="en-CA" sz="2200" b="1" u="sng" dirty="0"/>
          </a:p>
          <a:p>
            <a:pPr marL="742950" lvl="1" indent="-285750">
              <a:buFont typeface="Wingdings" pitchFamily="2" charset="2"/>
              <a:buChar char="v"/>
            </a:pPr>
            <a:r>
              <a:rPr lang="en-US" sz="2200" dirty="0"/>
              <a:t>The other side of the mountains = </a:t>
            </a:r>
            <a:r>
              <a:rPr lang="en-US" sz="2200" b="1" u="sng" dirty="0"/>
              <a:t>rain shadow </a:t>
            </a:r>
            <a:r>
              <a:rPr lang="en-US" sz="2200" dirty="0"/>
              <a:t>(low precipitation)</a:t>
            </a:r>
            <a:endParaRPr lang="en-CA" sz="2200" dirty="0"/>
          </a:p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550224" y="3725078"/>
            <a:ext cx="8338388" cy="129266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2600" dirty="0" smtClean="0"/>
              <a:t>Heat Capacity = the amount of energy (J) needed to raise the temperature of 1 kg of substance by 1 </a:t>
            </a:r>
            <a:r>
              <a:rPr lang="en-CA" sz="2600" baseline="30000" dirty="0" smtClean="0"/>
              <a:t>o</a:t>
            </a:r>
            <a:r>
              <a:rPr lang="en-CA" sz="2600" dirty="0" smtClean="0"/>
              <a:t> C. </a:t>
            </a:r>
            <a:endParaRPr lang="en-CA" sz="2600" dirty="0"/>
          </a:p>
        </p:txBody>
      </p:sp>
    </p:spTree>
    <p:extLst>
      <p:ext uri="{BB962C8B-B14F-4D97-AF65-F5344CB8AC3E}">
        <p14:creationId xmlns:p14="http://schemas.microsoft.com/office/powerpoint/2010/main" val="3227332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12016"/>
            <a:ext cx="10112740" cy="5764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9552" y="277214"/>
            <a:ext cx="3672408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3"/>
            </a:pPr>
            <a:r>
              <a:rPr lang="en-CA" sz="3200" b="1" dirty="0" smtClean="0"/>
              <a:t>Elevation</a:t>
            </a:r>
          </a:p>
          <a:p>
            <a:endParaRPr lang="en-CA" sz="2400" dirty="0"/>
          </a:p>
          <a:p>
            <a:pPr lvl="0"/>
            <a:r>
              <a:rPr lang="en-US" sz="2400" dirty="0"/>
              <a:t>Higher elevation = </a:t>
            </a:r>
            <a:r>
              <a:rPr lang="en-US" sz="2400" b="1" u="sng" dirty="0"/>
              <a:t>cooler</a:t>
            </a:r>
            <a:r>
              <a:rPr lang="en-US" sz="2400" dirty="0"/>
              <a:t> temperatures and </a:t>
            </a:r>
            <a:r>
              <a:rPr lang="en-US" sz="2400" b="1" u="sng" dirty="0"/>
              <a:t>increased</a:t>
            </a:r>
            <a:r>
              <a:rPr lang="en-US" sz="2400" dirty="0"/>
              <a:t> precipitation</a:t>
            </a:r>
            <a:endParaRPr lang="en-CA" sz="24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61808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faculty.southwest.tn.edu/rburkett/ES%20%20we59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0" y="97193"/>
            <a:ext cx="8860610" cy="5542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632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97194"/>
            <a:ext cx="712879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 err="1" smtClean="0"/>
              <a:t>Climatographs</a:t>
            </a:r>
            <a:endParaRPr lang="en-CA" sz="3200" b="1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5834"/>
            <a:ext cx="1846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7169" name="irc_mi" descr="http://www.geography.hunter.cuny.edu/~tbw/wc.notes/15.climates.veg/climate/D/Dfa.Dfc.climate.graphs.jpg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7797" y="892468"/>
            <a:ext cx="5816203" cy="433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42501"/>
            <a:ext cx="22742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7949" y="877281"/>
            <a:ext cx="309984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What does the line represent?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C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What do the bars represent?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C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Describe the difference in climate between Chicago, Illinois and Moose Factory, Ontario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816340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321834" y="1684020"/>
            <a:ext cx="8364966" cy="33959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dirty="0"/>
              <a:t>Please hand in your </a:t>
            </a:r>
            <a:r>
              <a:rPr lang="en-US" dirty="0" smtClean="0"/>
              <a:t>Climatographs </a:t>
            </a:r>
            <a:r>
              <a:rPr lang="en-US" dirty="0"/>
              <a:t>at the front of the </a:t>
            </a:r>
            <a:r>
              <a:rPr lang="en-US" dirty="0" smtClean="0"/>
              <a:t>class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smtClean="0"/>
              <a:t>Please collect a Know </a:t>
            </a:r>
            <a:r>
              <a:rPr lang="en-US" dirty="0"/>
              <a:t>Y</a:t>
            </a:r>
            <a:r>
              <a:rPr lang="en-US" dirty="0" smtClean="0"/>
              <a:t>our Biosphere handout from the front of the class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smtClean="0"/>
              <a:t>Use your textbooks to look up the definition of Biome and write it out the top of the handout</a:t>
            </a:r>
          </a:p>
          <a:p>
            <a:pPr algn="l"/>
            <a:endParaRPr lang="en-US" sz="2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 10 – class Starter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01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1610</TotalTime>
  <Words>376</Words>
  <Application>Microsoft Macintosh PowerPoint</Application>
  <PresentationFormat>On-screen Show (16:10)</PresentationFormat>
  <Paragraphs>97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Apothecary</vt:lpstr>
      <vt:lpstr>Climate</vt:lpstr>
      <vt:lpstr>Chapter 3:  Climate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Sci 10 – class Starter</vt:lpstr>
      <vt:lpstr>Know your Biosphere</vt:lpstr>
      <vt:lpstr>Groups</vt:lpstr>
      <vt:lpstr>PowerPoint Presentation</vt:lpstr>
      <vt:lpstr>PowerPoint Presentation</vt:lpstr>
    </vt:vector>
  </TitlesOfParts>
  <Company>School District 45 (West Vancouver)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3:  Climate</dc:title>
  <dc:creator>Kelly Spearman</dc:creator>
  <cp:lastModifiedBy>User</cp:lastModifiedBy>
  <cp:revision>16</cp:revision>
  <dcterms:created xsi:type="dcterms:W3CDTF">2013-02-25T23:18:53Z</dcterms:created>
  <dcterms:modified xsi:type="dcterms:W3CDTF">2014-02-27T23:45:02Z</dcterms:modified>
</cp:coreProperties>
</file>