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A608-D452-438A-AC5A-8337AB5EB1E0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109D-93AA-40BF-949C-0B75F7B9E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109D-93AA-40BF-949C-0B75F7B9E4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B9EB1-C907-4272-A121-5B3E3483F379}" type="datetimeFigureOut">
              <a:rPr lang="en-US" smtClean="0"/>
              <a:pPr/>
              <a:t>18-01-07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Law of Reflection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angle of reflection equals the angle of incidence</a:t>
            </a:r>
            <a:endParaRPr lang="en-US" sz="3200" dirty="0"/>
          </a:p>
        </p:txBody>
      </p:sp>
      <p:pic>
        <p:nvPicPr>
          <p:cNvPr id="22530" name="Picture 2" descr="http://www.petmewsings.com/images/NY_cartoon_mirr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438400"/>
            <a:ext cx="3413125" cy="341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747059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5715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Incident Ray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6600"/>
                </a:solidFill>
              </a:rPr>
              <a:t>light ray </a:t>
            </a:r>
            <a:r>
              <a:rPr lang="en-US" sz="3200" dirty="0" smtClean="0"/>
              <a:t>that strikes the reflecting material</a:t>
            </a:r>
          </a:p>
          <a:p>
            <a:r>
              <a:rPr lang="en-US" sz="3200" b="1" u="sng" dirty="0" smtClean="0"/>
              <a:t>Reflected ray</a:t>
            </a:r>
          </a:p>
          <a:p>
            <a:pPr lvl="1"/>
            <a:r>
              <a:rPr lang="en-US" sz="3200" dirty="0" smtClean="0"/>
              <a:t>The light ray that is </a:t>
            </a:r>
            <a:r>
              <a:rPr lang="en-US" sz="3200" dirty="0" smtClean="0">
                <a:solidFill>
                  <a:srgbClr val="FF6600"/>
                </a:solidFill>
              </a:rPr>
              <a:t>bounced back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6600"/>
                </a:solidFill>
              </a:rPr>
              <a:t>reflected</a:t>
            </a:r>
            <a:r>
              <a:rPr lang="en-US" sz="3200" dirty="0" smtClean="0"/>
              <a:t>) from a reflecting surface</a:t>
            </a:r>
          </a:p>
          <a:p>
            <a:r>
              <a:rPr lang="en-US" sz="3200" b="1" u="sng" dirty="0" smtClean="0"/>
              <a:t>Normal</a:t>
            </a:r>
          </a:p>
          <a:p>
            <a:pPr lvl="1"/>
            <a:r>
              <a:rPr lang="en-US" sz="3000" dirty="0" smtClean="0"/>
              <a:t>An </a:t>
            </a:r>
            <a:r>
              <a:rPr lang="en-US" sz="3000" dirty="0" smtClean="0">
                <a:solidFill>
                  <a:srgbClr val="FF6600"/>
                </a:solidFill>
              </a:rPr>
              <a:t>imaginary line </a:t>
            </a:r>
            <a:r>
              <a:rPr lang="en-US" sz="3000" dirty="0" smtClean="0"/>
              <a:t>drawn </a:t>
            </a:r>
            <a:r>
              <a:rPr lang="en-US" sz="3000" dirty="0" smtClean="0">
                <a:solidFill>
                  <a:srgbClr val="FF6600"/>
                </a:solidFill>
              </a:rPr>
              <a:t>perpendicular</a:t>
            </a:r>
            <a:r>
              <a:rPr lang="en-US" sz="3000" dirty="0" smtClean="0"/>
              <a:t> to a reflecting surface at the point where an incident ray strikes the surface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638800"/>
          </a:xfrm>
        </p:spPr>
        <p:txBody>
          <a:bodyPr/>
          <a:lstStyle/>
          <a:p>
            <a:r>
              <a:rPr lang="en-US" sz="3200" b="1" u="sng" dirty="0" smtClean="0"/>
              <a:t>Angle of Incidence</a:t>
            </a:r>
          </a:p>
          <a:p>
            <a:pPr lvl="1"/>
            <a:r>
              <a:rPr lang="en-US" sz="3200" dirty="0" smtClean="0"/>
              <a:t>Labeled </a:t>
            </a:r>
            <a:r>
              <a:rPr lang="en-US" sz="4000" i="1" dirty="0" err="1" smtClean="0">
                <a:solidFill>
                  <a:srgbClr val="FF6600"/>
                </a:solidFill>
              </a:rPr>
              <a:t>i</a:t>
            </a:r>
            <a:endParaRPr lang="en-US" sz="3200" i="1" dirty="0" smtClean="0">
              <a:solidFill>
                <a:srgbClr val="FF6600"/>
              </a:solidFill>
            </a:endParaRPr>
          </a:p>
          <a:p>
            <a:pPr lvl="1"/>
            <a:r>
              <a:rPr lang="en-US" sz="3200" dirty="0" smtClean="0"/>
              <a:t>The angle formed by the incident ray and the normal</a:t>
            </a:r>
          </a:p>
          <a:p>
            <a:r>
              <a:rPr lang="en-US" sz="3200" b="1" u="sng" dirty="0" smtClean="0"/>
              <a:t>Angle of Reflection</a:t>
            </a:r>
          </a:p>
          <a:p>
            <a:pPr lvl="1"/>
            <a:r>
              <a:rPr lang="en-US" sz="3200" dirty="0" smtClean="0"/>
              <a:t>Labeled </a:t>
            </a:r>
            <a:r>
              <a:rPr lang="en-US" sz="4000" i="1" dirty="0" smtClean="0"/>
              <a:t>r</a:t>
            </a:r>
            <a:endParaRPr lang="en-US" sz="3200" i="1" dirty="0" smtClean="0"/>
          </a:p>
          <a:p>
            <a:pPr lvl="1"/>
            <a:r>
              <a:rPr lang="en-US" sz="3200" dirty="0" smtClean="0"/>
              <a:t>The angle formed by the reflected ray and the normal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747059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481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i="1" u="sng" dirty="0"/>
              <a:t>For the following </a:t>
            </a:r>
            <a:r>
              <a:rPr lang="en-US" sz="2400" b="1" i="1" u="sng" dirty="0" smtClean="0"/>
              <a:t>diagrams</a:t>
            </a:r>
            <a:r>
              <a:rPr lang="en-US" sz="2400" i="1" dirty="0" smtClean="0"/>
              <a:t>:</a:t>
            </a:r>
            <a:r>
              <a:rPr lang="en-CA" sz="2400" dirty="0" smtClean="0"/>
              <a:t> </a:t>
            </a:r>
            <a:r>
              <a:rPr lang="en-US" sz="2400" dirty="0" smtClean="0"/>
              <a:t>Draw </a:t>
            </a:r>
            <a:r>
              <a:rPr lang="en-US" sz="2400" dirty="0"/>
              <a:t>the given angle.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US" sz="2400" dirty="0"/>
              <a:t>Label the (1) normal (2) mirror (3) ray of incidence (4) ray of reflection (5) angle of incidence (6) angle of reflection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Content Placeholder 3" descr="Screen Shot 2018-01-07 at 6.44.56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84" b="-36984"/>
          <a:stretch>
            <a:fillRect/>
          </a:stretch>
        </p:blipFill>
        <p:spPr>
          <a:xfrm>
            <a:off x="304800" y="1447799"/>
            <a:ext cx="8534400" cy="5020235"/>
          </a:xfrm>
        </p:spPr>
      </p:pic>
    </p:spTree>
    <p:extLst>
      <p:ext uri="{BB962C8B-B14F-4D97-AF65-F5344CB8AC3E}">
        <p14:creationId xmlns:p14="http://schemas.microsoft.com/office/powerpoint/2010/main" val="351362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431</TotalTime>
  <Words>100</Words>
  <Application>Microsoft Macintosh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The Law of Reflection</vt:lpstr>
      <vt:lpstr>PowerPoint Presentation</vt:lpstr>
      <vt:lpstr>PowerPoint Presentation</vt:lpstr>
      <vt:lpstr>PowerPoint Presentation</vt:lpstr>
      <vt:lpstr>PowerPoint Presentation</vt:lpstr>
      <vt:lpstr>For the following diagrams: Draw the given angle. Label the (1) normal (2) mirror (3) ray of incidence (4) ray of reflection (5) angle of incidence (6) angle of reflection.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Sachie</dc:creator>
  <cp:lastModifiedBy>SD45 User</cp:lastModifiedBy>
  <cp:revision>51</cp:revision>
  <dcterms:created xsi:type="dcterms:W3CDTF">2010-03-29T07:57:43Z</dcterms:created>
  <dcterms:modified xsi:type="dcterms:W3CDTF">2018-01-08T03:32:40Z</dcterms:modified>
</cp:coreProperties>
</file>