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gif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22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AA4B-5817-6548-BAE6-89700A7723F2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2F9CF-749E-7644-B1E0-88EA049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11F0D5B-CA18-B242-B318-A9F0A55C7EA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Pressure build</a:t>
            </a:r>
            <a:r>
              <a:rPr lang="en-US" dirty="0" smtClean="0">
                <a:latin typeface="Constantia" charset="0"/>
              </a:rPr>
              <a:t>-up happens underground, over very long periods of time</a:t>
            </a:r>
          </a:p>
          <a:p>
            <a:pPr eaLnBrk="1" hangingPunct="1"/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BFBB5E-477A-3E4B-B24B-11D58AC6E9A5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CA" dirty="0" smtClean="0">
                <a:ea typeface="ヒラギノ角ゴ Pro W3" charset="0"/>
              </a:rPr>
              <a:t>Subduction zone faults vs.</a:t>
            </a:r>
            <a:r>
              <a:rPr lang="en-CA" baseline="0" dirty="0" smtClean="0">
                <a:ea typeface="ヒラギノ角ゴ Pro W3" charset="0"/>
              </a:rPr>
              <a:t> Slip Strike Faults</a:t>
            </a:r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2FA8AA6-616E-6849-A0E5-6839E02E3407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CA" dirty="0" smtClean="0">
                <a:ea typeface="ヒラギノ角ゴ Pro W3" charset="0"/>
              </a:rPr>
              <a:t>Why would earthquakes near the surface</a:t>
            </a:r>
            <a:r>
              <a:rPr lang="en-CA" baseline="0" dirty="0" smtClean="0">
                <a:ea typeface="ヒラギノ角ゴ Pro W3" charset="0"/>
              </a:rPr>
              <a:t> cause more damage?</a:t>
            </a:r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8191772-A6AD-2F46-91AB-2EA4FC4A3685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07E9AF5-36A2-6741-8F07-FA84E664C410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5E11DC3-8353-6040-B432-F3225EA94B2E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54FE13B-1575-864A-A6F7-6C399E53F1ED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00E0887-AFFB-B046-A767-EA358FACA2DB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63AB50-42E7-0942-973B-D906D56DCB98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B7598-00CB-D042-BA29-B0F901622DA8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E0F82-5A75-E847-99EF-96AE439FAC4D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2C8E-3AE3-AE49-BA24-E1AB7944C7C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8E48E-9950-114F-8255-512210B18C4F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94371-692D-F64E-8FD2-BA8948ADE11C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1AADF-4F2A-354D-B39A-EB97A51FBEEC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C518-C111-BE41-BCB8-4433DCA6BA21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5F3A-4681-C140-92AD-3B1A30BD95DA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E071-8A82-8E46-AF48-DFC143676679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DE24F-71AF-AC40-818F-32074B14B182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7078-F723-8E46-A3B1-5C5092F450B3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03AB-A509-734E-8FEF-AD0D85C77D27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B9C12-0AE3-0443-AFA4-8E5F451C71A8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90A19-5E19-CE44-B213-72DCD88EE538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10236-E871-FA43-9385-35D02B66F3C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482CF-D9EE-B942-98D9-C2852692417A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8EC7-E0E5-A545-8F56-F9A8923D38A1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1037-E0D6-4C41-8D0F-996A91D14400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6004D-D6E2-8242-9DA6-5D04FFBCB46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52866-9F41-EC48-9D1B-A5C3D124C17C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18-05-13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6809E-3521-AE4C-BA11-853CD87BCD90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8E3C24-B7F3-F945-A443-7477225B34CC}" type="datetimeFigureOut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18-05-13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EFAC9"/>
                </a:solidFill>
                <a:latin typeface="Arial" charset="0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3E468E-9847-164A-872A-5F9EA1291766}" type="slidenum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" name="Picture 22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 descr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27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3"/>
          <p:cNvSpPr>
            <a:spLocks noChangeArrowheads="1"/>
          </p:cNvSpPr>
          <p:nvPr userDrawn="1"/>
        </p:nvSpPr>
        <p:spPr bwMode="auto">
          <a:xfrm>
            <a:off x="6862764" y="5212292"/>
            <a:ext cx="1824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77024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are very difficult to predict.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tantia" charset="0"/>
              </a:rPr>
              <a:t>Scientists understand why they happen</a:t>
            </a:r>
            <a:r>
              <a:rPr lang="en-US" dirty="0">
                <a:latin typeface="Constantia" charset="0"/>
              </a:rPr>
              <a:t>, but it is very difficult to predict their </a:t>
            </a:r>
            <a:r>
              <a:rPr lang="en-US" dirty="0">
                <a:solidFill>
                  <a:schemeClr val="tx1"/>
                </a:solidFill>
                <a:latin typeface="Constantia" charset="0"/>
              </a:rPr>
              <a:t>timing, exact location, and </a:t>
            </a: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strength</a:t>
            </a:r>
            <a:endParaRPr lang="en-US" dirty="0">
              <a:solidFill>
                <a:schemeClr val="tx1"/>
              </a:solidFill>
              <a:latin typeface="Constantia" charset="0"/>
            </a:endParaRPr>
          </a:p>
        </p:txBody>
      </p:sp>
      <p:pic>
        <p:nvPicPr>
          <p:cNvPr id="45060" name="Picture 8" descr="http://t1.gstatic.com/images?q=tbn:ANd9GcQM3GuXzR5_q86zSsIdAyI-p86j0HAScxiIp94RvZRmJNSwblzz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8438"/>
            <a:ext cx="4864100" cy="26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553" y="238125"/>
            <a:ext cx="7024744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Inside the Earth</a:t>
            </a:r>
            <a:endParaRPr dirty="0">
              <a:ea typeface="+mj-ea"/>
              <a:cs typeface="+mj-cs"/>
            </a:endParaRPr>
          </a:p>
        </p:txBody>
      </p:sp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57200" y="1607345"/>
            <a:ext cx="8229600" cy="34726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Comparing how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 and S waves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travel through the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Earth can tell us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if the Earth is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solid</a:t>
            </a:r>
            <a:r>
              <a:rPr lang="en-US" dirty="0">
                <a:latin typeface="Constantia" charset="0"/>
              </a:rPr>
              <a:t>,	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or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liquid</a:t>
            </a:r>
          </a:p>
          <a:p>
            <a:pPr>
              <a:buFont typeface="Wingdings 2" charset="0"/>
              <a:buNone/>
            </a:pPr>
            <a:endParaRPr lang="en-US" dirty="0" smtClean="0">
              <a:solidFill>
                <a:srgbClr val="3366FF"/>
              </a:solidFill>
              <a:latin typeface="Constantia" charset="0"/>
            </a:endParaRPr>
          </a:p>
          <a:p>
            <a:pPr>
              <a:buFont typeface="Wingdings 2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tantia" charset="0"/>
              </a:rPr>
              <a:t>How??? </a:t>
            </a:r>
          </a:p>
          <a:p>
            <a:pPr>
              <a:buFont typeface="Wingdings 2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tantia" charset="0"/>
              </a:rPr>
              <a:t>Nye Time!</a:t>
            </a:r>
            <a:endParaRPr lang="en-US" b="1" dirty="0">
              <a:solidFill>
                <a:srgbClr val="FF0000"/>
              </a:solidFill>
              <a:latin typeface="Constantia" charset="0"/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pic>
        <p:nvPicPr>
          <p:cNvPr id="62468" name="Picture 18" descr="http://t1.gstatic.com/images?q=tbn:ANd9GcSTJB8pyjIry1eHGgrXtSAQrFJpK0CJQgy09uB3DpXzB0p2xC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1190625"/>
            <a:ext cx="5072063" cy="424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Seismometers</a:t>
            </a:r>
            <a:endParaRPr>
              <a:ea typeface="+mj-ea"/>
              <a:cs typeface="+mj-cs"/>
            </a:endParaRPr>
          </a:p>
        </p:txBody>
      </p:sp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28750"/>
            <a:ext cx="3771900" cy="3651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Constantia" charset="0"/>
              </a:rPr>
              <a:t>Seismometers are used to measure seismic wave </a:t>
            </a: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energy</a:t>
            </a:r>
            <a:endParaRPr lang="en-US" dirty="0">
              <a:solidFill>
                <a:schemeClr val="tx1"/>
              </a:solidFill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Seismometers measure how </a:t>
            </a:r>
            <a:r>
              <a:rPr lang="en-US" dirty="0">
                <a:solidFill>
                  <a:srgbClr val="000000"/>
                </a:solidFill>
                <a:latin typeface="Constantia" charset="0"/>
              </a:rPr>
              <a:t>strong t</a:t>
            </a:r>
            <a:r>
              <a:rPr lang="en-US" dirty="0">
                <a:latin typeface="Constantia" charset="0"/>
              </a:rPr>
              <a:t>he waves are and when they are </a:t>
            </a:r>
            <a:r>
              <a:rPr lang="en-US" dirty="0" smtClean="0">
                <a:latin typeface="Constantia" charset="0"/>
              </a:rPr>
              <a:t>detected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Seismometers produce  seismograms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</p:txBody>
      </p:sp>
      <p:pic>
        <p:nvPicPr>
          <p:cNvPr id="63491" name="Picture 8" descr="http://t1.gstatic.com/images?q=tbn:ANd9GcR1BtV5CT9205iPYxvyRv9wyTSMs0uw93ZbbGZh855xTkxvpS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369219"/>
            <a:ext cx="4672012" cy="340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10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3" name="AutoShape 12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4" name="AutoShape 14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0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</a:t>
            </a:r>
            <a:r>
              <a:rPr lang="en-GB" smtClean="0">
                <a:ea typeface="+mj-ea"/>
                <a:cs typeface="+mj-cs"/>
              </a:rPr>
              <a:t>Earthquakes</a:t>
            </a:r>
            <a:endParaRPr>
              <a:ea typeface="+mj-ea"/>
              <a:cs typeface="+mj-cs"/>
            </a:endParaRPr>
          </a:p>
        </p:txBody>
      </p:sp>
      <p:sp>
        <p:nvSpPr>
          <p:cNvPr id="6553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039340"/>
            <a:ext cx="8875713" cy="371078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Seismograms </a:t>
            </a:r>
            <a:r>
              <a:rPr lang="en-US" dirty="0">
                <a:latin typeface="Constantia" charset="0"/>
              </a:rPr>
              <a:t>show when an earthquake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started</a:t>
            </a:r>
            <a:r>
              <a:rPr lang="en-US" dirty="0">
                <a:latin typeface="Constantia" charset="0"/>
              </a:rPr>
              <a:t>, how long it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lasted</a:t>
            </a:r>
            <a:r>
              <a:rPr lang="en-US" dirty="0">
                <a:latin typeface="Constantia" charset="0"/>
              </a:rPr>
              <a:t>, and the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magnitude (strength</a:t>
            </a:r>
            <a:r>
              <a:rPr lang="en-US" dirty="0" smtClean="0">
                <a:solidFill>
                  <a:srgbClr val="FF0000"/>
                </a:solidFill>
                <a:latin typeface="Constantia" charset="0"/>
              </a:rPr>
              <a:t>)</a:t>
            </a:r>
          </a:p>
          <a:p>
            <a:pPr marL="365760" lvl="1" indent="0">
              <a:lnSpc>
                <a:spcPct val="90000"/>
              </a:lnSpc>
              <a:buNone/>
            </a:pPr>
            <a:r>
              <a:rPr lang="en-US" u="sng" dirty="0" smtClean="0">
                <a:latin typeface="Constantia" charset="0"/>
              </a:rPr>
              <a:t>The Richter Scale</a:t>
            </a:r>
            <a:r>
              <a:rPr lang="en-US" dirty="0" smtClean="0">
                <a:latin typeface="Constantia" charset="0"/>
              </a:rPr>
              <a:t>:</a:t>
            </a:r>
            <a:endParaRPr lang="en-US" dirty="0">
              <a:latin typeface="Constanti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1 </a:t>
            </a:r>
            <a:r>
              <a:rPr lang="en-US" dirty="0">
                <a:latin typeface="Constantia" charset="0"/>
              </a:rPr>
              <a:t>increase in magnitude =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10X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stronger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A magnitude 6 earthquake is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100X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more powerful than a </a:t>
            </a:r>
            <a:r>
              <a:rPr lang="en-US" dirty="0" smtClean="0">
                <a:latin typeface="Constantia" charset="0"/>
              </a:rPr>
              <a:t>4</a:t>
            </a:r>
            <a:endParaRPr lang="en-US" dirty="0">
              <a:latin typeface="Constantia" charset="0"/>
            </a:endParaRPr>
          </a:p>
        </p:txBody>
      </p:sp>
      <p:pic>
        <p:nvPicPr>
          <p:cNvPr id="65539" name="Picture 8" descr="http://t3.gstatic.com/images?q=tbn:ANd9GcTuP5LFRRBHecNb9JSzbIqK9TPeBCxJVvg74HF4FX8X-ZKpgKo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3333750"/>
            <a:ext cx="3548063" cy="19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 descr="http://t0.gstatic.com/images?q=tbn:ANd9GcTaWNkVQ18Ps13F28NSuLH7sapo6fw4Y0lohTqo1qo8qQKak-ct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33750"/>
            <a:ext cx="3571875" cy="19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9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Calculating Epicentre</a:t>
            </a:r>
            <a:endParaRPr>
              <a:ea typeface="+mj-ea"/>
              <a:cs typeface="+mj-cs"/>
            </a:endParaRPr>
          </a:p>
        </p:txBody>
      </p:sp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220774"/>
            <a:ext cx="8875713" cy="371078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Since seismic waves travel at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different speeds</a:t>
            </a:r>
            <a:r>
              <a:rPr lang="en-US" dirty="0">
                <a:latin typeface="Constantia" charset="0"/>
              </a:rPr>
              <a:t>, a distance-time graph can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show</a:t>
            </a:r>
            <a:r>
              <a:rPr lang="en-US" dirty="0">
                <a:latin typeface="Constantia" charset="0"/>
              </a:rPr>
              <a:t> where the focus was.</a:t>
            </a:r>
          </a:p>
        </p:txBody>
      </p:sp>
      <p:pic>
        <p:nvPicPr>
          <p:cNvPr id="67587" name="Picture 8" descr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24063"/>
            <a:ext cx="6500813" cy="30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The </a:t>
            </a:r>
            <a:r>
              <a:rPr lang="en-US" u="sng" dirty="0">
                <a:solidFill>
                  <a:srgbClr val="3366FF"/>
                </a:solidFill>
                <a:latin typeface="Constantia" charset="0"/>
              </a:rPr>
              <a:t>focus</a:t>
            </a:r>
            <a:r>
              <a:rPr lang="en-US" dirty="0">
                <a:latin typeface="Constantia" charset="0"/>
              </a:rPr>
              <a:t> of the earthquake is where the pressure is finally </a:t>
            </a:r>
            <a:r>
              <a:rPr lang="en-US" dirty="0" smtClean="0">
                <a:latin typeface="Constantia" charset="0"/>
              </a:rPr>
              <a:t>released</a:t>
            </a: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The </a:t>
            </a:r>
            <a:r>
              <a:rPr lang="en-US" u="sng" dirty="0" smtClean="0">
                <a:solidFill>
                  <a:srgbClr val="3366FF"/>
                </a:solidFill>
                <a:latin typeface="Constantia" charset="0"/>
              </a:rPr>
              <a:t>epicenter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is the point on the surface directly above the </a:t>
            </a:r>
            <a:r>
              <a:rPr lang="en-US" dirty="0" smtClean="0">
                <a:latin typeface="Constantia" charset="0"/>
              </a:rPr>
              <a:t>focus</a:t>
            </a:r>
            <a:endParaRPr lang="en-US" dirty="0">
              <a:latin typeface="Constantia" charset="0"/>
            </a:endParaRPr>
          </a:p>
        </p:txBody>
      </p:sp>
      <p:pic>
        <p:nvPicPr>
          <p:cNvPr id="49155" name="Picture 8" descr="http://earthquakesandplates.files.wordpress.com/2008/05/eqfoc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0313"/>
            <a:ext cx="5143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512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occur at different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depths</a:t>
            </a:r>
            <a:r>
              <a:rPr lang="en-US" dirty="0">
                <a:latin typeface="Constantia" charset="0"/>
              </a:rPr>
              <a:t>, depending on the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plates involved</a:t>
            </a:r>
            <a:r>
              <a:rPr lang="en-US" dirty="0">
                <a:latin typeface="Constantia" charset="0"/>
              </a:rPr>
              <a:t>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 </a:t>
            </a:r>
            <a:r>
              <a:rPr lang="en-US" sz="2400" dirty="0">
                <a:latin typeface="Constantia" charset="0"/>
              </a:rPr>
              <a:t>Earthquakes at the </a:t>
            </a:r>
            <a:r>
              <a:rPr lang="en-US" sz="2400" dirty="0">
                <a:solidFill>
                  <a:srgbClr val="3366FF"/>
                </a:solidFill>
                <a:latin typeface="Constantia" charset="0"/>
              </a:rPr>
              <a:t>surface</a:t>
            </a:r>
            <a:r>
              <a:rPr lang="en-US" sz="2400" dirty="0">
                <a:latin typeface="Constantia" charset="0"/>
              </a:rPr>
              <a:t> usually cause more </a:t>
            </a:r>
            <a:r>
              <a:rPr lang="en-US" sz="2400" dirty="0" smtClean="0">
                <a:latin typeface="Constantia" charset="0"/>
              </a:rPr>
              <a:t>damage</a:t>
            </a:r>
            <a:endParaRPr lang="en-US" sz="2400" dirty="0">
              <a:latin typeface="Constantia" charset="0"/>
            </a:endParaRP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78906"/>
            <a:ext cx="7854950" cy="18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</a:t>
            </a:r>
            <a:r>
              <a:rPr lang="en-GB" smtClean="0">
                <a:ea typeface="+mj-ea"/>
                <a:cs typeface="+mj-cs"/>
              </a:rPr>
              <a:t>Earthquakes</a:t>
            </a:r>
            <a:endParaRPr>
              <a:ea typeface="+mj-ea"/>
              <a:cs typeface="+mj-cs"/>
            </a:endParaRPr>
          </a:p>
        </p:txBody>
      </p:sp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>
          <a:xfrm>
            <a:off x="3929064" y="1547813"/>
            <a:ext cx="4929187" cy="3532188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produce </a:t>
            </a:r>
            <a:r>
              <a:rPr lang="en-US" u="sng" dirty="0">
                <a:solidFill>
                  <a:srgbClr val="3366FF"/>
                </a:solidFill>
                <a:latin typeface="Constantia" charset="0"/>
              </a:rPr>
              <a:t>seismic </a:t>
            </a:r>
            <a:r>
              <a:rPr lang="en-US" u="sng" dirty="0" smtClean="0">
                <a:solidFill>
                  <a:srgbClr val="3366FF"/>
                </a:solidFill>
                <a:latin typeface="Constantia" charset="0"/>
              </a:rPr>
              <a:t>waves</a:t>
            </a:r>
            <a:endParaRPr lang="en-US" dirty="0">
              <a:solidFill>
                <a:srgbClr val="3366FF"/>
              </a:solidFill>
              <a:latin typeface="Constantia" charset="0"/>
            </a:endParaRPr>
          </a:p>
          <a:p>
            <a:pPr marL="68580" indent="0" eaLnBrk="1" hangingPunct="1">
              <a:buNone/>
            </a:pPr>
            <a:endParaRPr lang="en-US" dirty="0">
              <a:latin typeface="Constantia" charset="0"/>
            </a:endParaRP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onstantia" charset="0"/>
              </a:rPr>
              <a:t>Seismology</a:t>
            </a:r>
            <a:r>
              <a:rPr lang="en-US" sz="2400" dirty="0">
                <a:latin typeface="Constantia" charset="0"/>
              </a:rPr>
              <a:t> is the study of these waves.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Constantia" charset="0"/>
              </a:rPr>
              <a:t>These waves show the source and strength of an </a:t>
            </a:r>
            <a:r>
              <a:rPr lang="en-US" sz="2400" dirty="0">
                <a:latin typeface="Constantia" charset="0"/>
              </a:rPr>
              <a:t>earthquake.</a:t>
            </a:r>
          </a:p>
        </p:txBody>
      </p:sp>
      <p:pic>
        <p:nvPicPr>
          <p:cNvPr id="53251" name="Picture 8" descr="http://t2.gstatic.com/images?q=tbn:ANd9GcTtoT3jcqDfAYD5hrrMipLxTilSioFqg_8JaRE_LP5bofebm0Qr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3352800" cy="36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3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Types of Earthquake Waves</a:t>
            </a:r>
            <a:endParaRPr>
              <a:ea typeface="+mj-ea"/>
              <a:cs typeface="+mj-cs"/>
            </a:endParaRPr>
          </a:p>
        </p:txBody>
      </p:sp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3937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Constantia" charset="0"/>
              </a:rPr>
              <a:t>There are three types of seismic waves;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Primary wave (P-wave)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Secondary wave (S-wave)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Surface wave (L-wave)</a:t>
            </a: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P and S waves are always 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latin typeface="Constantia" charset="0"/>
              </a:rPr>
              <a:t>	made during earthquakes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nstantia" charset="0"/>
              </a:rPr>
              <a:t>Each wave has a different 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solidFill>
                  <a:srgbClr val="000000"/>
                </a:solidFill>
                <a:latin typeface="Constantia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tantia" charset="0"/>
              </a:rPr>
              <a:t>motion </a:t>
            </a:r>
            <a:r>
              <a:rPr lang="en-US" dirty="0">
                <a:solidFill>
                  <a:srgbClr val="000000"/>
                </a:solidFill>
                <a:latin typeface="Constantia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Constantia" charset="0"/>
              </a:rPr>
              <a:t>characteristics</a:t>
            </a:r>
            <a:endParaRPr lang="en-US" dirty="0">
              <a:solidFill>
                <a:srgbClr val="000000"/>
              </a:solidFill>
              <a:latin typeface="Constantia" charset="0"/>
            </a:endParaRPr>
          </a:p>
        </p:txBody>
      </p:sp>
      <p:pic>
        <p:nvPicPr>
          <p:cNvPr id="55299" name="Picture 4" descr="http://t2.gstatic.com/images?q=tbn:ANd9GcRPnJe_WbX5yZjv7EAedaB1nsf-v9KzAGaL5nAUQDUbWc02z2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7345"/>
            <a:ext cx="3929063" cy="328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0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820" y="38322"/>
            <a:ext cx="7274515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P-waves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562820" y="3690938"/>
            <a:ext cx="8123980" cy="1768413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Constantia" charset="0"/>
            </a:endParaRPr>
          </a:p>
          <a:p>
            <a:r>
              <a:rPr lang="en-US" sz="2600" dirty="0" smtClean="0">
                <a:latin typeface="Constantia" charset="0"/>
              </a:rPr>
              <a:t>The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fastest</a:t>
            </a:r>
            <a:r>
              <a:rPr lang="en-US" sz="2600" dirty="0">
                <a:latin typeface="Constantia" charset="0"/>
              </a:rPr>
              <a:t> seismic wave</a:t>
            </a:r>
          </a:p>
          <a:p>
            <a:r>
              <a:rPr lang="en-US" sz="2600" dirty="0">
                <a:latin typeface="Constantia" charset="0"/>
              </a:rPr>
              <a:t>The ground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compresses</a:t>
            </a:r>
            <a:r>
              <a:rPr lang="en-US" sz="2600" dirty="0">
                <a:latin typeface="Constantia" charset="0"/>
              </a:rPr>
              <a:t> and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expands</a:t>
            </a:r>
            <a:r>
              <a:rPr lang="en-US" sz="2600" dirty="0">
                <a:latin typeface="Constantia" charset="0"/>
              </a:rPr>
              <a:t> in the direction the wave is travelling</a:t>
            </a:r>
          </a:p>
          <a:p>
            <a:r>
              <a:rPr lang="en-US" sz="2600" dirty="0">
                <a:latin typeface="Constantia" charset="0"/>
              </a:rPr>
              <a:t>Can travel through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solid, liquid, and gas</a:t>
            </a:r>
          </a:p>
        </p:txBody>
      </p:sp>
      <p:pic>
        <p:nvPicPr>
          <p:cNvPr id="57347" name="Picture 2" descr="http://web.ics.purdue.edu/~braile/edumod/waves/Pwave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3" y="990822"/>
            <a:ext cx="6602362" cy="27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065" y="38996"/>
            <a:ext cx="7024744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S - 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796065" y="1028959"/>
            <a:ext cx="8209796" cy="2924148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2</a:t>
            </a:r>
            <a:r>
              <a:rPr lang="en-US" baseline="30000" dirty="0">
                <a:latin typeface="Constantia" charset="0"/>
              </a:rPr>
              <a:t>nd</a:t>
            </a:r>
            <a:r>
              <a:rPr lang="en-US" dirty="0">
                <a:latin typeface="Constantia" charset="0"/>
              </a:rPr>
              <a:t> fastest wave</a:t>
            </a:r>
          </a:p>
          <a:p>
            <a:r>
              <a:rPr lang="en-US" dirty="0">
                <a:latin typeface="Constantia" charset="0"/>
              </a:rPr>
              <a:t>Ground moves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perpendicular</a:t>
            </a:r>
            <a:r>
              <a:rPr lang="en-US" dirty="0">
                <a:latin typeface="Constantia" charset="0"/>
              </a:rPr>
              <a:t> to the direction of the wave</a:t>
            </a:r>
          </a:p>
          <a:p>
            <a:r>
              <a:rPr lang="en-US" dirty="0">
                <a:latin typeface="Constantia" charset="0"/>
              </a:rPr>
              <a:t> Travels through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solids</a:t>
            </a:r>
            <a:r>
              <a:rPr lang="en-US" dirty="0">
                <a:latin typeface="Constantia" charset="0"/>
              </a:rPr>
              <a:t> </a:t>
            </a:r>
            <a:r>
              <a:rPr lang="en-US" b="1" i="1" dirty="0">
                <a:latin typeface="Constantia" charset="0"/>
              </a:rPr>
              <a:t>only</a:t>
            </a: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58371" name="Picture 2" descr="http://web.ics.purdue.edu/~braile/edumod/waves/Swave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4" y="2418977"/>
            <a:ext cx="6266015" cy="30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026" y="26245"/>
            <a:ext cx="7404397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>
                <a:ea typeface="+mj-ea"/>
                <a:cs typeface="+mj-cs"/>
              </a:rPr>
              <a:t>L-Waves </a:t>
            </a:r>
            <a:r>
              <a:rPr dirty="0" smtClean="0">
                <a:ea typeface="+mj-ea"/>
                <a:cs typeface="+mj-cs"/>
              </a:rPr>
              <a:t>Surface 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78027" y="1074235"/>
            <a:ext cx="7137162" cy="2924148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Constantia" charset="0"/>
              </a:rPr>
              <a:t>Slowest</a:t>
            </a:r>
            <a:r>
              <a:rPr lang="en-US" dirty="0">
                <a:latin typeface="Constantia" charset="0"/>
              </a:rPr>
              <a:t> wave</a:t>
            </a:r>
          </a:p>
          <a:p>
            <a:r>
              <a:rPr lang="en-US" dirty="0">
                <a:latin typeface="Constantia" charset="0"/>
              </a:rPr>
              <a:t>Travels on the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surface</a:t>
            </a:r>
            <a:r>
              <a:rPr lang="en-US" dirty="0">
                <a:latin typeface="Constantia" charset="0"/>
              </a:rPr>
              <a:t> of  the Earth</a:t>
            </a:r>
          </a:p>
          <a:p>
            <a:r>
              <a:rPr lang="en-US" dirty="0">
                <a:latin typeface="Constantia" charset="0"/>
              </a:rPr>
              <a:t>Ground moves in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rolling action</a:t>
            </a: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2" name="Earthquake - Body Wav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9529" y="2504265"/>
            <a:ext cx="5976471" cy="29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Seismic Waves</a:t>
            </a:r>
            <a:endParaRPr>
              <a:ea typeface="+mj-ea"/>
              <a:cs typeface="+mj-cs"/>
            </a:endParaRPr>
          </a:p>
        </p:txBody>
      </p:sp>
      <p:sp>
        <p:nvSpPr>
          <p:cNvPr id="6041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952500"/>
            <a:ext cx="8875713" cy="365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Seismic waves behave differently in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different</a:t>
            </a:r>
            <a:r>
              <a:rPr lang="en-US" dirty="0">
                <a:latin typeface="Constantia" charset="0"/>
              </a:rPr>
              <a:t> Earth layers.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Scientists can learn from earthquakes about </a:t>
            </a:r>
            <a:r>
              <a:rPr lang="en-US" dirty="0" smtClean="0">
                <a:latin typeface="Constantia" charset="0"/>
              </a:rPr>
              <a:t>Earth</a:t>
            </a:r>
            <a:r>
              <a:rPr lang="en-CA" dirty="0" smtClean="0">
                <a:latin typeface="Constantia" charset="0"/>
              </a:rPr>
              <a:t>’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interior.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FF6600"/>
                </a:solidFill>
                <a:latin typeface="Constantia" charset="0"/>
              </a:rPr>
              <a:t>What could scientists learn about the Earth by looking at the 3 types of waves during an earthquake?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92D050"/>
              </a:solidFill>
              <a:latin typeface="Constantia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858000" y="51435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D5613"/>
                </a:solidFill>
              </a:rPr>
              <a:t> See pages 530 - 531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0420" name="AutoShape 10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0421" name="AutoShape 12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0422" name="AutoShape 14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0423" name="Picture 16" descr="http://static.guim.co.uk/sys-images/Books/Pix/pictures/2009/3/5/1236251472322/Planet-Earth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32"/>
            <a:ext cx="9144000" cy="27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5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395</Words>
  <Application>Microsoft Macintosh PowerPoint</Application>
  <PresentationFormat>On-screen Show (16:10)</PresentationFormat>
  <Paragraphs>80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Describing Earthquakes</vt:lpstr>
      <vt:lpstr>Describing Earthquakes</vt:lpstr>
      <vt:lpstr>Describing Earthquakes</vt:lpstr>
      <vt:lpstr>Describing Earthquakes</vt:lpstr>
      <vt:lpstr>Types of Earthquake Waves</vt:lpstr>
      <vt:lpstr>P-waves</vt:lpstr>
      <vt:lpstr>S - waves</vt:lpstr>
      <vt:lpstr>L-Waves Surface waves</vt:lpstr>
      <vt:lpstr>Seismic Waves</vt:lpstr>
      <vt:lpstr>Inside the Earth</vt:lpstr>
      <vt:lpstr>Seismometers</vt:lpstr>
      <vt:lpstr>Describing Earthquakes</vt:lpstr>
      <vt:lpstr>Calculating Epicentre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Earthquakes</dc:title>
  <dc:creator>Scott Lawson</dc:creator>
  <cp:lastModifiedBy>Scott Lawson</cp:lastModifiedBy>
  <cp:revision>23</cp:revision>
  <dcterms:created xsi:type="dcterms:W3CDTF">2012-03-25T03:52:53Z</dcterms:created>
  <dcterms:modified xsi:type="dcterms:W3CDTF">2018-05-13T21:47:09Z</dcterms:modified>
</cp:coreProperties>
</file>