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4"/>
  </p:notesMasterIdLst>
  <p:handoutMasterIdLst>
    <p:handoutMasterId r:id="rId25"/>
  </p:handoutMasterIdLst>
  <p:sldIdLst>
    <p:sldId id="268" r:id="rId3"/>
    <p:sldId id="280" r:id="rId4"/>
    <p:sldId id="282" r:id="rId5"/>
    <p:sldId id="278" r:id="rId6"/>
    <p:sldId id="283" r:id="rId7"/>
    <p:sldId id="284" r:id="rId8"/>
    <p:sldId id="256" r:id="rId9"/>
    <p:sldId id="261" r:id="rId10"/>
    <p:sldId id="258" r:id="rId11"/>
    <p:sldId id="262" r:id="rId12"/>
    <p:sldId id="259" r:id="rId13"/>
    <p:sldId id="263" r:id="rId14"/>
    <p:sldId id="260" r:id="rId15"/>
    <p:sldId id="276" r:id="rId16"/>
    <p:sldId id="272" r:id="rId17"/>
    <p:sldId id="275" r:id="rId18"/>
    <p:sldId id="257" r:id="rId19"/>
    <p:sldId id="265" r:id="rId20"/>
    <p:sldId id="264" r:id="rId21"/>
    <p:sldId id="266" r:id="rId22"/>
    <p:sldId id="267" r:id="rId23"/>
  </p:sldIdLst>
  <p:sldSz cx="9144000" cy="5715000" type="screen16x10"/>
  <p:notesSz cx="6858000" cy="9144000"/>
  <p:defaultTextStyle>
    <a:defPPr>
      <a:defRPr lang="en-US"/>
    </a:defPPr>
    <a:lvl1pPr marL="0" algn="l" defTabSz="713323" rtl="0" eaLnBrk="1" latinLnBrk="0" hangingPunct="1">
      <a:defRPr sz="1400" kern="1200">
        <a:solidFill>
          <a:schemeClr val="tx1"/>
        </a:solidFill>
        <a:latin typeface="+mn-lt"/>
        <a:ea typeface="+mn-ea"/>
        <a:cs typeface="+mn-cs"/>
      </a:defRPr>
    </a:lvl1pPr>
    <a:lvl2pPr marL="356662" algn="l" defTabSz="713323" rtl="0" eaLnBrk="1" latinLnBrk="0" hangingPunct="1">
      <a:defRPr sz="1400" kern="1200">
        <a:solidFill>
          <a:schemeClr val="tx1"/>
        </a:solidFill>
        <a:latin typeface="+mn-lt"/>
        <a:ea typeface="+mn-ea"/>
        <a:cs typeface="+mn-cs"/>
      </a:defRPr>
    </a:lvl2pPr>
    <a:lvl3pPr marL="713323" algn="l" defTabSz="713323" rtl="0" eaLnBrk="1" latinLnBrk="0" hangingPunct="1">
      <a:defRPr sz="1400" kern="1200">
        <a:solidFill>
          <a:schemeClr val="tx1"/>
        </a:solidFill>
        <a:latin typeface="+mn-lt"/>
        <a:ea typeface="+mn-ea"/>
        <a:cs typeface="+mn-cs"/>
      </a:defRPr>
    </a:lvl3pPr>
    <a:lvl4pPr marL="1069985" algn="l" defTabSz="713323" rtl="0" eaLnBrk="1" latinLnBrk="0" hangingPunct="1">
      <a:defRPr sz="1400" kern="1200">
        <a:solidFill>
          <a:schemeClr val="tx1"/>
        </a:solidFill>
        <a:latin typeface="+mn-lt"/>
        <a:ea typeface="+mn-ea"/>
        <a:cs typeface="+mn-cs"/>
      </a:defRPr>
    </a:lvl4pPr>
    <a:lvl5pPr marL="1426647" algn="l" defTabSz="713323" rtl="0" eaLnBrk="1" latinLnBrk="0" hangingPunct="1">
      <a:defRPr sz="1400" kern="1200">
        <a:solidFill>
          <a:schemeClr val="tx1"/>
        </a:solidFill>
        <a:latin typeface="+mn-lt"/>
        <a:ea typeface="+mn-ea"/>
        <a:cs typeface="+mn-cs"/>
      </a:defRPr>
    </a:lvl5pPr>
    <a:lvl6pPr marL="1783309" algn="l" defTabSz="713323" rtl="0" eaLnBrk="1" latinLnBrk="0" hangingPunct="1">
      <a:defRPr sz="1400" kern="1200">
        <a:solidFill>
          <a:schemeClr val="tx1"/>
        </a:solidFill>
        <a:latin typeface="+mn-lt"/>
        <a:ea typeface="+mn-ea"/>
        <a:cs typeface="+mn-cs"/>
      </a:defRPr>
    </a:lvl6pPr>
    <a:lvl7pPr marL="2139970" algn="l" defTabSz="713323" rtl="0" eaLnBrk="1" latinLnBrk="0" hangingPunct="1">
      <a:defRPr sz="1400" kern="1200">
        <a:solidFill>
          <a:schemeClr val="tx1"/>
        </a:solidFill>
        <a:latin typeface="+mn-lt"/>
        <a:ea typeface="+mn-ea"/>
        <a:cs typeface="+mn-cs"/>
      </a:defRPr>
    </a:lvl7pPr>
    <a:lvl8pPr marL="2496632" algn="l" defTabSz="713323" rtl="0" eaLnBrk="1" latinLnBrk="0" hangingPunct="1">
      <a:defRPr sz="1400" kern="1200">
        <a:solidFill>
          <a:schemeClr val="tx1"/>
        </a:solidFill>
        <a:latin typeface="+mn-lt"/>
        <a:ea typeface="+mn-ea"/>
        <a:cs typeface="+mn-cs"/>
      </a:defRPr>
    </a:lvl8pPr>
    <a:lvl9pPr marL="2853294" algn="l" defTabSz="713323"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p:scale>
          <a:sx n="72" d="100"/>
          <a:sy n="72" d="100"/>
        </p:scale>
        <p:origin x="-1720" y="-384"/>
      </p:cViewPr>
      <p:guideLst>
        <p:guide orient="horz" pos="1800"/>
        <p:guide pos="2880"/>
        <p:guide pos="755"/>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17-09-14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17-09-14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713323" rtl="0" eaLnBrk="1" latinLnBrk="0" hangingPunct="1">
      <a:defRPr sz="900" kern="1200">
        <a:solidFill>
          <a:schemeClr val="tx2"/>
        </a:solidFill>
        <a:latin typeface="+mn-lt"/>
        <a:ea typeface="+mn-ea"/>
        <a:cs typeface="+mn-cs"/>
      </a:defRPr>
    </a:lvl1pPr>
    <a:lvl2pPr marL="356662" algn="l" defTabSz="713323" rtl="0" eaLnBrk="1" latinLnBrk="0" hangingPunct="1">
      <a:defRPr sz="900" kern="1200">
        <a:solidFill>
          <a:schemeClr val="tx2"/>
        </a:solidFill>
        <a:latin typeface="+mn-lt"/>
        <a:ea typeface="+mn-ea"/>
        <a:cs typeface="+mn-cs"/>
      </a:defRPr>
    </a:lvl2pPr>
    <a:lvl3pPr marL="713323" algn="l" defTabSz="713323" rtl="0" eaLnBrk="1" latinLnBrk="0" hangingPunct="1">
      <a:defRPr sz="900" kern="1200">
        <a:solidFill>
          <a:schemeClr val="tx2"/>
        </a:solidFill>
        <a:latin typeface="+mn-lt"/>
        <a:ea typeface="+mn-ea"/>
        <a:cs typeface="+mn-cs"/>
      </a:defRPr>
    </a:lvl3pPr>
    <a:lvl4pPr marL="1069985" algn="l" defTabSz="713323" rtl="0" eaLnBrk="1" latinLnBrk="0" hangingPunct="1">
      <a:defRPr sz="900" kern="1200">
        <a:solidFill>
          <a:schemeClr val="tx2"/>
        </a:solidFill>
        <a:latin typeface="+mn-lt"/>
        <a:ea typeface="+mn-ea"/>
        <a:cs typeface="+mn-cs"/>
      </a:defRPr>
    </a:lvl4pPr>
    <a:lvl5pPr marL="1426647" algn="l" defTabSz="713323" rtl="0" eaLnBrk="1" latinLnBrk="0" hangingPunct="1">
      <a:defRPr sz="900" kern="1200">
        <a:solidFill>
          <a:schemeClr val="tx2"/>
        </a:solidFill>
        <a:latin typeface="+mn-lt"/>
        <a:ea typeface="+mn-ea"/>
        <a:cs typeface="+mn-cs"/>
      </a:defRPr>
    </a:lvl5pPr>
    <a:lvl6pPr marL="1783309" algn="l" defTabSz="713323" rtl="0" eaLnBrk="1" latinLnBrk="0" hangingPunct="1">
      <a:defRPr sz="900" kern="1200">
        <a:solidFill>
          <a:schemeClr val="tx1"/>
        </a:solidFill>
        <a:latin typeface="+mn-lt"/>
        <a:ea typeface="+mn-ea"/>
        <a:cs typeface="+mn-cs"/>
      </a:defRPr>
    </a:lvl6pPr>
    <a:lvl7pPr marL="2139970" algn="l" defTabSz="713323" rtl="0" eaLnBrk="1" latinLnBrk="0" hangingPunct="1">
      <a:defRPr sz="900" kern="1200">
        <a:solidFill>
          <a:schemeClr val="tx1"/>
        </a:solidFill>
        <a:latin typeface="+mn-lt"/>
        <a:ea typeface="+mn-ea"/>
        <a:cs typeface="+mn-cs"/>
      </a:defRPr>
    </a:lvl7pPr>
    <a:lvl8pPr marL="2496632" algn="l" defTabSz="713323" rtl="0" eaLnBrk="1" latinLnBrk="0" hangingPunct="1">
      <a:defRPr sz="900" kern="1200">
        <a:solidFill>
          <a:schemeClr val="tx1"/>
        </a:solidFill>
        <a:latin typeface="+mn-lt"/>
        <a:ea typeface="+mn-ea"/>
        <a:cs typeface="+mn-cs"/>
      </a:defRPr>
    </a:lvl8pPr>
    <a:lvl9pPr marL="2853294" algn="l" defTabSz="713323"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68582"/>
            <a:ext cx="6477805" cy="2117859"/>
          </a:xfrm>
        </p:spPr>
        <p:txBody>
          <a:bodyPr bIns="0" anchor="b">
            <a:normAutofit/>
          </a:bodyPr>
          <a:lstStyle>
            <a:lvl1pPr algn="l">
              <a:defRPr sz="5100"/>
            </a:lvl1pPr>
          </a:lstStyle>
          <a:p>
            <a:r>
              <a:rPr lang="en-CA" smtClean="0"/>
              <a:t>Click to edit Master title style</a:t>
            </a:r>
            <a:endParaRPr lang="en-US" dirty="0"/>
          </a:p>
        </p:txBody>
      </p:sp>
      <p:sp>
        <p:nvSpPr>
          <p:cNvPr id="3" name="Subtitle 2"/>
          <p:cNvSpPr>
            <a:spLocks noGrp="1"/>
          </p:cNvSpPr>
          <p:nvPr>
            <p:ph type="subTitle" idx="1"/>
          </p:nvPr>
        </p:nvSpPr>
        <p:spPr>
          <a:xfrm>
            <a:off x="1813335" y="2942671"/>
            <a:ext cx="6477804" cy="814684"/>
          </a:xfrm>
        </p:spPr>
        <p:txBody>
          <a:bodyPr tIns="71323" bIns="71323">
            <a:normAutofit/>
          </a:bodyPr>
          <a:lstStyle>
            <a:lvl1pPr marL="0" indent="0" algn="l">
              <a:buNone/>
              <a:defRPr sz="1400" b="0" cap="all" baseline="0">
                <a:solidFill>
                  <a:schemeClr val="tx1"/>
                </a:solidFill>
              </a:defRPr>
            </a:lvl1pPr>
            <a:lvl2pPr marL="356616" indent="0" algn="ctr">
              <a:buNone/>
              <a:defRPr sz="14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C2C6F8EA-316C-41DE-B9A4-EDCC3A85ED9A}" type="datetimeFigureOut">
              <a:rPr lang="mr-IN" smtClean="0"/>
              <a:pPr/>
              <a:t>17-09-14</a:t>
            </a:fld>
            <a:endParaRPr lang="mr-IN"/>
          </a:p>
        </p:txBody>
      </p:sp>
      <p:sp>
        <p:nvSpPr>
          <p:cNvPr id="5" name="Footer Placeholder 4"/>
          <p:cNvSpPr>
            <a:spLocks noGrp="1"/>
          </p:cNvSpPr>
          <p:nvPr>
            <p:ph type="ftr" sz="quarter" idx="11"/>
          </p:nvPr>
        </p:nvSpPr>
        <p:spPr>
          <a:xfrm>
            <a:off x="1812376" y="274423"/>
            <a:ext cx="3730436" cy="257668"/>
          </a:xfrm>
        </p:spPr>
        <p:txBody>
          <a:bodyPr/>
          <a:lstStyle/>
          <a:p>
            <a:endParaRPr lang="en-US"/>
          </a:p>
        </p:txBody>
      </p:sp>
      <p:sp>
        <p:nvSpPr>
          <p:cNvPr id="6" name="Slide Number Placeholder 5"/>
          <p:cNvSpPr>
            <a:spLocks noGrp="1"/>
          </p:cNvSpPr>
          <p:nvPr>
            <p:ph type="sldNum" sz="quarter" idx="12"/>
          </p:nvPr>
        </p:nvSpPr>
        <p:spPr>
          <a:xfrm>
            <a:off x="1078249" y="665811"/>
            <a:ext cx="608264" cy="419648"/>
          </a:xfrm>
        </p:spPr>
        <p:txBody>
          <a:bodyPr/>
          <a:lstStyle/>
          <a:p>
            <a:fld id="{7DC1BBB0-96F0-4077-A278-0F3FB5C104D3}" type="slidenum">
              <a:rPr lang="uk-UA" smtClean="0"/>
              <a:pPr/>
              <a:t>‹#›</a:t>
            </a:fld>
            <a:endParaRPr lang="uk-UA"/>
          </a:p>
        </p:txBody>
      </p:sp>
      <p:cxnSp>
        <p:nvCxnSpPr>
          <p:cNvPr id="15" name="Straight Connector 14"/>
          <p:cNvCxnSpPr/>
          <p:nvPr/>
        </p:nvCxnSpPr>
        <p:spPr>
          <a:xfrm>
            <a:off x="1813335" y="294045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C2C6F8EA-316C-41DE-B9A4-EDCC3A85ED9A}" type="datetimeFigureOut">
              <a:rPr lang="mr-IN" smtClean="0"/>
              <a:t>17-09-14</a:t>
            </a:fld>
            <a:endParaRPr lang="mr-I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uk-UA" smtClean="0"/>
              <a:t>‹#›</a:t>
            </a:fld>
            <a:endParaRPr lang="uk-UA"/>
          </a:p>
        </p:txBody>
      </p:sp>
      <p:cxnSp>
        <p:nvCxnSpPr>
          <p:cNvPr id="26" name="Straight Connector 25"/>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665811"/>
            <a:ext cx="1211807" cy="3883241"/>
          </a:xfrm>
        </p:spPr>
        <p:txBody>
          <a:bodyPr vert="eaVert"/>
          <a:lstStyle>
            <a:lvl1pPr algn="l">
              <a:defRPr/>
            </a:lvl1pPr>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1083504" y="665811"/>
            <a:ext cx="5871623" cy="3883241"/>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C2C6F8EA-316C-41DE-B9A4-EDCC3A85ED9A}" type="datetimeFigureOut">
              <a:rPr lang="mr-IN" smtClean="0"/>
              <a:t>17-09-14</a:t>
            </a:fld>
            <a:endParaRPr lang="mr-I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uk-UA" smtClean="0"/>
              <a:t>‹#›</a:t>
            </a:fld>
            <a:endParaRPr lang="uk-UA"/>
          </a:p>
        </p:txBody>
      </p:sp>
      <p:cxnSp>
        <p:nvCxnSpPr>
          <p:cNvPr id="15" name="Straight Connector 14"/>
          <p:cNvCxnSpPr/>
          <p:nvPr/>
        </p:nvCxnSpPr>
        <p:spPr>
          <a:xfrm>
            <a:off x="7079333" y="665811"/>
            <a:ext cx="0" cy="3883241"/>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idx="1"/>
          </p:nvPr>
        </p:nvSpPr>
        <p:spPr/>
        <p:txBody>
          <a:bodyPr ancho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C2C6F8EA-316C-41DE-B9A4-EDCC3A85ED9A}" type="datetimeFigureOut">
              <a:rPr lang="mr-IN" smtClean="0"/>
              <a:t>17-09-14</a:t>
            </a:fld>
            <a:endParaRPr lang="mr-I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uk-UA" smtClean="0"/>
              <a:t>‹#›</a:t>
            </a:fld>
            <a:endParaRPr lang="uk-UA"/>
          </a:p>
        </p:txBody>
      </p:sp>
      <p:cxnSp>
        <p:nvCxnSpPr>
          <p:cNvPr id="33" name="Straight Connector 32"/>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463442"/>
            <a:ext cx="6482366" cy="1573292"/>
          </a:xfrm>
        </p:spPr>
        <p:txBody>
          <a:bodyPr anchor="b">
            <a:normAutofit/>
          </a:bodyPr>
          <a:lstStyle>
            <a:lvl1pPr algn="l">
              <a:defRPr sz="2800"/>
            </a:lvl1pPr>
          </a:lstStyle>
          <a:p>
            <a:r>
              <a:rPr lang="en-CA" smtClean="0"/>
              <a:t>Click to edit Master title style</a:t>
            </a:r>
            <a:endParaRPr lang="en-US" dirty="0"/>
          </a:p>
        </p:txBody>
      </p:sp>
      <p:sp>
        <p:nvSpPr>
          <p:cNvPr id="3" name="Text Placeholder 2"/>
          <p:cNvSpPr>
            <a:spLocks noGrp="1"/>
          </p:cNvSpPr>
          <p:nvPr>
            <p:ph type="body" idx="1"/>
          </p:nvPr>
        </p:nvSpPr>
        <p:spPr>
          <a:xfrm>
            <a:off x="1090679" y="3171829"/>
            <a:ext cx="6472835" cy="844108"/>
          </a:xfrm>
        </p:spPr>
        <p:txBody>
          <a:bodyPr tIns="71323">
            <a:normAutofit/>
          </a:bodyPr>
          <a:lstStyle>
            <a:lvl1pPr marL="0" indent="0" algn="l">
              <a:buNone/>
              <a:defRPr sz="1400">
                <a:solidFill>
                  <a:schemeClr val="tx1"/>
                </a:solidFill>
              </a:defRPr>
            </a:lvl1pPr>
            <a:lvl2pPr marL="356616" indent="0">
              <a:buNone/>
              <a:defRPr sz="14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2C6F8EA-316C-41DE-B9A4-EDCC3A85ED9A}" type="datetimeFigureOut">
              <a:rPr lang="mr-IN" smtClean="0"/>
              <a:pPr/>
              <a:t>17-09-14</a:t>
            </a:fld>
            <a:endParaRPr lang="mr-I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uk-UA" smtClean="0"/>
              <a:pPr/>
              <a:t>‹#›</a:t>
            </a:fld>
            <a:endParaRPr lang="uk-UA"/>
          </a:p>
        </p:txBody>
      </p:sp>
      <p:cxnSp>
        <p:nvCxnSpPr>
          <p:cNvPr id="15" name="Straight Connector 14"/>
          <p:cNvCxnSpPr/>
          <p:nvPr/>
        </p:nvCxnSpPr>
        <p:spPr>
          <a:xfrm>
            <a:off x="1090679" y="3170821"/>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70741"/>
            <a:ext cx="7204226" cy="882754"/>
          </a:xfrm>
        </p:spPr>
        <p:txBody>
          <a:bodyPr/>
          <a:lstStyle/>
          <a:p>
            <a:r>
              <a:rPr lang="en-CA" smtClean="0"/>
              <a:t>Click to edit Master title style</a:t>
            </a:r>
            <a:endParaRPr lang="en-US" dirty="0"/>
          </a:p>
        </p:txBody>
      </p:sp>
      <p:sp>
        <p:nvSpPr>
          <p:cNvPr id="3" name="Content Placeholder 2"/>
          <p:cNvSpPr>
            <a:spLocks noGrp="1"/>
          </p:cNvSpPr>
          <p:nvPr>
            <p:ph sz="half" idx="1"/>
          </p:nvPr>
        </p:nvSpPr>
        <p:spPr>
          <a:xfrm>
            <a:off x="1085498" y="1675732"/>
            <a:ext cx="3483864" cy="2873829"/>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810328" y="1681119"/>
            <a:ext cx="3483864" cy="286793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C2C6F8EA-316C-41DE-B9A4-EDCC3A85ED9A}" type="datetimeFigureOut">
              <a:rPr lang="mr-IN" smtClean="0"/>
              <a:t>17-09-14</a:t>
            </a:fld>
            <a:endParaRPr lang="mr-I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uk-UA" smtClean="0"/>
              <a:t>‹#›</a:t>
            </a:fld>
            <a:endParaRPr lang="uk-UA"/>
          </a:p>
        </p:txBody>
      </p:sp>
      <p:cxnSp>
        <p:nvCxnSpPr>
          <p:cNvPr id="35" name="Straight Connector 34"/>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70136"/>
            <a:ext cx="7205746" cy="880266"/>
          </a:xfrm>
        </p:spPr>
        <p:txBody>
          <a:bodyPr/>
          <a:lstStyle/>
          <a:p>
            <a:r>
              <a:rPr lang="en-CA" smtClean="0"/>
              <a:t>Click to edit Master title style</a:t>
            </a:r>
            <a:endParaRPr lang="en-US" dirty="0"/>
          </a:p>
        </p:txBody>
      </p:sp>
      <p:sp>
        <p:nvSpPr>
          <p:cNvPr id="3" name="Text Placeholder 2"/>
          <p:cNvSpPr>
            <a:spLocks noGrp="1"/>
          </p:cNvSpPr>
          <p:nvPr>
            <p:ph type="body" idx="1"/>
          </p:nvPr>
        </p:nvSpPr>
        <p:spPr>
          <a:xfrm>
            <a:off x="1085393" y="1682958"/>
            <a:ext cx="3483864" cy="668286"/>
          </a:xfrm>
        </p:spPr>
        <p:txBody>
          <a:bodyPr anchor="b">
            <a:normAutofit/>
          </a:bodyPr>
          <a:lstStyle>
            <a:lvl1pPr marL="0" indent="0">
              <a:lnSpc>
                <a:spcPct val="100000"/>
              </a:lnSpc>
              <a:buNone/>
              <a:defRPr sz="1700" b="0" cap="all" baseline="0">
                <a:solidFill>
                  <a:schemeClr val="accent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CA" smtClean="0"/>
              <a:t>Click to edit Master text styles</a:t>
            </a:r>
          </a:p>
        </p:txBody>
      </p:sp>
      <p:sp>
        <p:nvSpPr>
          <p:cNvPr id="4" name="Content Placeholder 3"/>
          <p:cNvSpPr>
            <a:spLocks noGrp="1"/>
          </p:cNvSpPr>
          <p:nvPr>
            <p:ph sz="half" idx="2"/>
          </p:nvPr>
        </p:nvSpPr>
        <p:spPr>
          <a:xfrm>
            <a:off x="1085393" y="2353558"/>
            <a:ext cx="3483864" cy="2203714"/>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809272" y="1685836"/>
            <a:ext cx="3483864" cy="668531"/>
          </a:xfrm>
        </p:spPr>
        <p:txBody>
          <a:bodyPr anchor="b">
            <a:normAutofit/>
          </a:bodyPr>
          <a:lstStyle>
            <a:lvl1pPr marL="0" indent="0">
              <a:lnSpc>
                <a:spcPct val="100000"/>
              </a:lnSpc>
              <a:buNone/>
              <a:defRPr sz="1700" b="0" cap="all" baseline="0">
                <a:solidFill>
                  <a:schemeClr val="accent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CA" smtClean="0"/>
              <a:t>Click to edit Master text styles</a:t>
            </a:r>
          </a:p>
        </p:txBody>
      </p:sp>
      <p:sp>
        <p:nvSpPr>
          <p:cNvPr id="6" name="Content Placeholder 5"/>
          <p:cNvSpPr>
            <a:spLocks noGrp="1"/>
          </p:cNvSpPr>
          <p:nvPr>
            <p:ph sz="quarter" idx="4"/>
          </p:nvPr>
        </p:nvSpPr>
        <p:spPr>
          <a:xfrm>
            <a:off x="4809272" y="2351243"/>
            <a:ext cx="3483864" cy="2197809"/>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C2C6F8EA-316C-41DE-B9A4-EDCC3A85ED9A}" type="datetimeFigureOut">
              <a:rPr lang="mr-IN" smtClean="0"/>
              <a:t>17-09-14</a:t>
            </a:fld>
            <a:endParaRPr lang="mr-IN"/>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1BBB0-96F0-4077-A278-0F3FB5C104D3}" type="slidenum">
              <a:rPr lang="uk-UA" smtClean="0"/>
              <a:t>‹#›</a:t>
            </a:fld>
            <a:endParaRPr lang="uk-UA"/>
          </a:p>
        </p:txBody>
      </p:sp>
      <p:cxnSp>
        <p:nvCxnSpPr>
          <p:cNvPr id="29" name="Straight Connector 28"/>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C2C6F8EA-316C-41DE-B9A4-EDCC3A85ED9A}" type="datetimeFigureOut">
              <a:rPr lang="mr-IN" smtClean="0"/>
              <a:t>17-09-14</a:t>
            </a:fld>
            <a:endParaRPr lang="mr-IN"/>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1BBB0-96F0-4077-A278-0F3FB5C104D3}" type="slidenum">
              <a:rPr lang="uk-UA" smtClean="0"/>
              <a:t>‹#›</a:t>
            </a:fld>
            <a:endParaRPr lang="uk-UA"/>
          </a:p>
        </p:txBody>
      </p:sp>
      <p:cxnSp>
        <p:nvCxnSpPr>
          <p:cNvPr id="25" name="Straight Connector 24"/>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6F8EA-316C-41DE-B9A4-EDCC3A85ED9A}" type="datetimeFigureOut">
              <a:rPr lang="mr-IN" smtClean="0"/>
              <a:t>17-09-14</a:t>
            </a:fld>
            <a:endParaRPr lang="mr-IN"/>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1BBB0-96F0-4077-A278-0F3FB5C104D3}" type="slidenum">
              <a:rPr lang="uk-UA" smtClean="0"/>
              <a:pPr/>
              <a:t>‹#›</a:t>
            </a:fld>
            <a:endParaRPr lang="uk-U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665811"/>
            <a:ext cx="2454824" cy="1872598"/>
          </a:xfrm>
        </p:spPr>
        <p:txBody>
          <a:bodyPr anchor="b">
            <a:normAutofit/>
          </a:bodyPr>
          <a:lstStyle>
            <a:lvl1pPr algn="l">
              <a:defRPr sz="1900"/>
            </a:lvl1pPr>
          </a:lstStyle>
          <a:p>
            <a:r>
              <a:rPr lang="en-CA" smtClean="0"/>
              <a:t>Click to edit Master title style</a:t>
            </a:r>
            <a:endParaRPr lang="en-US" dirty="0"/>
          </a:p>
        </p:txBody>
      </p:sp>
      <p:sp>
        <p:nvSpPr>
          <p:cNvPr id="3" name="Content Placeholder 2"/>
          <p:cNvSpPr>
            <a:spLocks noGrp="1"/>
          </p:cNvSpPr>
          <p:nvPr>
            <p:ph idx="1"/>
          </p:nvPr>
        </p:nvSpPr>
        <p:spPr>
          <a:xfrm>
            <a:off x="3782785" y="665812"/>
            <a:ext cx="4509353" cy="3882355"/>
          </a:xfrm>
        </p:spPr>
        <p:txBody>
          <a:bodyPr anchor="ct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1083504" y="2671243"/>
            <a:ext cx="2456260" cy="1873484"/>
          </a:xfrm>
        </p:spPr>
        <p:txBody>
          <a:bodyPr/>
          <a:lstStyle>
            <a:lvl1pPr marL="0" indent="0" algn="l">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2C6F8EA-316C-41DE-B9A4-EDCC3A85ED9A}" type="datetimeFigureOut">
              <a:rPr lang="mr-IN" smtClean="0"/>
              <a:t>17-09-14</a:t>
            </a:fld>
            <a:endParaRPr lang="mr-I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uk-UA" smtClean="0"/>
              <a:t>‹#›</a:t>
            </a:fld>
            <a:endParaRPr lang="uk-UA"/>
          </a:p>
        </p:txBody>
      </p:sp>
      <p:cxnSp>
        <p:nvCxnSpPr>
          <p:cNvPr id="17" name="Straight Connector 16"/>
          <p:cNvCxnSpPr/>
          <p:nvPr/>
        </p:nvCxnSpPr>
        <p:spPr>
          <a:xfrm>
            <a:off x="1086210" y="2671243"/>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01809"/>
            <a:ext cx="3055900" cy="4290918"/>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941261"/>
            <a:ext cx="4149246" cy="1525487"/>
          </a:xfrm>
        </p:spPr>
        <p:txBody>
          <a:bodyPr anchor="b">
            <a:normAutofit/>
          </a:bodyPr>
          <a:lstStyle>
            <a:lvl1pPr>
              <a:defRPr sz="2500"/>
            </a:lvl1pPr>
          </a:lstStyle>
          <a:p>
            <a:r>
              <a:rPr lang="en-CA" smtClean="0"/>
              <a:t>Click to edit Master title style</a:t>
            </a:r>
            <a:endParaRPr lang="en-US" dirty="0"/>
          </a:p>
        </p:txBody>
      </p:sp>
      <p:sp>
        <p:nvSpPr>
          <p:cNvPr id="3" name="Picture Placeholder 2"/>
          <p:cNvSpPr>
            <a:spLocks noGrp="1" noChangeAspect="1"/>
          </p:cNvSpPr>
          <p:nvPr>
            <p:ph type="pic" idx="1"/>
          </p:nvPr>
        </p:nvSpPr>
        <p:spPr>
          <a:xfrm>
            <a:off x="6093292" y="935452"/>
            <a:ext cx="2093378" cy="3221939"/>
          </a:xfrm>
          <a:solidFill>
            <a:schemeClr val="bg1">
              <a:lumMod val="85000"/>
            </a:schemeClr>
          </a:solidFill>
          <a:ln w="9525" cap="sq">
            <a:noFill/>
            <a:miter lim="800000"/>
          </a:ln>
          <a:effectLst/>
        </p:spPr>
        <p:txBody>
          <a:bodyPr anchor="t"/>
          <a:lstStyle>
            <a:lvl1pPr marL="0" indent="0" algn="ctr">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1087747" y="2621660"/>
            <a:ext cx="4143303" cy="1669785"/>
          </a:xfrm>
        </p:spPr>
        <p:txBody>
          <a:bodyPr>
            <a:normAutofit/>
          </a:bodyPr>
          <a:lstStyle>
            <a:lvl1pPr marL="0" indent="0" algn="l">
              <a:buNone/>
              <a:defRPr sz="14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CA" smtClean="0"/>
              <a:t>Click to edit Master text styles</a:t>
            </a:r>
          </a:p>
        </p:txBody>
      </p:sp>
      <p:sp>
        <p:nvSpPr>
          <p:cNvPr id="5" name="Date Placeholder 4"/>
          <p:cNvSpPr>
            <a:spLocks noGrp="1"/>
          </p:cNvSpPr>
          <p:nvPr>
            <p:ph type="dt" sz="half" idx="10"/>
          </p:nvPr>
        </p:nvSpPr>
        <p:spPr>
          <a:xfrm>
            <a:off x="1085537" y="4558214"/>
            <a:ext cx="4145513" cy="266769"/>
          </a:xfrm>
        </p:spPr>
        <p:txBody>
          <a:bodyPr/>
          <a:lstStyle>
            <a:lvl1pPr algn="l">
              <a:defRPr/>
            </a:lvl1pPr>
          </a:lstStyle>
          <a:p>
            <a:fld id="{C2C6F8EA-316C-41DE-B9A4-EDCC3A85ED9A}" type="datetimeFigureOut">
              <a:rPr lang="mr-IN" smtClean="0"/>
              <a:t>17-09-14</a:t>
            </a:fld>
            <a:endParaRPr lang="mr-IN"/>
          </a:p>
        </p:txBody>
      </p:sp>
      <p:sp>
        <p:nvSpPr>
          <p:cNvPr id="6" name="Footer Placeholder 5"/>
          <p:cNvSpPr>
            <a:spLocks noGrp="1"/>
          </p:cNvSpPr>
          <p:nvPr>
            <p:ph type="ftr" sz="quarter" idx="11"/>
          </p:nvPr>
        </p:nvSpPr>
        <p:spPr>
          <a:xfrm>
            <a:off x="1085537" y="265534"/>
            <a:ext cx="4155753" cy="267443"/>
          </a:xfrm>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uk-UA" smtClean="0"/>
              <a:t>‹#›</a:t>
            </a:fld>
            <a:endParaRPr lang="uk-UA"/>
          </a:p>
        </p:txBody>
      </p:sp>
      <p:cxnSp>
        <p:nvCxnSpPr>
          <p:cNvPr id="31" name="Straight Connector 30"/>
          <p:cNvCxnSpPr/>
          <p:nvPr/>
        </p:nvCxnSpPr>
        <p:spPr>
          <a:xfrm>
            <a:off x="1085537" y="2619671"/>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682897"/>
            <a:ext cx="9144000" cy="3421618"/>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5105400"/>
            <a:ext cx="9144000" cy="619125"/>
          </a:xfrm>
          <a:prstGeom prst="rect">
            <a:avLst/>
          </a:prstGeom>
        </p:spPr>
      </p:pic>
      <p:sp>
        <p:nvSpPr>
          <p:cNvPr id="2" name="Title Placeholder 1"/>
          <p:cNvSpPr>
            <a:spLocks noGrp="1"/>
          </p:cNvSpPr>
          <p:nvPr>
            <p:ph type="title"/>
          </p:nvPr>
        </p:nvSpPr>
        <p:spPr>
          <a:xfrm>
            <a:off x="1088685" y="670433"/>
            <a:ext cx="7202456" cy="874363"/>
          </a:xfrm>
          <a:prstGeom prst="rect">
            <a:avLst/>
          </a:prstGeom>
        </p:spPr>
        <p:txBody>
          <a:bodyPr vert="horz" lIns="71323" tIns="35662" rIns="71323" bIns="35662" rtlCol="0" anchor="t">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1088685" y="1679777"/>
            <a:ext cx="7202456" cy="2875511"/>
          </a:xfrm>
          <a:prstGeom prst="rect">
            <a:avLst/>
          </a:prstGeom>
        </p:spPr>
        <p:txBody>
          <a:bodyPr vert="horz" lIns="71323" tIns="35662" rIns="71323" bIns="35662"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4" y="275308"/>
            <a:ext cx="2625536" cy="257668"/>
          </a:xfrm>
          <a:prstGeom prst="rect">
            <a:avLst/>
          </a:prstGeom>
        </p:spPr>
        <p:txBody>
          <a:bodyPr vert="horz" lIns="71323" tIns="35662" rIns="71323" bIns="35662" rtlCol="0" anchor="ctr"/>
          <a:lstStyle>
            <a:lvl1pPr algn="r">
              <a:defRPr sz="800">
                <a:solidFill>
                  <a:schemeClr val="tx1">
                    <a:tint val="75000"/>
                  </a:schemeClr>
                </a:solidFill>
              </a:defRPr>
            </a:lvl1pPr>
          </a:lstStyle>
          <a:p>
            <a:fld id="{C2C6F8EA-316C-41DE-B9A4-EDCC3A85ED9A}" type="datetimeFigureOut">
              <a:rPr lang="mr-IN" smtClean="0"/>
              <a:pPr/>
              <a:t>17-09-14</a:t>
            </a:fld>
            <a:endParaRPr lang="mr-IN"/>
          </a:p>
        </p:txBody>
      </p:sp>
      <p:sp>
        <p:nvSpPr>
          <p:cNvPr id="5" name="Footer Placeholder 4"/>
          <p:cNvSpPr>
            <a:spLocks noGrp="1"/>
          </p:cNvSpPr>
          <p:nvPr>
            <p:ph type="ftr" sz="quarter" idx="3"/>
          </p:nvPr>
        </p:nvSpPr>
        <p:spPr>
          <a:xfrm>
            <a:off x="1088684" y="274423"/>
            <a:ext cx="4454127" cy="257668"/>
          </a:xfrm>
          <a:prstGeom prst="rect">
            <a:avLst/>
          </a:prstGeom>
        </p:spPr>
        <p:txBody>
          <a:bodyPr vert="horz" lIns="71323" tIns="35662" rIns="71323" bIns="35662" rtlCol="0" anchor="ctr"/>
          <a:lstStyle>
            <a:lvl1pPr algn="l">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0046" y="665811"/>
            <a:ext cx="608264" cy="419648"/>
          </a:xfrm>
          <a:prstGeom prst="rect">
            <a:avLst/>
          </a:prstGeom>
        </p:spPr>
        <p:txBody>
          <a:bodyPr vert="horz" lIns="71323" tIns="35662" rIns="71323" bIns="35662" rtlCol="0" anchor="t"/>
          <a:lstStyle>
            <a:lvl1pPr algn="r">
              <a:defRPr sz="2200">
                <a:solidFill>
                  <a:schemeClr val="accent1"/>
                </a:solidFill>
              </a:defRPr>
            </a:lvl1pPr>
          </a:lstStyle>
          <a:p>
            <a:fld id="{7DC1BBB0-96F0-4077-A278-0F3FB5C104D3}" type="slidenum">
              <a:rPr lang="uk-UA" smtClean="0"/>
              <a:pPr/>
              <a:t>‹#›</a:t>
            </a:fld>
            <a:endParaRPr lang="uk-UA"/>
          </a:p>
        </p:txBody>
      </p:sp>
      <p:cxnSp>
        <p:nvCxnSpPr>
          <p:cNvPr id="10" name="Straight Connector 9"/>
          <p:cNvCxnSpPr/>
          <p:nvPr/>
        </p:nvCxnSpPr>
        <p:spPr>
          <a:xfrm>
            <a:off x="0" y="5107011"/>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713232" rtl="0" eaLnBrk="1" latinLnBrk="0" hangingPunct="1">
        <a:lnSpc>
          <a:spcPct val="90000"/>
        </a:lnSpc>
        <a:spcBef>
          <a:spcPct val="0"/>
        </a:spcBef>
        <a:buNone/>
        <a:defRPr sz="2500" b="0" i="0" kern="1200" cap="all">
          <a:solidFill>
            <a:schemeClr val="tx1"/>
          </a:solidFill>
          <a:effectLst/>
          <a:latin typeface="+mj-lt"/>
          <a:ea typeface="+mj-ea"/>
          <a:cs typeface="+mj-cs"/>
        </a:defRPr>
      </a:lvl1pPr>
    </p:titleStyle>
    <p:bodyStyle>
      <a:lvl1pPr marL="178308" indent="-178308" algn="l" defTabSz="713232" rtl="0" eaLnBrk="1" latinLnBrk="0" hangingPunct="1">
        <a:lnSpc>
          <a:spcPct val="120000"/>
        </a:lnSpc>
        <a:spcBef>
          <a:spcPts val="78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1pPr>
      <a:lvl2pPr marL="534924" indent="-178308" algn="l" defTabSz="713232" rtl="0" eaLnBrk="1" latinLnBrk="0" hangingPunct="1">
        <a:lnSpc>
          <a:spcPct val="120000"/>
        </a:lnSpc>
        <a:spcBef>
          <a:spcPts val="39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2pPr>
      <a:lvl3pPr marL="891540" indent="-178308" algn="l" defTabSz="713232" rtl="0" eaLnBrk="1" latinLnBrk="0" hangingPunct="1">
        <a:lnSpc>
          <a:spcPct val="120000"/>
        </a:lnSpc>
        <a:spcBef>
          <a:spcPts val="39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48156" indent="-178308" algn="l" defTabSz="713232" rtl="0" eaLnBrk="1" latinLnBrk="0" hangingPunct="1">
        <a:lnSpc>
          <a:spcPct val="120000"/>
        </a:lnSpc>
        <a:spcBef>
          <a:spcPts val="390"/>
        </a:spcBef>
        <a:buClr>
          <a:schemeClr val="accent1"/>
        </a:buClr>
        <a:buSzPct val="100000"/>
        <a:buFont typeface="Arial" panose="020B0604020202020204" pitchFamily="34" charset="0"/>
        <a:buChar char="•"/>
        <a:defRPr sz="1100" kern="1200" cap="none" baseline="0">
          <a:solidFill>
            <a:schemeClr val="tx1"/>
          </a:solidFill>
          <a:effectLst/>
          <a:latin typeface="+mn-lt"/>
          <a:ea typeface="+mn-ea"/>
          <a:cs typeface="+mn-cs"/>
        </a:defRPr>
      </a:lvl4pPr>
      <a:lvl5pPr marL="1604772" indent="-178308" algn="l" defTabSz="713232" rtl="0" eaLnBrk="1" latinLnBrk="0" hangingPunct="1">
        <a:lnSpc>
          <a:spcPct val="120000"/>
        </a:lnSpc>
        <a:spcBef>
          <a:spcPts val="390"/>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961388" indent="-178308" algn="l" defTabSz="713232" rtl="0" eaLnBrk="1" latinLnBrk="0" hangingPunct="1">
        <a:lnSpc>
          <a:spcPct val="120000"/>
        </a:lnSpc>
        <a:spcBef>
          <a:spcPts val="390"/>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318004" indent="-178308" algn="l" defTabSz="713232" rtl="0" eaLnBrk="1" latinLnBrk="0" hangingPunct="1">
        <a:lnSpc>
          <a:spcPct val="120000"/>
        </a:lnSpc>
        <a:spcBef>
          <a:spcPts val="390"/>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674620" indent="-178308" algn="l" defTabSz="713232" rtl="0" eaLnBrk="1" latinLnBrk="0" hangingPunct="1">
        <a:lnSpc>
          <a:spcPct val="120000"/>
        </a:lnSpc>
        <a:spcBef>
          <a:spcPts val="390"/>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3031236" indent="-178308" algn="l" defTabSz="713232" rtl="0" eaLnBrk="1" latinLnBrk="0" hangingPunct="1">
        <a:lnSpc>
          <a:spcPct val="120000"/>
        </a:lnSpc>
        <a:spcBef>
          <a:spcPts val="390"/>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oleObject" Target="../embeddings/oleObject2.bin"/><Relationship Id="rId7"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oleObject" Target="../embeddings/oleObject3.bin"/><Relationship Id="rId5" Type="http://schemas.openxmlformats.org/officeDocument/2006/relationships/image" Target="../media/image6.emf"/><Relationship Id="rId6" Type="http://schemas.openxmlformats.org/officeDocument/2006/relationships/oleObject" Target="../embeddings/oleObject4.bin"/><Relationship Id="rId7"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oleObject" Target="../embeddings/oleObject5.bin"/><Relationship Id="rId5" Type="http://schemas.openxmlformats.org/officeDocument/2006/relationships/image" Target="../media/image9.emf"/><Relationship Id="rId6" Type="http://schemas.openxmlformats.org/officeDocument/2006/relationships/oleObject" Target="../embeddings/oleObject6.bin"/><Relationship Id="rId7"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Whiteboarding</a:t>
            </a:r>
            <a:endParaRPr lang="en-US" dirty="0"/>
          </a:p>
        </p:txBody>
      </p:sp>
      <p:sp>
        <p:nvSpPr>
          <p:cNvPr id="5" name="Content Placeholder 4"/>
          <p:cNvSpPr>
            <a:spLocks noGrp="1"/>
          </p:cNvSpPr>
          <p:nvPr>
            <p:ph idx="1"/>
          </p:nvPr>
        </p:nvSpPr>
        <p:spPr>
          <a:xfrm>
            <a:off x="304800" y="1485900"/>
            <a:ext cx="5638800" cy="3657600"/>
          </a:xfrm>
        </p:spPr>
        <p:txBody>
          <a:bodyPr>
            <a:normAutofit/>
          </a:bodyPr>
          <a:lstStyle/>
          <a:p>
            <a:r>
              <a:rPr lang="en-US" sz="2000" dirty="0" smtClean="0"/>
              <a:t>Please form a group of 2 or 3</a:t>
            </a:r>
          </a:p>
          <a:p>
            <a:r>
              <a:rPr lang="en-US" sz="2000" dirty="0" smtClean="0"/>
              <a:t>Collect a whiteboard from the side of the room</a:t>
            </a:r>
          </a:p>
          <a:p>
            <a:r>
              <a:rPr lang="en-US" sz="2000" dirty="0" smtClean="0"/>
              <a:t>Make sure to have a calculator and equation sheet out on your desk!</a:t>
            </a:r>
          </a:p>
          <a:p>
            <a:r>
              <a:rPr lang="en-US" sz="2000" dirty="0" smtClean="0"/>
              <a:t>We will start easy</a:t>
            </a:r>
            <a:r>
              <a:rPr lang="is-IS" sz="2000" dirty="0" smtClean="0"/>
              <a:t>… </a:t>
            </a:r>
            <a:r>
              <a:rPr lang="is-IS" sz="2000" b="1" i="1" dirty="0" smtClean="0">
                <a:solidFill>
                  <a:srgbClr val="FF0000"/>
                </a:solidFill>
              </a:rPr>
              <a:t>and then get harder</a:t>
            </a:r>
            <a:r>
              <a:rPr lang="is-IS" sz="2000" dirty="0" smtClean="0"/>
              <a:t> </a:t>
            </a:r>
            <a:r>
              <a:rPr lang="is-IS" sz="2000" dirty="0" smtClean="0">
                <a:sym typeface="Wingdings"/>
              </a:rPr>
              <a:t></a:t>
            </a:r>
          </a:p>
          <a:p>
            <a:r>
              <a:rPr lang="is-IS" sz="2000" dirty="0" smtClean="0">
                <a:sym typeface="Wingdings"/>
              </a:rPr>
              <a:t>Focus on your process! (Show all work, units and directions where nessecary) </a:t>
            </a:r>
            <a:endParaRPr lang="en-US" sz="2000" dirty="0"/>
          </a:p>
        </p:txBody>
      </p:sp>
      <p:pic>
        <p:nvPicPr>
          <p:cNvPr id="2" name="Picture 1"/>
          <p:cNvPicPr>
            <a:picLocks noChangeAspect="1"/>
          </p:cNvPicPr>
          <p:nvPr/>
        </p:nvPicPr>
        <p:blipFill>
          <a:blip r:embed="rId2"/>
          <a:stretch>
            <a:fillRect/>
          </a:stretch>
        </p:blipFill>
        <p:spPr>
          <a:xfrm>
            <a:off x="6060722" y="0"/>
            <a:ext cx="3083278" cy="3083278"/>
          </a:xfrm>
          <a:prstGeom prst="rect">
            <a:avLst/>
          </a:prstGeom>
        </p:spPr>
      </p:pic>
    </p:spTree>
    <p:extLst>
      <p:ext uri="{BB962C8B-B14F-4D97-AF65-F5344CB8AC3E}">
        <p14:creationId xmlns:p14="http://schemas.microsoft.com/office/powerpoint/2010/main" val="146230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70433"/>
            <a:ext cx="8686800" cy="874363"/>
          </a:xfrm>
        </p:spPr>
        <p:txBody>
          <a:bodyPr>
            <a:noAutofit/>
          </a:bodyPr>
          <a:lstStyle/>
          <a:p>
            <a:r>
              <a:rPr lang="en-US" sz="2000" dirty="0"/>
              <a:t>A rocket, initially at rest, is fired vertically upward with an acceleration of 12.0 m/</a:t>
            </a:r>
            <a:r>
              <a:rPr lang="en-US" sz="2000" dirty="0" smtClean="0"/>
              <a:t>s</a:t>
            </a:r>
            <a:r>
              <a:rPr lang="en-US" sz="2000" baseline="30000" dirty="0" smtClean="0"/>
              <a:t>2</a:t>
            </a:r>
            <a:r>
              <a:rPr lang="en-US" sz="2000" dirty="0" smtClean="0"/>
              <a:t>. </a:t>
            </a:r>
            <a:r>
              <a:rPr lang="en-US" sz="2000" dirty="0"/>
              <a:t>At an altitude of </a:t>
            </a:r>
            <a:r>
              <a:rPr lang="en-US" sz="2000" dirty="0" smtClean="0"/>
              <a:t>1.00 km</a:t>
            </a:r>
            <a:r>
              <a:rPr lang="en-US" sz="2000" dirty="0"/>
              <a:t>, the rocket engine cuts off. Air friction is negligible in this problem.</a:t>
            </a:r>
          </a:p>
        </p:txBody>
      </p:sp>
      <p:sp>
        <p:nvSpPr>
          <p:cNvPr id="3" name="Subtitle 2"/>
          <p:cNvSpPr>
            <a:spLocks noGrp="1"/>
          </p:cNvSpPr>
          <p:nvPr>
            <p:ph idx="1"/>
          </p:nvPr>
        </p:nvSpPr>
        <p:spPr>
          <a:xfrm>
            <a:off x="685800" y="1679777"/>
            <a:ext cx="7605341" cy="3387523"/>
          </a:xfrm>
        </p:spPr>
        <p:txBody>
          <a:bodyPr>
            <a:normAutofit/>
          </a:bodyPr>
          <a:lstStyle/>
          <a:p>
            <a:pPr marL="0" indent="0">
              <a:buNone/>
            </a:pPr>
            <a:r>
              <a:rPr lang="en-US" sz="2000" dirty="0"/>
              <a:t>b. What maximum height relative to the ground does the rocket reach before it begins falling </a:t>
            </a:r>
            <a:r>
              <a:rPr lang="en-US" sz="2000" dirty="0" smtClean="0"/>
              <a:t>back toward </a:t>
            </a:r>
            <a:r>
              <a:rPr lang="en-US" sz="2000" dirty="0"/>
              <a:t>the earth</a:t>
            </a:r>
            <a:r>
              <a:rPr lang="en-US" sz="2000" dirty="0" smtClean="0"/>
              <a:t>?</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a:solidFill>
                  <a:schemeClr val="accent2">
                    <a:lumMod val="75000"/>
                  </a:schemeClr>
                </a:solidFill>
              </a:rPr>
              <a:t>x</a:t>
            </a:r>
            <a:r>
              <a:rPr lang="en-US" sz="2000" dirty="0" smtClean="0">
                <a:solidFill>
                  <a:schemeClr val="accent2">
                    <a:lumMod val="75000"/>
                  </a:schemeClr>
                </a:solidFill>
              </a:rPr>
              <a:t> = 1225 m + 1000 m = 2225 m </a:t>
            </a:r>
            <a:endParaRPr lang="en-US" sz="2000" dirty="0">
              <a:solidFill>
                <a:schemeClr val="accent2">
                  <a:lumMod val="75000"/>
                </a:schemeClr>
              </a:solidFill>
            </a:endParaRPr>
          </a:p>
        </p:txBody>
      </p:sp>
      <p:pic>
        <p:nvPicPr>
          <p:cNvPr id="4" name="Picture 3" descr="Screen Shot 2015-09-20 at 5.18.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087" y="2581349"/>
            <a:ext cx="5597313" cy="1952551"/>
          </a:xfrm>
          <a:prstGeom prst="rect">
            <a:avLst/>
          </a:prstGeom>
        </p:spPr>
      </p:pic>
    </p:spTree>
    <p:extLst>
      <p:ext uri="{BB962C8B-B14F-4D97-AF65-F5344CB8AC3E}">
        <p14:creationId xmlns:p14="http://schemas.microsoft.com/office/powerpoint/2010/main" val="336233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70433"/>
            <a:ext cx="8686800" cy="874363"/>
          </a:xfrm>
        </p:spPr>
        <p:txBody>
          <a:bodyPr>
            <a:noAutofit/>
          </a:bodyPr>
          <a:lstStyle/>
          <a:p>
            <a:r>
              <a:rPr lang="en-US" sz="2000" dirty="0"/>
              <a:t>A rocket, initially at rest, is fired vertically upward with an acceleration of 12.0 m/</a:t>
            </a:r>
            <a:r>
              <a:rPr lang="en-US" sz="2000" dirty="0" smtClean="0"/>
              <a:t>s</a:t>
            </a:r>
            <a:r>
              <a:rPr lang="en-US" sz="2000" baseline="30000" dirty="0" smtClean="0"/>
              <a:t>2</a:t>
            </a:r>
            <a:r>
              <a:rPr lang="en-US" sz="2000" dirty="0" smtClean="0"/>
              <a:t>. </a:t>
            </a:r>
            <a:r>
              <a:rPr lang="en-US" sz="2000" dirty="0"/>
              <a:t>At an altitude of </a:t>
            </a:r>
            <a:r>
              <a:rPr lang="en-US" sz="2000" dirty="0" smtClean="0"/>
              <a:t>1.00 km</a:t>
            </a:r>
            <a:r>
              <a:rPr lang="en-US" sz="2000" dirty="0"/>
              <a:t>, the rocket engine cuts off. Air friction is negligible in this problem.</a:t>
            </a:r>
          </a:p>
        </p:txBody>
      </p:sp>
      <p:sp>
        <p:nvSpPr>
          <p:cNvPr id="3" name="Subtitle 2"/>
          <p:cNvSpPr>
            <a:spLocks noGrp="1"/>
          </p:cNvSpPr>
          <p:nvPr>
            <p:ph idx="1"/>
          </p:nvPr>
        </p:nvSpPr>
        <p:spPr/>
        <p:txBody>
          <a:bodyPr>
            <a:normAutofit/>
          </a:bodyPr>
          <a:lstStyle/>
          <a:p>
            <a:pPr marL="0" indent="0">
              <a:buNone/>
            </a:pPr>
            <a:r>
              <a:rPr lang="en-US" sz="2000" dirty="0"/>
              <a:t>c. After free-falling, what is the rocket’s velocity just before it hits the earth</a:t>
            </a:r>
            <a:r>
              <a:rPr lang="en-US" sz="2000" dirty="0" smtClean="0"/>
              <a:t>?</a:t>
            </a:r>
          </a:p>
          <a:p>
            <a:pPr marL="0" indent="0">
              <a:buNone/>
            </a:pPr>
            <a:endParaRPr lang="en-US" sz="2000" dirty="0"/>
          </a:p>
        </p:txBody>
      </p:sp>
    </p:spTree>
    <p:extLst>
      <p:ext uri="{BB962C8B-B14F-4D97-AF65-F5344CB8AC3E}">
        <p14:creationId xmlns:p14="http://schemas.microsoft.com/office/powerpoint/2010/main" val="379858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70433"/>
            <a:ext cx="8534400" cy="874363"/>
          </a:xfrm>
        </p:spPr>
        <p:txBody>
          <a:bodyPr>
            <a:noAutofit/>
          </a:bodyPr>
          <a:lstStyle/>
          <a:p>
            <a:r>
              <a:rPr lang="en-US" sz="2000" dirty="0"/>
              <a:t>A rocket, initially at rest, is fired vertically upward with an acceleration of 12.0 m/</a:t>
            </a:r>
            <a:r>
              <a:rPr lang="en-US" sz="2000" dirty="0" smtClean="0"/>
              <a:t>s</a:t>
            </a:r>
            <a:r>
              <a:rPr lang="en-US" sz="2000" baseline="30000" dirty="0" smtClean="0"/>
              <a:t>2</a:t>
            </a:r>
            <a:r>
              <a:rPr lang="en-US" sz="2000" dirty="0" smtClean="0"/>
              <a:t>. </a:t>
            </a:r>
            <a:r>
              <a:rPr lang="en-US" sz="2000" dirty="0"/>
              <a:t>At an altitude of </a:t>
            </a:r>
            <a:r>
              <a:rPr lang="en-US" sz="2000" dirty="0" smtClean="0"/>
              <a:t>1.00 km</a:t>
            </a:r>
            <a:r>
              <a:rPr lang="en-US" sz="2000" dirty="0"/>
              <a:t>, the rocket engine cuts off. Air friction is negligible in this problem.</a:t>
            </a:r>
          </a:p>
        </p:txBody>
      </p:sp>
      <p:sp>
        <p:nvSpPr>
          <p:cNvPr id="3" name="Subtitle 2"/>
          <p:cNvSpPr>
            <a:spLocks noGrp="1"/>
          </p:cNvSpPr>
          <p:nvPr>
            <p:ph idx="1"/>
          </p:nvPr>
        </p:nvSpPr>
        <p:spPr>
          <a:xfrm>
            <a:off x="838200" y="1679777"/>
            <a:ext cx="7452941" cy="2875511"/>
          </a:xfrm>
        </p:spPr>
        <p:txBody>
          <a:bodyPr>
            <a:normAutofit fontScale="55000" lnSpcReduction="20000"/>
          </a:bodyPr>
          <a:lstStyle/>
          <a:p>
            <a:pPr marL="0" indent="0">
              <a:buNone/>
            </a:pPr>
            <a:r>
              <a:rPr lang="en-US" sz="2600" dirty="0"/>
              <a:t>c. After free-falling, what is the rocket’s velocity just before it hits the earth</a:t>
            </a:r>
            <a:r>
              <a:rPr lang="en-US" sz="2600" dirty="0" smtClean="0"/>
              <a:t>?</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1900" i="1" dirty="0" smtClean="0">
              <a:solidFill>
                <a:schemeClr val="accent2"/>
              </a:solidFill>
            </a:endParaRPr>
          </a:p>
          <a:p>
            <a:pPr marL="0" indent="0">
              <a:buNone/>
            </a:pPr>
            <a:endParaRPr lang="en-US" sz="1900" i="1" dirty="0" smtClean="0">
              <a:solidFill>
                <a:schemeClr val="accent2"/>
              </a:solidFill>
            </a:endParaRPr>
          </a:p>
          <a:p>
            <a:pPr marL="0" indent="0">
              <a:buNone/>
            </a:pPr>
            <a:r>
              <a:rPr lang="en-US" sz="2900" i="1" dirty="0" smtClean="0">
                <a:solidFill>
                  <a:schemeClr val="accent2"/>
                </a:solidFill>
              </a:rPr>
              <a:t>The </a:t>
            </a:r>
            <a:r>
              <a:rPr lang="en-US" sz="2900" i="1" dirty="0">
                <a:solidFill>
                  <a:schemeClr val="accent2"/>
                </a:solidFill>
              </a:rPr>
              <a:t>math gives us either a positive or negative value. Based on our knowledge that the rocket is</a:t>
            </a:r>
          </a:p>
          <a:p>
            <a:pPr marL="0" indent="0">
              <a:buNone/>
            </a:pPr>
            <a:r>
              <a:rPr lang="en-US" sz="2900" i="1" dirty="0">
                <a:solidFill>
                  <a:schemeClr val="accent2"/>
                </a:solidFill>
              </a:rPr>
              <a:t>traveling downward just before it hits, we’ll select -209 m/s as the correct answer</a:t>
            </a:r>
            <a:r>
              <a:rPr lang="en-US" sz="1900" i="1" dirty="0">
                <a:solidFill>
                  <a:schemeClr val="accent2"/>
                </a:solidFill>
              </a:rPr>
              <a:t>.</a:t>
            </a:r>
          </a:p>
        </p:txBody>
      </p:sp>
      <p:pic>
        <p:nvPicPr>
          <p:cNvPr id="4" name="Picture 3" descr="Screen Shot 2015-09-20 at 5.19.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443" y="2171700"/>
            <a:ext cx="5618843" cy="1447800"/>
          </a:xfrm>
          <a:prstGeom prst="rect">
            <a:avLst/>
          </a:prstGeom>
        </p:spPr>
      </p:pic>
    </p:spTree>
    <p:extLst>
      <p:ext uri="{BB962C8B-B14F-4D97-AF65-F5344CB8AC3E}">
        <p14:creationId xmlns:p14="http://schemas.microsoft.com/office/powerpoint/2010/main" val="45140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70433"/>
            <a:ext cx="8610600" cy="874363"/>
          </a:xfrm>
        </p:spPr>
        <p:txBody>
          <a:bodyPr>
            <a:noAutofit/>
          </a:bodyPr>
          <a:lstStyle/>
          <a:p>
            <a:r>
              <a:rPr lang="en-US" sz="2000" dirty="0"/>
              <a:t>A rocket, initially at rest, is fired vertically upward with an acceleration of 12.0 m/</a:t>
            </a:r>
            <a:r>
              <a:rPr lang="en-US" sz="2000" dirty="0" smtClean="0"/>
              <a:t>s</a:t>
            </a:r>
            <a:r>
              <a:rPr lang="en-US" sz="2000" baseline="30000" dirty="0" smtClean="0"/>
              <a:t>2</a:t>
            </a:r>
            <a:r>
              <a:rPr lang="en-US" sz="2000" dirty="0" smtClean="0"/>
              <a:t>. </a:t>
            </a:r>
            <a:r>
              <a:rPr lang="en-US" sz="2000" dirty="0"/>
              <a:t>At an altitude of </a:t>
            </a:r>
            <a:r>
              <a:rPr lang="en-US" sz="2000" dirty="0" smtClean="0"/>
              <a:t>1.00 km</a:t>
            </a:r>
            <a:r>
              <a:rPr lang="en-US" sz="2000" dirty="0"/>
              <a:t>, the rocket engine cuts off. Air friction is negligible in this problem.</a:t>
            </a:r>
          </a:p>
        </p:txBody>
      </p:sp>
      <p:sp>
        <p:nvSpPr>
          <p:cNvPr id="3" name="Subtitle 2"/>
          <p:cNvSpPr>
            <a:spLocks noGrp="1"/>
          </p:cNvSpPr>
          <p:nvPr>
            <p:ph idx="1"/>
          </p:nvPr>
        </p:nvSpPr>
        <p:spPr/>
        <p:txBody>
          <a:bodyPr>
            <a:normAutofit/>
          </a:bodyPr>
          <a:lstStyle/>
          <a:p>
            <a:pPr marL="0" indent="0">
              <a:buNone/>
            </a:pPr>
            <a:r>
              <a:rPr lang="en-US" sz="2000" dirty="0"/>
              <a:t>d. For what total amount of time was the rocket in the air (from initial launch to return to earth)</a:t>
            </a:r>
            <a:r>
              <a:rPr lang="en-US" sz="2000" dirty="0" smtClean="0"/>
              <a:t>?</a:t>
            </a:r>
          </a:p>
        </p:txBody>
      </p:sp>
    </p:spTree>
    <p:extLst>
      <p:ext uri="{BB962C8B-B14F-4D97-AF65-F5344CB8AC3E}">
        <p14:creationId xmlns:p14="http://schemas.microsoft.com/office/powerpoint/2010/main" val="379858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70433"/>
            <a:ext cx="8610600" cy="874363"/>
          </a:xfrm>
        </p:spPr>
        <p:txBody>
          <a:bodyPr>
            <a:noAutofit/>
          </a:bodyPr>
          <a:lstStyle/>
          <a:p>
            <a:r>
              <a:rPr lang="en-US" sz="2000" dirty="0"/>
              <a:t>A rocket, initially at rest, is fired vertically upward with an acceleration of 12.0 m/</a:t>
            </a:r>
            <a:r>
              <a:rPr lang="en-US" sz="2000" dirty="0" smtClean="0"/>
              <a:t>s</a:t>
            </a:r>
            <a:r>
              <a:rPr lang="en-US" sz="2000" baseline="30000" dirty="0" smtClean="0"/>
              <a:t>2</a:t>
            </a:r>
            <a:r>
              <a:rPr lang="en-US" sz="2000" dirty="0" smtClean="0"/>
              <a:t>. </a:t>
            </a:r>
            <a:r>
              <a:rPr lang="en-US" sz="2000" dirty="0"/>
              <a:t>At an altitude of </a:t>
            </a:r>
            <a:r>
              <a:rPr lang="en-US" sz="2000" dirty="0" smtClean="0"/>
              <a:t>1.00 km</a:t>
            </a:r>
            <a:r>
              <a:rPr lang="en-US" sz="2000" dirty="0"/>
              <a:t>, the rocket engine cuts off. Air friction is negligible in this problem.</a:t>
            </a:r>
          </a:p>
        </p:txBody>
      </p:sp>
      <p:sp>
        <p:nvSpPr>
          <p:cNvPr id="3" name="Subtitle 2"/>
          <p:cNvSpPr>
            <a:spLocks noGrp="1"/>
          </p:cNvSpPr>
          <p:nvPr>
            <p:ph idx="1"/>
          </p:nvPr>
        </p:nvSpPr>
        <p:spPr/>
        <p:txBody>
          <a:bodyPr>
            <a:normAutofit/>
          </a:bodyPr>
          <a:lstStyle/>
          <a:p>
            <a:pPr marL="0" indent="0">
              <a:buNone/>
            </a:pPr>
            <a:r>
              <a:rPr lang="en-US" sz="2000" dirty="0"/>
              <a:t>d. For what total amount of time was the rocket in the air (from initial launch to return to earth)</a:t>
            </a:r>
            <a:r>
              <a:rPr lang="en-US" sz="2000" dirty="0" smtClean="0"/>
              <a:t>?</a:t>
            </a:r>
          </a:p>
        </p:txBody>
      </p:sp>
      <p:pic>
        <p:nvPicPr>
          <p:cNvPr id="4" name="Picture 3" descr="Screen Shot 2015-09-20 at 5.19.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475639"/>
            <a:ext cx="5334000" cy="2591661"/>
          </a:xfrm>
          <a:prstGeom prst="rect">
            <a:avLst/>
          </a:prstGeom>
        </p:spPr>
      </p:pic>
    </p:spTree>
    <p:extLst>
      <p:ext uri="{BB962C8B-B14F-4D97-AF65-F5344CB8AC3E}">
        <p14:creationId xmlns:p14="http://schemas.microsoft.com/office/powerpoint/2010/main" val="405911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ball is thrown upward with a speed of 38.0 m/s from the top of a building 240. meters </a:t>
            </a:r>
            <a:r>
              <a:rPr lang="en-US" dirty="0" smtClean="0"/>
              <a:t>tall</a:t>
            </a:r>
            <a:endParaRPr lang="en-US" dirty="0"/>
          </a:p>
        </p:txBody>
      </p:sp>
      <p:sp>
        <p:nvSpPr>
          <p:cNvPr id="3" name="Content Placeholder 2"/>
          <p:cNvSpPr>
            <a:spLocks noGrp="1"/>
          </p:cNvSpPr>
          <p:nvPr>
            <p:ph idx="1"/>
          </p:nvPr>
        </p:nvSpPr>
        <p:spPr/>
        <p:txBody>
          <a:bodyPr/>
          <a:lstStyle/>
          <a:p>
            <a:pPr marL="0" indent="0">
              <a:buNone/>
            </a:pPr>
            <a:r>
              <a:rPr lang="en-US" dirty="0"/>
              <a:t>Suppose that instead of throwing this ball upward it is thrown downward with a speed of 38.0 m/</a:t>
            </a:r>
            <a:r>
              <a:rPr lang="en-US" dirty="0" smtClean="0"/>
              <a:t>s</a:t>
            </a:r>
            <a:r>
              <a:rPr lang="en-US" dirty="0"/>
              <a:t>.</a:t>
            </a:r>
            <a:r>
              <a:rPr lang="en-US" dirty="0" smtClean="0"/>
              <a:t> </a:t>
            </a:r>
            <a:endParaRPr lang="en-US" dirty="0"/>
          </a:p>
          <a:p>
            <a:pPr marL="457200" indent="-457200">
              <a:buFont typeface="+mj-lt"/>
              <a:buAutoNum type="alphaLcPeriod"/>
            </a:pPr>
            <a:r>
              <a:rPr lang="en-US" dirty="0"/>
              <a:t>How long will it take for the ball to reach the ground?</a:t>
            </a:r>
          </a:p>
          <a:p>
            <a:pPr marL="457200" indent="-457200">
              <a:buFont typeface="+mj-lt"/>
              <a:buAutoNum type="alphaLcPeriod"/>
            </a:pPr>
            <a:r>
              <a:rPr lang="en-US" dirty="0"/>
              <a:t>What will be the speed of the ball as it reaches the ground?</a:t>
            </a:r>
          </a:p>
          <a:p>
            <a:endParaRPr lang="en-US" dirty="0"/>
          </a:p>
        </p:txBody>
      </p:sp>
    </p:spTree>
    <p:extLst>
      <p:ext uri="{BB962C8B-B14F-4D97-AF65-F5344CB8AC3E}">
        <p14:creationId xmlns:p14="http://schemas.microsoft.com/office/powerpoint/2010/main" val="290501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ball is thrown upward with a speed of 38.0 m/s from the top of a building 240. meters </a:t>
            </a:r>
            <a:r>
              <a:rPr lang="en-US" dirty="0" smtClean="0"/>
              <a:t>tall</a:t>
            </a:r>
            <a:endParaRPr lang="en-US" dirty="0"/>
          </a:p>
        </p:txBody>
      </p:sp>
      <p:sp>
        <p:nvSpPr>
          <p:cNvPr id="3" name="Content Placeholder 2"/>
          <p:cNvSpPr>
            <a:spLocks noGrp="1"/>
          </p:cNvSpPr>
          <p:nvPr>
            <p:ph idx="1"/>
          </p:nvPr>
        </p:nvSpPr>
        <p:spPr>
          <a:xfrm>
            <a:off x="457200" y="1679777"/>
            <a:ext cx="8077200" cy="2875511"/>
          </a:xfrm>
        </p:spPr>
        <p:txBody>
          <a:bodyPr/>
          <a:lstStyle/>
          <a:p>
            <a:pPr marL="0" indent="0">
              <a:buNone/>
            </a:pPr>
            <a:r>
              <a:rPr lang="en-US" sz="2000" dirty="0"/>
              <a:t>Suppose that instead of throwing this ball upward it is thrown downward with a speed of 38.0 m/</a:t>
            </a:r>
            <a:r>
              <a:rPr lang="en-US" sz="2000" dirty="0" smtClean="0"/>
              <a:t>s</a:t>
            </a:r>
            <a:r>
              <a:rPr lang="en-US" sz="2000" dirty="0"/>
              <a:t>.</a:t>
            </a:r>
            <a:r>
              <a:rPr lang="en-US" sz="2000" dirty="0" smtClean="0"/>
              <a:t> </a:t>
            </a:r>
            <a:endParaRPr lang="en-US" sz="2000" dirty="0"/>
          </a:p>
          <a:p>
            <a:pPr marL="457200" indent="-457200">
              <a:buFont typeface="+mj-lt"/>
              <a:buAutoNum type="alphaLcPeriod"/>
            </a:pPr>
            <a:r>
              <a:rPr lang="en-US" sz="2000" dirty="0"/>
              <a:t>How long will it take for the ball to reach the ground?</a:t>
            </a:r>
          </a:p>
          <a:p>
            <a:pPr marL="457200" indent="-457200">
              <a:buFont typeface="+mj-lt"/>
              <a:buAutoNum type="alphaLcPeriod"/>
            </a:pPr>
            <a:r>
              <a:rPr lang="en-US" sz="2000" dirty="0"/>
              <a:t>What will be the speed of the ball as it reaches the ground</a:t>
            </a:r>
            <a:r>
              <a:rPr lang="en-US" sz="2000" dirty="0" smtClean="0"/>
              <a:t>?</a:t>
            </a:r>
          </a:p>
          <a:p>
            <a:pPr marL="0" indent="0">
              <a:buNone/>
            </a:pPr>
            <a:r>
              <a:rPr lang="en-US" sz="2000" dirty="0" smtClean="0">
                <a:solidFill>
                  <a:srgbClr val="FF0000"/>
                </a:solidFill>
              </a:rPr>
              <a:t>a. 4.12 s</a:t>
            </a:r>
          </a:p>
          <a:p>
            <a:pPr marL="0" indent="0">
              <a:buNone/>
            </a:pPr>
            <a:r>
              <a:rPr lang="en-US" sz="2000" dirty="0" smtClean="0">
                <a:solidFill>
                  <a:srgbClr val="FF0000"/>
                </a:solidFill>
              </a:rPr>
              <a:t>b. -78.4 m</a:t>
            </a:r>
            <a:r>
              <a:rPr lang="en-US" sz="2000" dirty="0">
                <a:solidFill>
                  <a:srgbClr val="FF0000"/>
                </a:solidFill>
              </a:rPr>
              <a:t>/s</a:t>
            </a:r>
          </a:p>
          <a:p>
            <a:endParaRPr lang="en-US" dirty="0"/>
          </a:p>
        </p:txBody>
      </p:sp>
    </p:spTree>
    <p:extLst>
      <p:ext uri="{BB962C8B-B14F-4D97-AF65-F5344CB8AC3E}">
        <p14:creationId xmlns:p14="http://schemas.microsoft.com/office/powerpoint/2010/main" val="348506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8166"/>
            <a:ext cx="8763000" cy="1718733"/>
          </a:xfrm>
        </p:spPr>
        <p:txBody>
          <a:bodyPr>
            <a:noAutofit/>
          </a:bodyPr>
          <a:lstStyle/>
          <a:p>
            <a:r>
              <a:rPr lang="en-US" sz="1700" dirty="0"/>
              <a:t>A toy car with essentially frictionless wheels is to be released at the top of an inclined plane such that </a:t>
            </a:r>
            <a:r>
              <a:rPr lang="en-US" sz="1700" dirty="0" smtClean="0"/>
              <a:t>it will </a:t>
            </a:r>
            <a:r>
              <a:rPr lang="en-US" sz="1700" dirty="0"/>
              <a:t>accelerate down the ramp until it reaches the bottom, after which it will continue to roll along the </a:t>
            </a:r>
            <a:r>
              <a:rPr lang="en-US" sz="1700" dirty="0" smtClean="0"/>
              <a:t>floor.  You </a:t>
            </a:r>
            <a:r>
              <a:rPr lang="en-US" sz="1700" dirty="0"/>
              <a:t>have been given the assignment of developing an experimental procedure and data tables that will </a:t>
            </a:r>
            <a:r>
              <a:rPr lang="en-US" sz="1700" dirty="0" smtClean="0"/>
              <a:t>allow you </a:t>
            </a:r>
            <a:r>
              <a:rPr lang="en-US" sz="1700" dirty="0"/>
              <a:t>to measure the car’s acceleration on the ramp and its velocity on the </a:t>
            </a:r>
            <a:r>
              <a:rPr lang="en-US" sz="1700" dirty="0" smtClean="0"/>
              <a:t>floor.</a:t>
            </a:r>
            <a:endParaRPr lang="en-US" sz="1700" dirty="0"/>
          </a:p>
        </p:txBody>
      </p:sp>
      <p:sp>
        <p:nvSpPr>
          <p:cNvPr id="3" name="Content Placeholder 2"/>
          <p:cNvSpPr>
            <a:spLocks noGrp="1"/>
          </p:cNvSpPr>
          <p:nvPr>
            <p:ph idx="1"/>
          </p:nvPr>
        </p:nvSpPr>
        <p:spPr>
          <a:xfrm>
            <a:off x="381000" y="2019300"/>
            <a:ext cx="8153401" cy="3124200"/>
          </a:xfrm>
        </p:spPr>
        <p:txBody>
          <a:bodyPr>
            <a:normAutofit/>
          </a:bodyPr>
          <a:lstStyle/>
          <a:p>
            <a:pPr marL="342900" indent="-342900">
              <a:buAutoNum type="alphaLcPeriod"/>
            </a:pPr>
            <a:r>
              <a:rPr lang="en-US" sz="1700" dirty="0" smtClean="0"/>
              <a:t>What </a:t>
            </a:r>
            <a:r>
              <a:rPr lang="en-US" sz="1700" dirty="0"/>
              <a:t>materials commonly found in a science lab or classroom would you need to conduct </a:t>
            </a:r>
            <a:r>
              <a:rPr lang="en-US" sz="1700" dirty="0" smtClean="0"/>
              <a:t>this experiment</a:t>
            </a:r>
            <a:r>
              <a:rPr lang="en-US" sz="1700" dirty="0"/>
              <a:t>? Explain what you would use each piece of equipment for. (</a:t>
            </a:r>
            <a:r>
              <a:rPr lang="en-US" sz="1700" u="sng" dirty="0" smtClean="0"/>
              <a:t>Note</a:t>
            </a:r>
            <a:r>
              <a:rPr lang="en-US" sz="1700" dirty="0" smtClean="0"/>
              <a:t>: </a:t>
            </a:r>
            <a:r>
              <a:rPr lang="en-US" sz="1700" dirty="0"/>
              <a:t>that you do not </a:t>
            </a:r>
            <a:r>
              <a:rPr lang="en-US" sz="1700" dirty="0" smtClean="0"/>
              <a:t>have access </a:t>
            </a:r>
            <a:r>
              <a:rPr lang="en-US" sz="1700" dirty="0"/>
              <a:t>to computers or computer-based measuring devices such as motion detectors, smart pulleys</a:t>
            </a:r>
            <a:r>
              <a:rPr lang="en-US" sz="1700" dirty="0" smtClean="0"/>
              <a:t>, or </a:t>
            </a:r>
            <a:r>
              <a:rPr lang="en-US" sz="1700" dirty="0"/>
              <a:t>other </a:t>
            </a:r>
            <a:r>
              <a:rPr lang="en-US" sz="1700" dirty="0" err="1" smtClean="0"/>
              <a:t>probeware</a:t>
            </a:r>
            <a:r>
              <a:rPr lang="en-US" sz="1700" dirty="0" smtClean="0"/>
              <a:t>)</a:t>
            </a:r>
          </a:p>
          <a:p>
            <a:pPr marL="0" indent="0">
              <a:buNone/>
            </a:pPr>
            <a:endParaRPr lang="en-US" sz="1700" dirty="0"/>
          </a:p>
        </p:txBody>
      </p:sp>
      <p:pic>
        <p:nvPicPr>
          <p:cNvPr id="4" name="Picture 3" descr="Screen Shot 2015-09-20 at 5.24.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695700"/>
            <a:ext cx="7721600" cy="1892300"/>
          </a:xfrm>
          <a:prstGeom prst="rect">
            <a:avLst/>
          </a:prstGeom>
        </p:spPr>
      </p:pic>
    </p:spTree>
    <p:extLst>
      <p:ext uri="{BB962C8B-B14F-4D97-AF65-F5344CB8AC3E}">
        <p14:creationId xmlns:p14="http://schemas.microsoft.com/office/powerpoint/2010/main" val="379308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8166"/>
            <a:ext cx="8763000" cy="1718733"/>
          </a:xfrm>
        </p:spPr>
        <p:txBody>
          <a:bodyPr>
            <a:noAutofit/>
          </a:bodyPr>
          <a:lstStyle/>
          <a:p>
            <a:r>
              <a:rPr lang="en-US" sz="1700" dirty="0"/>
              <a:t>A toy car with essentially frictionless wheels is to be released at the top of an inclined plane such that </a:t>
            </a:r>
            <a:r>
              <a:rPr lang="en-US" sz="1700" dirty="0" smtClean="0"/>
              <a:t>it will </a:t>
            </a:r>
            <a:r>
              <a:rPr lang="en-US" sz="1700" dirty="0"/>
              <a:t>accelerate down the ramp until it reaches the bottom, after which it will continue to roll along the </a:t>
            </a:r>
            <a:r>
              <a:rPr lang="en-US" sz="1700" dirty="0" smtClean="0"/>
              <a:t>floor.  You </a:t>
            </a:r>
            <a:r>
              <a:rPr lang="en-US" sz="1700" dirty="0"/>
              <a:t>have been given the assignment of developing an experimental procedure and data tables that will </a:t>
            </a:r>
            <a:r>
              <a:rPr lang="en-US" sz="1700" dirty="0" smtClean="0"/>
              <a:t>allow you </a:t>
            </a:r>
            <a:r>
              <a:rPr lang="en-US" sz="1700" dirty="0"/>
              <a:t>to measure the car’s acceleration on the ramp and its velocity on the </a:t>
            </a:r>
            <a:r>
              <a:rPr lang="en-US" sz="1700" dirty="0" smtClean="0"/>
              <a:t>floor.</a:t>
            </a:r>
            <a:endParaRPr lang="en-US" sz="1700" dirty="0"/>
          </a:p>
        </p:txBody>
      </p:sp>
      <p:sp>
        <p:nvSpPr>
          <p:cNvPr id="3" name="Content Placeholder 2"/>
          <p:cNvSpPr>
            <a:spLocks noGrp="1"/>
          </p:cNvSpPr>
          <p:nvPr>
            <p:ph idx="1"/>
          </p:nvPr>
        </p:nvSpPr>
        <p:spPr>
          <a:xfrm>
            <a:off x="381000" y="2019300"/>
            <a:ext cx="8153401" cy="3124200"/>
          </a:xfrm>
        </p:spPr>
        <p:txBody>
          <a:bodyPr>
            <a:normAutofit/>
          </a:bodyPr>
          <a:lstStyle/>
          <a:p>
            <a:pPr marL="342900" indent="-342900">
              <a:buAutoNum type="alphaLcPeriod"/>
            </a:pPr>
            <a:r>
              <a:rPr lang="en-US" sz="1700" dirty="0" smtClean="0"/>
              <a:t>What </a:t>
            </a:r>
            <a:r>
              <a:rPr lang="en-US" sz="1700" dirty="0"/>
              <a:t>materials commonly found in a science lab or classroom would you need to conduct </a:t>
            </a:r>
            <a:r>
              <a:rPr lang="en-US" sz="1700" dirty="0" smtClean="0"/>
              <a:t>this experiment</a:t>
            </a:r>
            <a:r>
              <a:rPr lang="en-US" sz="1700" dirty="0"/>
              <a:t>? Explain what you would use each piece of equipment for. (</a:t>
            </a:r>
            <a:r>
              <a:rPr lang="en-US" sz="1700" u="sng" dirty="0" smtClean="0"/>
              <a:t>Note</a:t>
            </a:r>
            <a:r>
              <a:rPr lang="en-US" sz="1700" dirty="0" smtClean="0"/>
              <a:t>: </a:t>
            </a:r>
            <a:r>
              <a:rPr lang="en-US" sz="1700" dirty="0"/>
              <a:t>that you do not </a:t>
            </a:r>
            <a:r>
              <a:rPr lang="en-US" sz="1700" dirty="0" smtClean="0"/>
              <a:t>have access </a:t>
            </a:r>
            <a:r>
              <a:rPr lang="en-US" sz="1700" dirty="0"/>
              <a:t>to computers or computer-based measuring devices such as motion detectors, smart pulleys</a:t>
            </a:r>
            <a:r>
              <a:rPr lang="en-US" sz="1700" dirty="0" smtClean="0"/>
              <a:t>, or </a:t>
            </a:r>
            <a:r>
              <a:rPr lang="en-US" sz="1700" dirty="0"/>
              <a:t>other </a:t>
            </a:r>
            <a:r>
              <a:rPr lang="en-US" sz="1700" dirty="0" err="1" smtClean="0"/>
              <a:t>probeware</a:t>
            </a:r>
            <a:r>
              <a:rPr lang="en-US" sz="1700" dirty="0" smtClean="0"/>
              <a:t>)</a:t>
            </a:r>
          </a:p>
          <a:p>
            <a:pPr marL="0" indent="0">
              <a:buNone/>
            </a:pPr>
            <a:r>
              <a:rPr lang="en-US" sz="1700" i="1" dirty="0">
                <a:solidFill>
                  <a:srgbClr val="FF0000"/>
                </a:solidFill>
              </a:rPr>
              <a:t>Materials/equipment that could be used to measure the motion of the car include a meter stick (</a:t>
            </a:r>
            <a:r>
              <a:rPr lang="en-US" sz="1700" i="1" dirty="0" smtClean="0">
                <a:solidFill>
                  <a:srgbClr val="FF0000"/>
                </a:solidFill>
              </a:rPr>
              <a:t>for measuring </a:t>
            </a:r>
            <a:r>
              <a:rPr lang="en-US" sz="1700" i="1" dirty="0">
                <a:solidFill>
                  <a:srgbClr val="FF0000"/>
                </a:solidFill>
              </a:rPr>
              <a:t>the position of the car), masking tape (for marking various positions on the ramp and </a:t>
            </a:r>
            <a:r>
              <a:rPr lang="en-US" sz="1700" i="1" dirty="0" smtClean="0">
                <a:solidFill>
                  <a:srgbClr val="FF0000"/>
                </a:solidFill>
              </a:rPr>
              <a:t>the floor</a:t>
            </a:r>
            <a:r>
              <a:rPr lang="en-US" sz="1700" i="1" dirty="0">
                <a:solidFill>
                  <a:srgbClr val="FF0000"/>
                </a:solidFill>
              </a:rPr>
              <a:t>), a stopwatch (for recording the time-elapsed at different positions).</a:t>
            </a:r>
          </a:p>
        </p:txBody>
      </p:sp>
    </p:spTree>
    <p:extLst>
      <p:ext uri="{BB962C8B-B14F-4D97-AF65-F5344CB8AC3E}">
        <p14:creationId xmlns:p14="http://schemas.microsoft.com/office/powerpoint/2010/main" val="370371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8166"/>
            <a:ext cx="8610600" cy="1718733"/>
          </a:xfrm>
        </p:spPr>
        <p:txBody>
          <a:bodyPr>
            <a:noAutofit/>
          </a:bodyPr>
          <a:lstStyle/>
          <a:p>
            <a:r>
              <a:rPr lang="en-US" sz="1700" dirty="0"/>
              <a:t>A toy car with essentially frictionless wheels is to be released at the top of an inclined plane such that </a:t>
            </a:r>
            <a:r>
              <a:rPr lang="en-US" sz="1700" dirty="0" smtClean="0"/>
              <a:t>it will </a:t>
            </a:r>
            <a:r>
              <a:rPr lang="en-US" sz="1700" dirty="0"/>
              <a:t>accelerate down the ramp until it reaches the bottom, after which it will continue to roll along the </a:t>
            </a:r>
            <a:r>
              <a:rPr lang="en-US" sz="1700" dirty="0" smtClean="0"/>
              <a:t>floor.  You </a:t>
            </a:r>
            <a:r>
              <a:rPr lang="en-US" sz="1700" dirty="0"/>
              <a:t>have been given the assignment of developing an experimental procedure and data tables that will </a:t>
            </a:r>
            <a:r>
              <a:rPr lang="en-US" sz="1700" dirty="0" smtClean="0"/>
              <a:t>allow you </a:t>
            </a:r>
            <a:r>
              <a:rPr lang="en-US" sz="1700" dirty="0"/>
              <a:t>to measure the car’s acceleration on the ramp and its velocity on the </a:t>
            </a:r>
            <a:r>
              <a:rPr lang="en-US" sz="1700" dirty="0" smtClean="0"/>
              <a:t>floor.</a:t>
            </a:r>
            <a:endParaRPr lang="en-US" sz="1700" dirty="0"/>
          </a:p>
        </p:txBody>
      </p:sp>
      <p:sp>
        <p:nvSpPr>
          <p:cNvPr id="3" name="Content Placeholder 2"/>
          <p:cNvSpPr>
            <a:spLocks noGrp="1"/>
          </p:cNvSpPr>
          <p:nvPr>
            <p:ph idx="1"/>
          </p:nvPr>
        </p:nvSpPr>
        <p:spPr>
          <a:xfrm>
            <a:off x="381000" y="2019300"/>
            <a:ext cx="8305800" cy="3124200"/>
          </a:xfrm>
        </p:spPr>
        <p:txBody>
          <a:bodyPr>
            <a:normAutofit/>
          </a:bodyPr>
          <a:lstStyle/>
          <a:p>
            <a:pPr marL="342900" indent="-342900">
              <a:buFont typeface="+mj-lt"/>
              <a:buAutoNum type="alphaLcPeriod" startAt="2"/>
            </a:pPr>
            <a:r>
              <a:rPr lang="en-US" sz="1800" dirty="0"/>
              <a:t>What experimental procedure would you use to measure the car’s acceleration down the ramp, </a:t>
            </a:r>
            <a:r>
              <a:rPr lang="en-US" sz="1800" dirty="0" smtClean="0"/>
              <a:t>and velocity </a:t>
            </a:r>
            <a:r>
              <a:rPr lang="en-US" sz="1800" dirty="0"/>
              <a:t>along the floor? Describe your procedures as a series of ordered steps, use the diagram </a:t>
            </a:r>
            <a:r>
              <a:rPr lang="en-US" sz="1800" dirty="0" smtClean="0"/>
              <a:t>to identify </a:t>
            </a:r>
            <a:r>
              <a:rPr lang="en-US" sz="1800" dirty="0"/>
              <a:t>what measurements you would make, and identify which equipment from part (a) </a:t>
            </a:r>
            <a:r>
              <a:rPr lang="en-US" sz="1800" dirty="0" smtClean="0"/>
              <a:t>you would </a:t>
            </a:r>
            <a:r>
              <a:rPr lang="en-US" sz="1800" dirty="0"/>
              <a:t>use in your data collection.</a:t>
            </a:r>
          </a:p>
        </p:txBody>
      </p:sp>
      <p:pic>
        <p:nvPicPr>
          <p:cNvPr id="4" name="Picture 3" descr="Screen Shot 2015-09-20 at 5.24.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695700"/>
            <a:ext cx="7721600" cy="1892300"/>
          </a:xfrm>
          <a:prstGeom prst="rect">
            <a:avLst/>
          </a:prstGeom>
        </p:spPr>
      </p:pic>
    </p:spTree>
    <p:extLst>
      <p:ext uri="{BB962C8B-B14F-4D97-AF65-F5344CB8AC3E}">
        <p14:creationId xmlns:p14="http://schemas.microsoft.com/office/powerpoint/2010/main" val="289278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 Saturn </a:t>
            </a:r>
            <a:r>
              <a:rPr lang="en-US" sz="2000" dirty="0" smtClean="0"/>
              <a:t> V </a:t>
            </a:r>
            <a:r>
              <a:rPr lang="en-US" sz="2000" dirty="0" smtClean="0"/>
              <a:t>rocket is launched straight up with a constant acceleration of 18 m/s</a:t>
            </a:r>
            <a:r>
              <a:rPr lang="en-US" sz="2000" baseline="30000" dirty="0" smtClean="0"/>
              <a:t>2</a:t>
            </a:r>
            <a:r>
              <a:rPr lang="en-US" sz="2000" dirty="0" smtClean="0"/>
              <a:t>.  </a:t>
            </a:r>
            <a:endParaRPr lang="en-US" sz="2000" dirty="0"/>
          </a:p>
        </p:txBody>
      </p:sp>
      <p:sp>
        <p:nvSpPr>
          <p:cNvPr id="3" name="Content Placeholder 2"/>
          <p:cNvSpPr>
            <a:spLocks noGrp="1"/>
          </p:cNvSpPr>
          <p:nvPr>
            <p:ph idx="1"/>
          </p:nvPr>
        </p:nvSpPr>
        <p:spPr>
          <a:xfrm>
            <a:off x="609600" y="1679777"/>
            <a:ext cx="7681541" cy="2875511"/>
          </a:xfrm>
        </p:spPr>
        <p:txBody>
          <a:bodyPr>
            <a:normAutofit/>
          </a:bodyPr>
          <a:lstStyle/>
          <a:p>
            <a:pPr marL="0" indent="0">
              <a:buNone/>
            </a:pPr>
            <a:r>
              <a:rPr lang="en-US" sz="2000" dirty="0"/>
              <a:t>After 150 s, how fast is the rocket moving and how far has it traveled?</a:t>
            </a:r>
          </a:p>
        </p:txBody>
      </p:sp>
      <p:pic>
        <p:nvPicPr>
          <p:cNvPr id="5" name="Picture 4"/>
          <p:cNvPicPr>
            <a:picLocks noChangeAspect="1"/>
          </p:cNvPicPr>
          <p:nvPr/>
        </p:nvPicPr>
        <p:blipFill>
          <a:blip r:embed="rId3"/>
          <a:stretch>
            <a:fillRect/>
          </a:stretch>
        </p:blipFill>
        <p:spPr>
          <a:xfrm>
            <a:off x="6120564" y="3695700"/>
            <a:ext cx="2807535" cy="20129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648001256"/>
              </p:ext>
            </p:extLst>
          </p:nvPr>
        </p:nvGraphicFramePr>
        <p:xfrm>
          <a:off x="955675" y="2171700"/>
          <a:ext cx="4948238" cy="936625"/>
        </p:xfrm>
        <a:graphic>
          <a:graphicData uri="http://schemas.openxmlformats.org/presentationml/2006/ole">
            <mc:AlternateContent xmlns:mc="http://schemas.openxmlformats.org/markup-compatibility/2006">
              <mc:Choice xmlns:v="urn:schemas-microsoft-com:vml" Requires="v">
                <p:oleObj spid="_x0000_s2099" name="Equation" r:id="rId4" imgW="2616200" imgH="495300" progId="Equation.DSMT4">
                  <p:embed/>
                </p:oleObj>
              </mc:Choice>
              <mc:Fallback>
                <p:oleObj name="Equation" r:id="rId4" imgW="2616200" imgH="495300" progId="Equation.DSMT4">
                  <p:embed/>
                  <p:pic>
                    <p:nvPicPr>
                      <p:cNvPr id="0" name=""/>
                      <p:cNvPicPr/>
                      <p:nvPr/>
                    </p:nvPicPr>
                    <p:blipFill>
                      <a:blip r:embed="rId5"/>
                      <a:stretch>
                        <a:fillRect/>
                      </a:stretch>
                    </p:blipFill>
                    <p:spPr>
                      <a:xfrm>
                        <a:off x="955675" y="2171700"/>
                        <a:ext cx="4948238" cy="9366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56129476"/>
              </p:ext>
            </p:extLst>
          </p:nvPr>
        </p:nvGraphicFramePr>
        <p:xfrm>
          <a:off x="984250" y="3187700"/>
          <a:ext cx="5270500" cy="992188"/>
        </p:xfrm>
        <a:graphic>
          <a:graphicData uri="http://schemas.openxmlformats.org/presentationml/2006/ole">
            <mc:AlternateContent xmlns:mc="http://schemas.openxmlformats.org/markup-compatibility/2006">
              <mc:Choice xmlns:v="urn:schemas-microsoft-com:vml" Requires="v">
                <p:oleObj spid="_x0000_s2100" name="Equation" r:id="rId6" imgW="2565400" imgH="482600" progId="Equation.DSMT4">
                  <p:embed/>
                </p:oleObj>
              </mc:Choice>
              <mc:Fallback>
                <p:oleObj name="Equation" r:id="rId6" imgW="2565400" imgH="482600" progId="Equation.DSMT4">
                  <p:embed/>
                  <p:pic>
                    <p:nvPicPr>
                      <p:cNvPr id="0" name=""/>
                      <p:cNvPicPr/>
                      <p:nvPr/>
                    </p:nvPicPr>
                    <p:blipFill>
                      <a:blip r:embed="rId7"/>
                      <a:stretch>
                        <a:fillRect/>
                      </a:stretch>
                    </p:blipFill>
                    <p:spPr>
                      <a:xfrm>
                        <a:off x="984250" y="3187700"/>
                        <a:ext cx="5270500" cy="992188"/>
                      </a:xfrm>
                      <a:prstGeom prst="rect">
                        <a:avLst/>
                      </a:prstGeom>
                    </p:spPr>
                  </p:pic>
                </p:oleObj>
              </mc:Fallback>
            </mc:AlternateContent>
          </a:graphicData>
        </a:graphic>
      </p:graphicFrame>
    </p:spTree>
    <p:extLst>
      <p:ext uri="{BB962C8B-B14F-4D97-AF65-F5344CB8AC3E}">
        <p14:creationId xmlns:p14="http://schemas.microsoft.com/office/powerpoint/2010/main" val="374348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8166"/>
            <a:ext cx="8534400" cy="1718733"/>
          </a:xfrm>
        </p:spPr>
        <p:txBody>
          <a:bodyPr>
            <a:noAutofit/>
          </a:bodyPr>
          <a:lstStyle/>
          <a:p>
            <a:r>
              <a:rPr lang="en-US" sz="1700" dirty="0"/>
              <a:t>A toy car with essentially frictionless wheels is to be released at the top of an inclined plane such that </a:t>
            </a:r>
            <a:r>
              <a:rPr lang="en-US" sz="1700" dirty="0" smtClean="0"/>
              <a:t>it will </a:t>
            </a:r>
            <a:r>
              <a:rPr lang="en-US" sz="1700" dirty="0"/>
              <a:t>accelerate down the ramp until it reaches the bottom, after which it will continue to roll along the </a:t>
            </a:r>
            <a:r>
              <a:rPr lang="en-US" sz="1700" dirty="0" smtClean="0"/>
              <a:t>floor.  You </a:t>
            </a:r>
            <a:r>
              <a:rPr lang="en-US" sz="1700" dirty="0"/>
              <a:t>have been given the assignment of developing an experimental procedure and data tables that will </a:t>
            </a:r>
            <a:r>
              <a:rPr lang="en-US" sz="1700" dirty="0" smtClean="0"/>
              <a:t>allow you </a:t>
            </a:r>
            <a:r>
              <a:rPr lang="en-US" sz="1700" dirty="0"/>
              <a:t>to measure the car’s acceleration on the ramp and its velocity on the </a:t>
            </a:r>
            <a:r>
              <a:rPr lang="en-US" sz="1700" dirty="0" smtClean="0"/>
              <a:t>floor.</a:t>
            </a:r>
            <a:endParaRPr lang="en-US" sz="1700" dirty="0"/>
          </a:p>
        </p:txBody>
      </p:sp>
      <p:sp>
        <p:nvSpPr>
          <p:cNvPr id="3" name="Content Placeholder 2"/>
          <p:cNvSpPr>
            <a:spLocks noGrp="1"/>
          </p:cNvSpPr>
          <p:nvPr>
            <p:ph idx="1"/>
          </p:nvPr>
        </p:nvSpPr>
        <p:spPr>
          <a:xfrm>
            <a:off x="381000" y="1638300"/>
            <a:ext cx="8382000" cy="3124200"/>
          </a:xfrm>
        </p:spPr>
        <p:txBody>
          <a:bodyPr>
            <a:noAutofit/>
          </a:bodyPr>
          <a:lstStyle/>
          <a:p>
            <a:pPr marL="0" indent="0">
              <a:buNone/>
            </a:pPr>
            <a:r>
              <a:rPr lang="en-US" sz="1600" b="1" i="1" dirty="0" smtClean="0">
                <a:solidFill>
                  <a:srgbClr val="FF0000"/>
                </a:solidFill>
              </a:rPr>
              <a:t>The </a:t>
            </a:r>
            <a:r>
              <a:rPr lang="en-US" sz="1600" b="1" i="1" dirty="0">
                <a:solidFill>
                  <a:srgbClr val="FF0000"/>
                </a:solidFill>
              </a:rPr>
              <a:t>experimental procedure might be</a:t>
            </a:r>
            <a:r>
              <a:rPr lang="en-US" sz="1600" dirty="0">
                <a:solidFill>
                  <a:srgbClr val="FF0000"/>
                </a:solidFill>
              </a:rPr>
              <a:t>:</a:t>
            </a:r>
          </a:p>
          <a:p>
            <a:pPr marL="0" indent="0">
              <a:buNone/>
            </a:pPr>
            <a:r>
              <a:rPr lang="en-US" sz="1600" dirty="0">
                <a:solidFill>
                  <a:srgbClr val="FF0000"/>
                </a:solidFill>
              </a:rPr>
              <a:t>1. </a:t>
            </a:r>
            <a:r>
              <a:rPr lang="en-US" sz="1500" dirty="0">
                <a:solidFill>
                  <a:srgbClr val="FF0000"/>
                </a:solidFill>
              </a:rPr>
              <a:t>Use the meter stick to measure 10-centimeter intervals down the ramp and along the floor</a:t>
            </a:r>
            <a:r>
              <a:rPr lang="en-US" sz="1500" dirty="0" smtClean="0">
                <a:solidFill>
                  <a:srgbClr val="FF0000"/>
                </a:solidFill>
              </a:rPr>
              <a:t>, and </a:t>
            </a:r>
            <a:r>
              <a:rPr lang="en-US" sz="1500" dirty="0">
                <a:solidFill>
                  <a:srgbClr val="FF0000"/>
                </a:solidFill>
              </a:rPr>
              <a:t>mark these positions with masking tape.</a:t>
            </a:r>
          </a:p>
          <a:p>
            <a:pPr marL="0" indent="0">
              <a:buNone/>
            </a:pPr>
            <a:r>
              <a:rPr lang="en-US" sz="1500" dirty="0">
                <a:solidFill>
                  <a:srgbClr val="FF0000"/>
                </a:solidFill>
              </a:rPr>
              <a:t>2. Release the car from the top of the ramp at the same time that the stopwatch is started. </a:t>
            </a:r>
            <a:r>
              <a:rPr lang="en-US" sz="1500" dirty="0" smtClean="0">
                <a:solidFill>
                  <a:srgbClr val="FF0000"/>
                </a:solidFill>
              </a:rPr>
              <a:t>Stop the </a:t>
            </a:r>
            <a:r>
              <a:rPr lang="en-US" sz="1500" dirty="0">
                <a:solidFill>
                  <a:srgbClr val="FF0000"/>
                </a:solidFill>
              </a:rPr>
              <a:t>stopwatch when the car reaches the first 10-cm tape. Repeat this for several trials </a:t>
            </a:r>
            <a:r>
              <a:rPr lang="en-US" sz="1500" dirty="0" smtClean="0">
                <a:solidFill>
                  <a:srgbClr val="FF0000"/>
                </a:solidFill>
              </a:rPr>
              <a:t>and record </a:t>
            </a:r>
            <a:r>
              <a:rPr lang="en-US" sz="1500" dirty="0">
                <a:solidFill>
                  <a:srgbClr val="FF0000"/>
                </a:solidFill>
              </a:rPr>
              <a:t>elapsed time.</a:t>
            </a:r>
          </a:p>
          <a:p>
            <a:pPr marL="0" indent="0">
              <a:buNone/>
            </a:pPr>
            <a:r>
              <a:rPr lang="en-US" sz="1500" dirty="0">
                <a:solidFill>
                  <a:srgbClr val="FF0000"/>
                </a:solidFill>
              </a:rPr>
              <a:t>3. Repeat this process for the 20-cm distance, and for all subsequent distance</a:t>
            </a:r>
          </a:p>
        </p:txBody>
      </p:sp>
      <p:pic>
        <p:nvPicPr>
          <p:cNvPr id="6" name="Picture 5" descr="Screen Shot 2015-09-20 at 5.27.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000500"/>
            <a:ext cx="6185222" cy="1714500"/>
          </a:xfrm>
          <a:prstGeom prst="rect">
            <a:avLst/>
          </a:prstGeom>
        </p:spPr>
      </p:pic>
    </p:spTree>
    <p:extLst>
      <p:ext uri="{BB962C8B-B14F-4D97-AF65-F5344CB8AC3E}">
        <p14:creationId xmlns:p14="http://schemas.microsoft.com/office/powerpoint/2010/main" val="234200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8166"/>
            <a:ext cx="8534400" cy="1718733"/>
          </a:xfrm>
        </p:spPr>
        <p:txBody>
          <a:bodyPr>
            <a:noAutofit/>
          </a:bodyPr>
          <a:lstStyle/>
          <a:p>
            <a:r>
              <a:rPr lang="en-US" sz="1700" dirty="0"/>
              <a:t>A toy car with essentially frictionless wheels is to be released at the top of an inclined plane such that </a:t>
            </a:r>
            <a:r>
              <a:rPr lang="en-US" sz="1700" dirty="0" smtClean="0"/>
              <a:t>it will </a:t>
            </a:r>
            <a:r>
              <a:rPr lang="en-US" sz="1700" dirty="0"/>
              <a:t>accelerate down the ramp until it reaches the bottom, after which it will continue to roll along the </a:t>
            </a:r>
            <a:r>
              <a:rPr lang="en-US" sz="1700" dirty="0" smtClean="0"/>
              <a:t>floor.  You </a:t>
            </a:r>
            <a:r>
              <a:rPr lang="en-US" sz="1700" dirty="0"/>
              <a:t>have been given the assignment of developing an experimental procedure and data tables that will </a:t>
            </a:r>
            <a:r>
              <a:rPr lang="en-US" sz="1700" dirty="0" smtClean="0"/>
              <a:t>allow you </a:t>
            </a:r>
            <a:r>
              <a:rPr lang="en-US" sz="1700" dirty="0"/>
              <a:t>to measure the car’s acceleration on the ramp and its velocity on the </a:t>
            </a:r>
            <a:r>
              <a:rPr lang="en-US" sz="1700" dirty="0" smtClean="0"/>
              <a:t>floor.</a:t>
            </a:r>
            <a:endParaRPr lang="en-US" sz="1700" dirty="0"/>
          </a:p>
        </p:txBody>
      </p:sp>
      <p:sp>
        <p:nvSpPr>
          <p:cNvPr id="3" name="Content Placeholder 2"/>
          <p:cNvSpPr>
            <a:spLocks noGrp="1"/>
          </p:cNvSpPr>
          <p:nvPr>
            <p:ph idx="1"/>
          </p:nvPr>
        </p:nvSpPr>
        <p:spPr>
          <a:xfrm>
            <a:off x="381000" y="1790700"/>
            <a:ext cx="8153401" cy="3124200"/>
          </a:xfrm>
        </p:spPr>
        <p:txBody>
          <a:bodyPr>
            <a:noAutofit/>
          </a:bodyPr>
          <a:lstStyle/>
          <a:p>
            <a:pPr marL="0" indent="0">
              <a:buNone/>
            </a:pPr>
            <a:r>
              <a:rPr lang="en-US" sz="1600" b="1" u="sng" dirty="0">
                <a:solidFill>
                  <a:srgbClr val="FF0000"/>
                </a:solidFill>
              </a:rPr>
              <a:t>Analysis</a:t>
            </a:r>
          </a:p>
          <a:p>
            <a:pPr marL="0" indent="0">
              <a:buNone/>
            </a:pPr>
            <a:r>
              <a:rPr lang="en-US" sz="1600" dirty="0">
                <a:solidFill>
                  <a:srgbClr val="FF0000"/>
                </a:solidFill>
              </a:rPr>
              <a:t>By graphing the position vs. time for the car, we should be able to clearly identify where the </a:t>
            </a:r>
            <a:r>
              <a:rPr lang="en-US" sz="1600" dirty="0" smtClean="0">
                <a:solidFill>
                  <a:srgbClr val="FF0000"/>
                </a:solidFill>
              </a:rPr>
              <a:t>car’s velocity </a:t>
            </a:r>
            <a:r>
              <a:rPr lang="en-US" sz="1600" dirty="0">
                <a:solidFill>
                  <a:srgbClr val="FF0000"/>
                </a:solidFill>
              </a:rPr>
              <a:t>is increasing (based on a concave upward curve for that part of the graph) and where the </a:t>
            </a:r>
            <a:r>
              <a:rPr lang="en-US" sz="1600" dirty="0" smtClean="0">
                <a:solidFill>
                  <a:srgbClr val="FF0000"/>
                </a:solidFill>
              </a:rPr>
              <a:t>car has </a:t>
            </a:r>
            <a:r>
              <a:rPr lang="en-US" sz="1600" dirty="0">
                <a:solidFill>
                  <a:srgbClr val="FF0000"/>
                </a:solidFill>
              </a:rPr>
              <a:t>a constant velocity (where the slope of the position-time graph is constant, and represents </a:t>
            </a:r>
            <a:r>
              <a:rPr lang="en-US" sz="1600" dirty="0" smtClean="0">
                <a:solidFill>
                  <a:srgbClr val="FF0000"/>
                </a:solidFill>
              </a:rPr>
              <a:t>the velocity </a:t>
            </a:r>
            <a:r>
              <a:rPr lang="en-US" sz="1600" dirty="0">
                <a:solidFill>
                  <a:srgbClr val="FF0000"/>
                </a:solidFill>
              </a:rPr>
              <a:t>of the car at that point).</a:t>
            </a:r>
          </a:p>
          <a:p>
            <a:pPr marL="0" indent="0">
              <a:buNone/>
            </a:pPr>
            <a:r>
              <a:rPr lang="en-US" sz="1600" dirty="0">
                <a:solidFill>
                  <a:srgbClr val="FF0000"/>
                </a:solidFill>
              </a:rPr>
              <a:t>By using the final velocity of the car at the bottom of the ramp and the time it takes for the car </a:t>
            </a:r>
            <a:r>
              <a:rPr lang="en-US" sz="1600" dirty="0" smtClean="0">
                <a:solidFill>
                  <a:srgbClr val="FF0000"/>
                </a:solidFill>
              </a:rPr>
              <a:t>to get </a:t>
            </a:r>
            <a:r>
              <a:rPr lang="en-US" sz="1600" dirty="0">
                <a:solidFill>
                  <a:srgbClr val="FF0000"/>
                </a:solidFill>
              </a:rPr>
              <a:t>there, we can calculate the acceleration of the car using </a:t>
            </a:r>
            <a:r>
              <a:rPr lang="en-US" sz="1600" dirty="0" smtClean="0">
                <a:solidFill>
                  <a:srgbClr val="FF0000"/>
                </a:solidFill>
              </a:rPr>
              <a:t>a = (</a:t>
            </a:r>
            <a:r>
              <a:rPr lang="en-US" sz="1600" dirty="0" err="1" smtClean="0">
                <a:solidFill>
                  <a:srgbClr val="FF0000"/>
                </a:solidFill>
              </a:rPr>
              <a:t>v</a:t>
            </a:r>
            <a:r>
              <a:rPr lang="en-US" sz="1600" baseline="-25000" dirty="0" err="1" smtClean="0">
                <a:solidFill>
                  <a:srgbClr val="FF0000"/>
                </a:solidFill>
              </a:rPr>
              <a:t>f</a:t>
            </a:r>
            <a:r>
              <a:rPr lang="en-US" sz="1600" dirty="0">
                <a:solidFill>
                  <a:srgbClr val="FF0000"/>
                </a:solidFill>
              </a:rPr>
              <a:t> </a:t>
            </a:r>
            <a:r>
              <a:rPr lang="en-US" sz="1600" dirty="0" smtClean="0">
                <a:solidFill>
                  <a:srgbClr val="FF0000"/>
                </a:solidFill>
              </a:rPr>
              <a:t>– v</a:t>
            </a:r>
            <a:r>
              <a:rPr lang="en-US" sz="1600" baseline="-25000" dirty="0" smtClean="0">
                <a:solidFill>
                  <a:srgbClr val="FF0000"/>
                </a:solidFill>
              </a:rPr>
              <a:t>i</a:t>
            </a:r>
            <a:r>
              <a:rPr lang="en-US" sz="1600" dirty="0" smtClean="0">
                <a:solidFill>
                  <a:srgbClr val="FF0000"/>
                </a:solidFill>
              </a:rPr>
              <a:t>)/t.</a:t>
            </a:r>
          </a:p>
          <a:p>
            <a:pPr marL="0" indent="0">
              <a:buNone/>
            </a:pPr>
            <a:r>
              <a:rPr lang="en-US" sz="1600" dirty="0">
                <a:solidFill>
                  <a:srgbClr val="FF0000"/>
                </a:solidFill>
              </a:rPr>
              <a:t>Or, we could do a </a:t>
            </a:r>
            <a:r>
              <a:rPr lang="en-US" sz="1600" dirty="0" smtClean="0">
                <a:solidFill>
                  <a:srgbClr val="FF0000"/>
                </a:solidFill>
              </a:rPr>
              <a:t>regression on </a:t>
            </a:r>
            <a:r>
              <a:rPr lang="en-US" sz="1600" dirty="0">
                <a:solidFill>
                  <a:srgbClr val="FF0000"/>
                </a:solidFill>
              </a:rPr>
              <a:t>the data collected for the accelerating car and </a:t>
            </a:r>
            <a:r>
              <a:rPr lang="en-US" sz="1600" dirty="0" smtClean="0">
                <a:solidFill>
                  <a:srgbClr val="FF0000"/>
                </a:solidFill>
              </a:rPr>
              <a:t>use x = 0.5at</a:t>
            </a:r>
            <a:r>
              <a:rPr lang="en-US" sz="1600" baseline="30000" dirty="0" smtClean="0">
                <a:solidFill>
                  <a:srgbClr val="FF0000"/>
                </a:solidFill>
              </a:rPr>
              <a:t>2 </a:t>
            </a:r>
            <a:r>
              <a:rPr lang="en-US" sz="1600" dirty="0" smtClean="0">
                <a:solidFill>
                  <a:srgbClr val="FF0000"/>
                </a:solidFill>
              </a:rPr>
              <a:t>at </a:t>
            </a:r>
            <a:r>
              <a:rPr lang="en-US" sz="1600" dirty="0">
                <a:solidFill>
                  <a:srgbClr val="FF0000"/>
                </a:solidFill>
              </a:rPr>
              <a:t>2 to identify the acceleration a of </a:t>
            </a:r>
            <a:r>
              <a:rPr lang="en-US" sz="1600" dirty="0" smtClean="0">
                <a:solidFill>
                  <a:srgbClr val="FF0000"/>
                </a:solidFill>
              </a:rPr>
              <a:t>our regression</a:t>
            </a:r>
            <a:r>
              <a:rPr lang="en-US" sz="1600" dirty="0">
                <a:solidFill>
                  <a:srgbClr val="FF0000"/>
                </a:solidFill>
              </a:rPr>
              <a:t>.</a:t>
            </a:r>
          </a:p>
        </p:txBody>
      </p:sp>
    </p:spTree>
    <p:extLst>
      <p:ext uri="{BB962C8B-B14F-4D97-AF65-F5344CB8AC3E}">
        <p14:creationId xmlns:p14="http://schemas.microsoft.com/office/powerpoint/2010/main" val="25992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A fully loaded Boeing 747 with all engines at full thrust accelerates at 2.6 m/s</a:t>
            </a:r>
            <a:r>
              <a:rPr lang="en-US" sz="2000" baseline="30000" dirty="0" smtClean="0"/>
              <a:t>2</a:t>
            </a:r>
            <a:r>
              <a:rPr lang="en-US" sz="2000" dirty="0" smtClean="0"/>
              <a:t>.  It’s minimum takeoff speed is 70. m/s.</a:t>
            </a:r>
            <a:endParaRPr lang="en-US" sz="2000" dirty="0"/>
          </a:p>
        </p:txBody>
      </p:sp>
      <p:sp>
        <p:nvSpPr>
          <p:cNvPr id="3" name="Content Placeholder 2"/>
          <p:cNvSpPr>
            <a:spLocks noGrp="1"/>
          </p:cNvSpPr>
          <p:nvPr>
            <p:ph idx="1"/>
          </p:nvPr>
        </p:nvSpPr>
        <p:spPr>
          <a:xfrm>
            <a:off x="533400" y="1679777"/>
            <a:ext cx="7757741" cy="2875511"/>
          </a:xfrm>
        </p:spPr>
        <p:txBody>
          <a:bodyPr>
            <a:normAutofit/>
          </a:bodyPr>
          <a:lstStyle/>
          <a:p>
            <a:pPr marL="0" indent="0">
              <a:buNone/>
            </a:pPr>
            <a:r>
              <a:rPr lang="en-US" sz="2000" dirty="0" smtClean="0"/>
              <a:t>How much time will the plane take to reach it’s takeoff speed?</a:t>
            </a:r>
          </a:p>
          <a:p>
            <a:pPr marL="0" indent="0">
              <a:buNone/>
            </a:pPr>
            <a:r>
              <a:rPr lang="en-US" sz="2000" dirty="0" smtClean="0"/>
              <a:t>What is the minimum length of the runway does the plane require?</a:t>
            </a:r>
            <a:endParaRPr lang="en-US" sz="2000" dirty="0"/>
          </a:p>
        </p:txBody>
      </p:sp>
      <p:pic>
        <p:nvPicPr>
          <p:cNvPr id="4" name="Picture 3"/>
          <p:cNvPicPr>
            <a:picLocks noChangeAspect="1"/>
          </p:cNvPicPr>
          <p:nvPr/>
        </p:nvPicPr>
        <p:blipFill>
          <a:blip r:embed="rId3"/>
          <a:stretch>
            <a:fillRect/>
          </a:stretch>
        </p:blipFill>
        <p:spPr>
          <a:xfrm>
            <a:off x="5410200" y="3390900"/>
            <a:ext cx="3492500" cy="23241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74815676"/>
              </p:ext>
            </p:extLst>
          </p:nvPr>
        </p:nvGraphicFramePr>
        <p:xfrm>
          <a:off x="990600" y="2552700"/>
          <a:ext cx="4267200" cy="1222624"/>
        </p:xfrm>
        <a:graphic>
          <a:graphicData uri="http://schemas.openxmlformats.org/presentationml/2006/ole">
            <mc:AlternateContent xmlns:mc="http://schemas.openxmlformats.org/markup-compatibility/2006">
              <mc:Choice xmlns:v="urn:schemas-microsoft-com:vml" Requires="v">
                <p:oleObj spid="_x0000_s3121" r:id="rId4" imgW="2260600" imgH="647700" progId="">
                  <p:embed/>
                </p:oleObj>
              </mc:Choice>
              <mc:Fallback>
                <p:oleObj r:id="rId4" imgW="2260600" imgH="647700" progId="">
                  <p:embed/>
                  <p:pic>
                    <p:nvPicPr>
                      <p:cNvPr id="0" name=""/>
                      <p:cNvPicPr/>
                      <p:nvPr/>
                    </p:nvPicPr>
                    <p:blipFill>
                      <a:blip r:embed="rId5"/>
                      <a:stretch>
                        <a:fillRect/>
                      </a:stretch>
                    </p:blipFill>
                    <p:spPr>
                      <a:xfrm>
                        <a:off x="990600" y="2552700"/>
                        <a:ext cx="4267200" cy="1222624"/>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50573643"/>
              </p:ext>
            </p:extLst>
          </p:nvPr>
        </p:nvGraphicFramePr>
        <p:xfrm>
          <a:off x="990600" y="3771900"/>
          <a:ext cx="3687011" cy="1410467"/>
        </p:xfrm>
        <a:graphic>
          <a:graphicData uri="http://schemas.openxmlformats.org/presentationml/2006/ole">
            <mc:AlternateContent xmlns:mc="http://schemas.openxmlformats.org/markup-compatibility/2006">
              <mc:Choice xmlns:v="urn:schemas-microsoft-com:vml" Requires="v">
                <p:oleObj spid="_x0000_s3122" r:id="rId6" imgW="1892300" imgH="723900" progId="">
                  <p:embed/>
                </p:oleObj>
              </mc:Choice>
              <mc:Fallback>
                <p:oleObj r:id="rId6" imgW="1892300" imgH="723900" progId="">
                  <p:embed/>
                  <p:pic>
                    <p:nvPicPr>
                      <p:cNvPr id="0" name=""/>
                      <p:cNvPicPr/>
                      <p:nvPr/>
                    </p:nvPicPr>
                    <p:blipFill>
                      <a:blip r:embed="rId7"/>
                      <a:stretch>
                        <a:fillRect/>
                      </a:stretch>
                    </p:blipFill>
                    <p:spPr>
                      <a:xfrm>
                        <a:off x="990600" y="3771900"/>
                        <a:ext cx="3687011" cy="1410467"/>
                      </a:xfrm>
                      <a:prstGeom prst="rect">
                        <a:avLst/>
                      </a:prstGeom>
                    </p:spPr>
                  </p:pic>
                </p:oleObj>
              </mc:Fallback>
            </mc:AlternateContent>
          </a:graphicData>
        </a:graphic>
      </p:graphicFrame>
    </p:spTree>
    <p:extLst>
      <p:ext uri="{BB962C8B-B14F-4D97-AF65-F5344CB8AC3E}">
        <p14:creationId xmlns:p14="http://schemas.microsoft.com/office/powerpoint/2010/main" val="98157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0433"/>
            <a:ext cx="7681541" cy="874363"/>
          </a:xfrm>
        </p:spPr>
        <p:txBody>
          <a:bodyPr>
            <a:normAutofit fontScale="90000"/>
          </a:bodyPr>
          <a:lstStyle/>
          <a:p>
            <a:r>
              <a:rPr lang="en-US" sz="2000" dirty="0" smtClean="0"/>
              <a:t>As you drive in your car at 15 </a:t>
            </a:r>
            <a:r>
              <a:rPr lang="en-US" sz="2000" dirty="0" smtClean="0"/>
              <a:t>m/s</a:t>
            </a:r>
            <a:r>
              <a:rPr lang="en-US" sz="2000" dirty="0" smtClean="0"/>
              <a:t>, </a:t>
            </a:r>
            <a:r>
              <a:rPr lang="en-US" sz="2000" dirty="0" smtClean="0"/>
              <a:t>you see a child’s ball roll onto the street ahead of you.  You hit the breaks and stop as quickly as possible.  You come to a stop in 1.5 seconds.</a:t>
            </a:r>
            <a:endParaRPr lang="en-US" sz="2000" dirty="0"/>
          </a:p>
        </p:txBody>
      </p:sp>
      <p:sp>
        <p:nvSpPr>
          <p:cNvPr id="3" name="Content Placeholder 2"/>
          <p:cNvSpPr>
            <a:spLocks noGrp="1"/>
          </p:cNvSpPr>
          <p:nvPr>
            <p:ph idx="1"/>
          </p:nvPr>
        </p:nvSpPr>
        <p:spPr/>
        <p:txBody>
          <a:bodyPr>
            <a:normAutofit/>
          </a:bodyPr>
          <a:lstStyle/>
          <a:p>
            <a:pPr marL="0" indent="0">
              <a:buNone/>
            </a:pPr>
            <a:r>
              <a:rPr lang="en-US" sz="2000" dirty="0" smtClean="0"/>
              <a:t>How far does your car travel as you brake to stop?</a:t>
            </a:r>
            <a:endParaRPr lang="en-US" sz="2000" dirty="0"/>
          </a:p>
        </p:txBody>
      </p:sp>
      <p:pic>
        <p:nvPicPr>
          <p:cNvPr id="4" name="Picture 3"/>
          <p:cNvPicPr>
            <a:picLocks noChangeAspect="1"/>
          </p:cNvPicPr>
          <p:nvPr/>
        </p:nvPicPr>
        <p:blipFill>
          <a:blip r:embed="rId3"/>
          <a:stretch>
            <a:fillRect/>
          </a:stretch>
        </p:blipFill>
        <p:spPr>
          <a:xfrm>
            <a:off x="5486400" y="2908300"/>
            <a:ext cx="3352800" cy="23114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689387316"/>
              </p:ext>
            </p:extLst>
          </p:nvPr>
        </p:nvGraphicFramePr>
        <p:xfrm>
          <a:off x="1295399" y="2171700"/>
          <a:ext cx="3539613" cy="609600"/>
        </p:xfrm>
        <a:graphic>
          <a:graphicData uri="http://schemas.openxmlformats.org/presentationml/2006/ole">
            <mc:AlternateContent xmlns:mc="http://schemas.openxmlformats.org/markup-compatibility/2006">
              <mc:Choice xmlns:v="urn:schemas-microsoft-com:vml" Requires="v">
                <p:oleObj spid="_x0000_s1075" r:id="rId4" imgW="2286000" imgH="393700" progId="">
                  <p:embed/>
                </p:oleObj>
              </mc:Choice>
              <mc:Fallback>
                <p:oleObj r:id="rId4" imgW="2286000" imgH="393700" progId="">
                  <p:embed/>
                  <p:pic>
                    <p:nvPicPr>
                      <p:cNvPr id="0" name=""/>
                      <p:cNvPicPr/>
                      <p:nvPr/>
                    </p:nvPicPr>
                    <p:blipFill>
                      <a:blip r:embed="rId5"/>
                      <a:stretch>
                        <a:fillRect/>
                      </a:stretch>
                    </p:blipFill>
                    <p:spPr>
                      <a:xfrm>
                        <a:off x="1295399" y="2171700"/>
                        <a:ext cx="3539613" cy="6096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31275207"/>
              </p:ext>
            </p:extLst>
          </p:nvPr>
        </p:nvGraphicFramePr>
        <p:xfrm>
          <a:off x="1295399" y="3009900"/>
          <a:ext cx="4757351" cy="762000"/>
        </p:xfrm>
        <a:graphic>
          <a:graphicData uri="http://schemas.openxmlformats.org/presentationml/2006/ole">
            <mc:AlternateContent xmlns:mc="http://schemas.openxmlformats.org/markup-compatibility/2006">
              <mc:Choice xmlns:v="urn:schemas-microsoft-com:vml" Requires="v">
                <p:oleObj spid="_x0000_s1076" r:id="rId6" imgW="2933700" imgH="469900" progId="">
                  <p:embed/>
                </p:oleObj>
              </mc:Choice>
              <mc:Fallback>
                <p:oleObj r:id="rId6" imgW="2933700" imgH="469900" progId="">
                  <p:embed/>
                  <p:pic>
                    <p:nvPicPr>
                      <p:cNvPr id="0" name=""/>
                      <p:cNvPicPr/>
                      <p:nvPr/>
                    </p:nvPicPr>
                    <p:blipFill>
                      <a:blip r:embed="rId7"/>
                      <a:stretch>
                        <a:fillRect/>
                      </a:stretch>
                    </p:blipFill>
                    <p:spPr>
                      <a:xfrm>
                        <a:off x="1295399" y="3009900"/>
                        <a:ext cx="4757351" cy="762000"/>
                      </a:xfrm>
                      <a:prstGeom prst="rect">
                        <a:avLst/>
                      </a:prstGeom>
                    </p:spPr>
                  </p:pic>
                </p:oleObj>
              </mc:Fallback>
            </mc:AlternateContent>
          </a:graphicData>
        </a:graphic>
      </p:graphicFrame>
    </p:spTree>
    <p:extLst>
      <p:ext uri="{BB962C8B-B14F-4D97-AF65-F5344CB8AC3E}">
        <p14:creationId xmlns:p14="http://schemas.microsoft.com/office/powerpoint/2010/main" val="244899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00300"/>
            <a:ext cx="8534400" cy="2938198"/>
          </a:xfrm>
        </p:spPr>
        <p:txBody>
          <a:bodyPr>
            <a:noAutofit/>
          </a:bodyPr>
          <a:lstStyle/>
          <a:p>
            <a:pPr hangingPunct="0"/>
            <a:r>
              <a:rPr lang="en-US" sz="2000" dirty="0"/>
              <a:t>A model rocket is launched vertically with an engine that is ignited at time t = </a:t>
            </a:r>
            <a:r>
              <a:rPr lang="en-US" sz="2000" dirty="0" smtClean="0"/>
              <a:t>0.0 s, </a:t>
            </a:r>
            <a:r>
              <a:rPr lang="en-US" sz="2000" dirty="0"/>
              <a:t>as shown above. The engine provides an upward acceleration of </a:t>
            </a:r>
            <a:r>
              <a:rPr lang="en-US" sz="2000" dirty="0" smtClean="0"/>
              <a:t>30.0 </a:t>
            </a:r>
            <a:r>
              <a:rPr lang="en-US" sz="2000" dirty="0"/>
              <a:t>m/s</a:t>
            </a:r>
            <a:r>
              <a:rPr lang="en-US" sz="2000" baseline="30000" dirty="0"/>
              <a:t>2</a:t>
            </a:r>
            <a:r>
              <a:rPr lang="en-US" sz="2000" dirty="0"/>
              <a:t> for 2.0 s. Upon reaching its maximum height, the rocket deploys a parachute, and then descends vertically to the ground.</a:t>
            </a:r>
            <a:r>
              <a:rPr lang="en-CA" sz="2000" dirty="0"/>
              <a:t/>
            </a:r>
            <a:br>
              <a:rPr lang="en-CA" sz="2000" dirty="0"/>
            </a:br>
            <a:r>
              <a:rPr lang="en-US" sz="2000" dirty="0"/>
              <a:t> </a:t>
            </a:r>
            <a:r>
              <a:rPr lang="en-CA" sz="2000" dirty="0"/>
              <a:t/>
            </a:r>
            <a:br>
              <a:rPr lang="en-CA" sz="2000" dirty="0"/>
            </a:br>
            <a:r>
              <a:rPr lang="en-CA" sz="1900" dirty="0" smtClean="0"/>
              <a:t>A</a:t>
            </a:r>
            <a:r>
              <a:rPr lang="en-US" sz="1900" dirty="0" smtClean="0"/>
              <a:t>. Determine </a:t>
            </a:r>
            <a:r>
              <a:rPr lang="en-US" sz="1900" dirty="0"/>
              <a:t>the speed of the rocket after the </a:t>
            </a:r>
            <a:r>
              <a:rPr lang="en-US" sz="1900" dirty="0" smtClean="0"/>
              <a:t>2.0 </a:t>
            </a:r>
            <a:r>
              <a:rPr lang="en-US" sz="1900" dirty="0"/>
              <a:t>s firing of the engine.</a:t>
            </a:r>
            <a:r>
              <a:rPr lang="en-CA" sz="1900" dirty="0"/>
              <a:t/>
            </a:r>
            <a:br>
              <a:rPr lang="en-CA" sz="1900" dirty="0"/>
            </a:br>
            <a:r>
              <a:rPr lang="en-CA" sz="1900" dirty="0" smtClean="0"/>
              <a:t>B</a:t>
            </a:r>
            <a:r>
              <a:rPr lang="en-US" sz="1900" dirty="0" smtClean="0"/>
              <a:t>. What </a:t>
            </a:r>
            <a:r>
              <a:rPr lang="en-US" sz="1900" dirty="0"/>
              <a:t>maximum height will the rocket reach?</a:t>
            </a:r>
            <a:r>
              <a:rPr lang="en-CA" sz="1900" dirty="0"/>
              <a:t/>
            </a:r>
            <a:br>
              <a:rPr lang="en-CA" sz="1900" dirty="0"/>
            </a:br>
            <a:r>
              <a:rPr lang="en-US" sz="1900" dirty="0"/>
              <a:t>C</a:t>
            </a:r>
            <a:r>
              <a:rPr lang="en-US" sz="1900" dirty="0" smtClean="0"/>
              <a:t>. </a:t>
            </a:r>
            <a:r>
              <a:rPr lang="en-US" sz="1900" b="1" i="1" dirty="0" smtClean="0"/>
              <a:t>At </a:t>
            </a:r>
            <a:r>
              <a:rPr lang="en-US" sz="1900" b="1" i="1" dirty="0"/>
              <a:t>what time </a:t>
            </a:r>
            <a:r>
              <a:rPr lang="en-US" sz="1900" dirty="0"/>
              <a:t>after t = </a:t>
            </a:r>
            <a:r>
              <a:rPr lang="en-US" sz="1900" dirty="0" smtClean="0"/>
              <a:t>0.0 s </a:t>
            </a:r>
            <a:r>
              <a:rPr lang="en-US" sz="1900" dirty="0"/>
              <a:t>will the maximum height be reached?</a:t>
            </a:r>
            <a:endParaRPr lang="en-CA" sz="1900" dirty="0"/>
          </a:p>
        </p:txBody>
      </p:sp>
      <p:pic>
        <p:nvPicPr>
          <p:cNvPr id="4" name="Content Placeholder 3" descr="image004.jpg"/>
          <p:cNvPicPr>
            <a:picLocks noGrp="1"/>
          </p:cNvPicPr>
          <p:nvPr>
            <p:ph idx="1"/>
          </p:nvPr>
        </p:nvPicPr>
        <p:blipFill rotWithShape="1">
          <a:blip r:embed="rId2" cstate="print"/>
          <a:srcRect t="837" b="10220"/>
          <a:stretch/>
        </p:blipFill>
        <p:spPr bwMode="auto">
          <a:xfrm>
            <a:off x="1904999" y="38100"/>
            <a:ext cx="5715001" cy="2286000"/>
          </a:xfrm>
          <a:prstGeom prst="rect">
            <a:avLst/>
          </a:prstGeom>
          <a:noFill/>
          <a:ln w="9525">
            <a:noFill/>
            <a:miter lim="800000"/>
            <a:headEnd/>
            <a:tailEnd/>
          </a:ln>
        </p:spPr>
      </p:pic>
    </p:spTree>
    <p:extLst>
      <p:ext uri="{BB962C8B-B14F-4D97-AF65-F5344CB8AC3E}">
        <p14:creationId xmlns:p14="http://schemas.microsoft.com/office/powerpoint/2010/main" val="23280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06"/>
            <a:ext cx="9144000" cy="2399594"/>
          </a:xfrm>
        </p:spPr>
        <p:txBody>
          <a:bodyPr>
            <a:noAutofit/>
          </a:bodyPr>
          <a:lstStyle/>
          <a:p>
            <a:pPr hangingPunct="0"/>
            <a:r>
              <a:rPr lang="en-US" sz="1800" dirty="0"/>
              <a:t>A model rocket is launched vertically with an engine that is ignited at time t = </a:t>
            </a:r>
            <a:r>
              <a:rPr lang="en-US" sz="1800" dirty="0" smtClean="0"/>
              <a:t>0.0 s, </a:t>
            </a:r>
            <a:r>
              <a:rPr lang="en-US" sz="1800" dirty="0"/>
              <a:t>as shown above. The engine provides an upward acceleration of </a:t>
            </a:r>
            <a:r>
              <a:rPr lang="en-US" sz="1800" dirty="0" smtClean="0"/>
              <a:t>30.0 </a:t>
            </a:r>
            <a:r>
              <a:rPr lang="en-US" sz="1800" dirty="0"/>
              <a:t>m/s</a:t>
            </a:r>
            <a:r>
              <a:rPr lang="en-US" sz="1800" baseline="30000" dirty="0"/>
              <a:t>2</a:t>
            </a:r>
            <a:r>
              <a:rPr lang="en-US" sz="1800" dirty="0"/>
              <a:t> for 2.0 s. Upon reaching its maximum height, the rocket deploys a parachute, and then descends vertically to the ground.</a:t>
            </a:r>
            <a:r>
              <a:rPr lang="en-CA" sz="1800" dirty="0"/>
              <a:t/>
            </a:r>
            <a:br>
              <a:rPr lang="en-CA" sz="1800" dirty="0"/>
            </a:br>
            <a:r>
              <a:rPr lang="en-US" sz="1800" dirty="0"/>
              <a:t> </a:t>
            </a:r>
            <a:r>
              <a:rPr lang="en-CA" sz="1800" dirty="0"/>
              <a:t/>
            </a:r>
            <a:br>
              <a:rPr lang="en-CA" sz="1800" dirty="0"/>
            </a:br>
            <a:r>
              <a:rPr lang="en-CA" sz="1800" dirty="0" smtClean="0"/>
              <a:t/>
            </a:r>
            <a:br>
              <a:rPr lang="en-CA" sz="1800" dirty="0" smtClean="0"/>
            </a:br>
            <a:r>
              <a:rPr lang="en-CA" sz="1800" dirty="0" smtClean="0"/>
              <a:t>A</a:t>
            </a:r>
            <a:r>
              <a:rPr lang="en-US" sz="1800" dirty="0" smtClean="0"/>
              <a:t>.Determine </a:t>
            </a:r>
            <a:r>
              <a:rPr lang="en-US" sz="1800" dirty="0"/>
              <a:t>the speed of the rocket after the </a:t>
            </a:r>
            <a:r>
              <a:rPr lang="en-US" sz="1800" dirty="0" smtClean="0"/>
              <a:t>2.0 </a:t>
            </a:r>
            <a:r>
              <a:rPr lang="en-US" sz="1800" dirty="0"/>
              <a:t>s firing of the engine.</a:t>
            </a:r>
            <a:r>
              <a:rPr lang="en-CA" sz="1800" dirty="0"/>
              <a:t/>
            </a:r>
            <a:br>
              <a:rPr lang="en-CA" sz="1800" dirty="0"/>
            </a:br>
            <a:r>
              <a:rPr lang="en-CA" sz="1800" dirty="0" smtClean="0"/>
              <a:t>B</a:t>
            </a:r>
            <a:r>
              <a:rPr lang="en-US" sz="1800" dirty="0" smtClean="0"/>
              <a:t>.What </a:t>
            </a:r>
            <a:r>
              <a:rPr lang="en-US" sz="1800" dirty="0"/>
              <a:t>maximum height will the rocket reach?</a:t>
            </a:r>
            <a:r>
              <a:rPr lang="en-CA" sz="1800" dirty="0"/>
              <a:t/>
            </a:r>
            <a:br>
              <a:rPr lang="en-CA" sz="1800" dirty="0"/>
            </a:br>
            <a:r>
              <a:rPr lang="en-US" sz="1800" dirty="0"/>
              <a:t>C</a:t>
            </a:r>
            <a:r>
              <a:rPr lang="en-US" sz="1800" dirty="0" smtClean="0"/>
              <a:t>. At </a:t>
            </a:r>
            <a:r>
              <a:rPr lang="en-US" sz="1800" dirty="0"/>
              <a:t>what time after t = </a:t>
            </a:r>
            <a:r>
              <a:rPr lang="en-US" sz="1800" dirty="0" smtClean="0"/>
              <a:t>0.0 s </a:t>
            </a:r>
            <a:r>
              <a:rPr lang="en-US" sz="1800" dirty="0"/>
              <a:t>will the maximum height be reached?</a:t>
            </a:r>
            <a:endParaRPr lang="en-CA" sz="1800" dirty="0"/>
          </a:p>
        </p:txBody>
      </p:sp>
      <p:sp>
        <p:nvSpPr>
          <p:cNvPr id="3" name="Content Placeholder 2"/>
          <p:cNvSpPr>
            <a:spLocks noGrp="1"/>
          </p:cNvSpPr>
          <p:nvPr>
            <p:ph idx="1"/>
          </p:nvPr>
        </p:nvSpPr>
        <p:spPr>
          <a:xfrm>
            <a:off x="304800" y="2324100"/>
            <a:ext cx="8229601" cy="2895600"/>
          </a:xfrm>
        </p:spPr>
        <p:txBody>
          <a:bodyPr>
            <a:normAutofit fontScale="92500" lnSpcReduction="20000"/>
          </a:bodyPr>
          <a:lstStyle/>
          <a:p>
            <a:pPr marL="0" indent="0">
              <a:buNone/>
            </a:pPr>
            <a:r>
              <a:rPr lang="en-US" dirty="0"/>
              <a:t>a.	</a:t>
            </a:r>
            <a:r>
              <a:rPr lang="en-US" b="1" dirty="0" err="1" smtClean="0">
                <a:solidFill>
                  <a:srgbClr val="FF0000"/>
                </a:solidFill>
              </a:rPr>
              <a:t>v</a:t>
            </a:r>
            <a:r>
              <a:rPr lang="en-US" b="1" baseline="-25000" dirty="0" err="1">
                <a:solidFill>
                  <a:srgbClr val="FF0000"/>
                </a:solidFill>
              </a:rPr>
              <a:t>f</a:t>
            </a:r>
            <a:r>
              <a:rPr lang="en-US" b="1" dirty="0" smtClean="0">
                <a:solidFill>
                  <a:srgbClr val="FF0000"/>
                </a:solidFill>
              </a:rPr>
              <a:t> </a:t>
            </a:r>
            <a:r>
              <a:rPr lang="en-US" b="1" dirty="0">
                <a:solidFill>
                  <a:srgbClr val="FF0000"/>
                </a:solidFill>
              </a:rPr>
              <a:t>= v</a:t>
            </a:r>
            <a:r>
              <a:rPr lang="en-US" b="1" baseline="-25000" dirty="0">
                <a:solidFill>
                  <a:srgbClr val="FF0000"/>
                </a:solidFill>
              </a:rPr>
              <a:t>0</a:t>
            </a:r>
            <a:r>
              <a:rPr lang="en-US" b="1" dirty="0">
                <a:solidFill>
                  <a:srgbClr val="FF0000"/>
                </a:solidFill>
              </a:rPr>
              <a:t> + at </a:t>
            </a:r>
            <a:r>
              <a:rPr lang="en-US" b="1" dirty="0" smtClean="0">
                <a:solidFill>
                  <a:srgbClr val="FF0000"/>
                </a:solidFill>
              </a:rPr>
              <a:t>= (30.0m/s</a:t>
            </a:r>
            <a:r>
              <a:rPr lang="en-US" b="1" baseline="30000" dirty="0" smtClean="0">
                <a:solidFill>
                  <a:srgbClr val="FF0000"/>
                </a:solidFill>
              </a:rPr>
              <a:t>2</a:t>
            </a:r>
            <a:r>
              <a:rPr lang="en-US" b="1" dirty="0" smtClean="0">
                <a:solidFill>
                  <a:srgbClr val="FF0000"/>
                </a:solidFill>
              </a:rPr>
              <a:t>)(2.0 s) = </a:t>
            </a:r>
            <a:r>
              <a:rPr lang="en-US" b="1" dirty="0">
                <a:solidFill>
                  <a:srgbClr val="FF0000"/>
                </a:solidFill>
              </a:rPr>
              <a:t>60 m/</a:t>
            </a:r>
            <a:r>
              <a:rPr lang="en-US" b="1" dirty="0" smtClean="0">
                <a:solidFill>
                  <a:srgbClr val="FF0000"/>
                </a:solidFill>
              </a:rPr>
              <a:t>s [up]</a:t>
            </a:r>
            <a:endParaRPr lang="en-CA" b="1" dirty="0">
              <a:solidFill>
                <a:srgbClr val="FF0000"/>
              </a:solidFill>
            </a:endParaRPr>
          </a:p>
          <a:p>
            <a:pPr marL="457200" indent="-457200">
              <a:buAutoNum type="alphaLcPeriod" startAt="2"/>
            </a:pPr>
            <a:r>
              <a:rPr lang="en-US" dirty="0" smtClean="0"/>
              <a:t>The </a:t>
            </a:r>
            <a:r>
              <a:rPr lang="en-US" dirty="0"/>
              <a:t>height of the rocket when the engine stops firing </a:t>
            </a:r>
            <a:endParaRPr lang="en-US" dirty="0" smtClean="0"/>
          </a:p>
          <a:p>
            <a:pPr marL="0" indent="0">
              <a:buNone/>
            </a:pPr>
            <a:r>
              <a:rPr lang="en-US" dirty="0"/>
              <a:t>	</a:t>
            </a:r>
            <a:r>
              <a:rPr lang="en-US" dirty="0" smtClean="0"/>
              <a:t>			y</a:t>
            </a:r>
            <a:r>
              <a:rPr lang="en-US" baseline="-25000" dirty="0" smtClean="0"/>
              <a:t>1</a:t>
            </a:r>
            <a:r>
              <a:rPr lang="en-US" dirty="0" smtClean="0"/>
              <a:t> </a:t>
            </a:r>
            <a:r>
              <a:rPr lang="en-US" dirty="0"/>
              <a:t>= ½ at</a:t>
            </a:r>
            <a:r>
              <a:rPr lang="en-US" baseline="30000" dirty="0"/>
              <a:t>2</a:t>
            </a:r>
            <a:r>
              <a:rPr lang="en-US" dirty="0"/>
              <a:t> = </a:t>
            </a:r>
            <a:r>
              <a:rPr lang="en-US" dirty="0">
                <a:solidFill>
                  <a:srgbClr val="FF6600"/>
                </a:solidFill>
              </a:rPr>
              <a:t>60 </a:t>
            </a:r>
            <a:r>
              <a:rPr lang="en-US" dirty="0" smtClean="0">
                <a:solidFill>
                  <a:srgbClr val="FF6600"/>
                </a:solidFill>
              </a:rPr>
              <a:t>m [up]</a:t>
            </a:r>
            <a:r>
              <a:rPr lang="en-US" dirty="0"/>
              <a:t/>
            </a:r>
            <a:br>
              <a:rPr lang="en-US" dirty="0"/>
            </a:br>
            <a:r>
              <a:rPr lang="en-US" dirty="0"/>
              <a:t>To determine the extra height after the firing stops, use </a:t>
            </a:r>
            <a:endParaRPr lang="en-US" dirty="0" smtClean="0"/>
          </a:p>
          <a:p>
            <a:pPr marL="0" indent="0">
              <a:buNone/>
            </a:pPr>
            <a:r>
              <a:rPr lang="en-US" dirty="0" smtClean="0"/>
              <a:t>	v</a:t>
            </a:r>
            <a:r>
              <a:rPr lang="en-US" baseline="-25000" dirty="0" smtClean="0"/>
              <a:t>f</a:t>
            </a:r>
            <a:r>
              <a:rPr lang="en-US" baseline="30000" dirty="0" smtClean="0"/>
              <a:t>2</a:t>
            </a:r>
            <a:r>
              <a:rPr lang="en-US" dirty="0" smtClean="0"/>
              <a:t> </a:t>
            </a:r>
            <a:r>
              <a:rPr lang="en-US" dirty="0"/>
              <a:t>= </a:t>
            </a:r>
            <a:r>
              <a:rPr lang="en-US" dirty="0" smtClean="0"/>
              <a:t>= </a:t>
            </a:r>
            <a:r>
              <a:rPr lang="en-US" dirty="0" smtClean="0"/>
              <a:t>v</a:t>
            </a:r>
            <a:r>
              <a:rPr lang="en-US" baseline="-25000" dirty="0"/>
              <a:t>0</a:t>
            </a:r>
            <a:r>
              <a:rPr lang="en-US" baseline="30000" dirty="0" smtClean="0"/>
              <a:t>2</a:t>
            </a:r>
            <a:r>
              <a:rPr lang="en-US" dirty="0" smtClean="0"/>
              <a:t> </a:t>
            </a:r>
            <a:r>
              <a:rPr lang="en-US" dirty="0"/>
              <a:t>+ 2(–g)y</a:t>
            </a:r>
            <a:r>
              <a:rPr lang="en-US" baseline="-25000" dirty="0"/>
              <a:t>2</a:t>
            </a:r>
            <a:r>
              <a:rPr lang="en-US" dirty="0"/>
              <a:t> </a:t>
            </a:r>
            <a:r>
              <a:rPr lang="en-US" dirty="0" smtClean="0"/>
              <a:t> where v</a:t>
            </a:r>
            <a:r>
              <a:rPr lang="en-US" baseline="-25000" dirty="0" smtClean="0"/>
              <a:t>f</a:t>
            </a:r>
            <a:r>
              <a:rPr lang="en-US" baseline="30000" dirty="0" smtClean="0"/>
              <a:t>2</a:t>
            </a:r>
            <a:r>
              <a:rPr lang="en-US" dirty="0" smtClean="0"/>
              <a:t> = </a:t>
            </a:r>
            <a:r>
              <a:rPr lang="en-US" dirty="0"/>
              <a:t>0 m/</a:t>
            </a:r>
            <a:r>
              <a:rPr lang="en-US" dirty="0" smtClean="0"/>
              <a:t>s 	giving </a:t>
            </a:r>
            <a:r>
              <a:rPr lang="en-US" dirty="0">
                <a:solidFill>
                  <a:srgbClr val="FF6600"/>
                </a:solidFill>
              </a:rPr>
              <a:t>y</a:t>
            </a:r>
            <a:r>
              <a:rPr lang="en-US" baseline="-25000" dirty="0">
                <a:solidFill>
                  <a:srgbClr val="FF6600"/>
                </a:solidFill>
              </a:rPr>
              <a:t>2</a:t>
            </a:r>
            <a:r>
              <a:rPr lang="en-US" dirty="0">
                <a:solidFill>
                  <a:srgbClr val="FF6600"/>
                </a:solidFill>
              </a:rPr>
              <a:t> = 180 </a:t>
            </a:r>
            <a:r>
              <a:rPr lang="en-US" dirty="0" smtClean="0">
                <a:solidFill>
                  <a:srgbClr val="FF6600"/>
                </a:solidFill>
              </a:rPr>
              <a:t>m [up]</a:t>
            </a:r>
            <a:endParaRPr lang="en-US" dirty="0" smtClean="0">
              <a:solidFill>
                <a:srgbClr val="FF6600"/>
              </a:solidFill>
            </a:endParaRPr>
          </a:p>
          <a:p>
            <a:pPr marL="0" indent="0" algn="ctr">
              <a:buNone/>
            </a:pPr>
            <a:r>
              <a:rPr lang="en-US" b="1" dirty="0" smtClean="0">
                <a:solidFill>
                  <a:srgbClr val="FF0000"/>
                </a:solidFill>
              </a:rPr>
              <a:t>total </a:t>
            </a:r>
            <a:r>
              <a:rPr lang="en-US" b="1" dirty="0">
                <a:solidFill>
                  <a:srgbClr val="FF0000"/>
                </a:solidFill>
              </a:rPr>
              <a:t>height = y</a:t>
            </a:r>
            <a:r>
              <a:rPr lang="en-US" b="1" baseline="-25000" dirty="0">
                <a:solidFill>
                  <a:srgbClr val="FF0000"/>
                </a:solidFill>
              </a:rPr>
              <a:t>1</a:t>
            </a:r>
            <a:r>
              <a:rPr lang="en-US" b="1" dirty="0">
                <a:solidFill>
                  <a:srgbClr val="FF0000"/>
                </a:solidFill>
              </a:rPr>
              <a:t> + y</a:t>
            </a:r>
            <a:r>
              <a:rPr lang="en-US" b="1" baseline="-25000" dirty="0">
                <a:solidFill>
                  <a:srgbClr val="FF0000"/>
                </a:solidFill>
              </a:rPr>
              <a:t>2</a:t>
            </a:r>
            <a:r>
              <a:rPr lang="en-US" b="1" dirty="0">
                <a:solidFill>
                  <a:srgbClr val="FF0000"/>
                </a:solidFill>
              </a:rPr>
              <a:t> = 240 </a:t>
            </a:r>
            <a:r>
              <a:rPr lang="en-US" b="1" dirty="0" smtClean="0">
                <a:solidFill>
                  <a:srgbClr val="FF0000"/>
                </a:solidFill>
              </a:rPr>
              <a:t>m [up]</a:t>
            </a:r>
            <a:endParaRPr lang="en-CA" b="1" dirty="0">
              <a:solidFill>
                <a:srgbClr val="FF0000"/>
              </a:solidFill>
            </a:endParaRPr>
          </a:p>
          <a:p>
            <a:pPr marL="457200" indent="-457200">
              <a:buAutoNum type="alphaLcPeriod" startAt="3"/>
            </a:pPr>
            <a:r>
              <a:rPr lang="en-US" dirty="0" smtClean="0"/>
              <a:t>To </a:t>
            </a:r>
            <a:r>
              <a:rPr lang="en-US" dirty="0"/>
              <a:t>determine the time of travel from when the engine stops firing use </a:t>
            </a:r>
            <a:r>
              <a:rPr lang="en-US" dirty="0" err="1"/>
              <a:t>v</a:t>
            </a:r>
            <a:r>
              <a:rPr lang="en-US" baseline="-25000" dirty="0" err="1"/>
              <a:t>f</a:t>
            </a:r>
            <a:r>
              <a:rPr lang="en-US" dirty="0"/>
              <a:t> = 0 m/s = </a:t>
            </a:r>
            <a:r>
              <a:rPr lang="en-US" dirty="0" err="1" smtClean="0"/>
              <a:t>v</a:t>
            </a:r>
            <a:r>
              <a:rPr lang="en-US" baseline="-25000" dirty="0" err="1"/>
              <a:t>o</a:t>
            </a:r>
            <a:r>
              <a:rPr lang="en-US" dirty="0" smtClean="0"/>
              <a:t> </a:t>
            </a:r>
            <a:r>
              <a:rPr lang="en-US" dirty="0"/>
              <a:t>+ (–g)t</a:t>
            </a:r>
            <a:r>
              <a:rPr lang="en-US" baseline="-25000" dirty="0"/>
              <a:t>2</a:t>
            </a:r>
            <a:r>
              <a:rPr lang="en-US" dirty="0"/>
              <a:t> giving t</a:t>
            </a:r>
            <a:r>
              <a:rPr lang="en-US" baseline="-25000" dirty="0"/>
              <a:t>2</a:t>
            </a:r>
            <a:r>
              <a:rPr lang="en-US" dirty="0"/>
              <a:t> = 6 s.  </a:t>
            </a:r>
            <a:endParaRPr lang="en-US" dirty="0" smtClean="0"/>
          </a:p>
          <a:p>
            <a:pPr marL="0" indent="0">
              <a:buNone/>
            </a:pPr>
            <a:r>
              <a:rPr lang="en-US" dirty="0"/>
              <a:t>	</a:t>
            </a:r>
            <a:r>
              <a:rPr lang="en-US" b="1" dirty="0" smtClean="0">
                <a:solidFill>
                  <a:srgbClr val="FF0000"/>
                </a:solidFill>
              </a:rPr>
              <a:t>The </a:t>
            </a:r>
            <a:r>
              <a:rPr lang="en-US" b="1" dirty="0">
                <a:solidFill>
                  <a:srgbClr val="FF0000"/>
                </a:solidFill>
              </a:rPr>
              <a:t>total time is then </a:t>
            </a:r>
            <a:r>
              <a:rPr lang="en-US" b="1" dirty="0" smtClean="0">
                <a:solidFill>
                  <a:srgbClr val="FF0000"/>
                </a:solidFill>
              </a:rPr>
              <a:t>2.0 </a:t>
            </a:r>
            <a:r>
              <a:rPr lang="en-US" b="1" dirty="0">
                <a:solidFill>
                  <a:srgbClr val="FF0000"/>
                </a:solidFill>
              </a:rPr>
              <a:t>s + </a:t>
            </a:r>
            <a:r>
              <a:rPr lang="en-US" b="1" dirty="0" smtClean="0">
                <a:solidFill>
                  <a:srgbClr val="FF0000"/>
                </a:solidFill>
              </a:rPr>
              <a:t>6.0 </a:t>
            </a:r>
            <a:r>
              <a:rPr lang="en-US" b="1" dirty="0">
                <a:solidFill>
                  <a:srgbClr val="FF0000"/>
                </a:solidFill>
              </a:rPr>
              <a:t>s = </a:t>
            </a:r>
            <a:r>
              <a:rPr lang="en-US" b="1" dirty="0" smtClean="0">
                <a:solidFill>
                  <a:srgbClr val="FF0000"/>
                </a:solidFill>
              </a:rPr>
              <a:t>8.0 seconds</a:t>
            </a:r>
            <a:endParaRPr lang="en-CA" b="1" dirty="0">
              <a:solidFill>
                <a:srgbClr val="FF0000"/>
              </a:solidFill>
            </a:endParaRPr>
          </a:p>
          <a:p>
            <a:pPr marL="0" indent="0">
              <a:buNone/>
            </a:pPr>
            <a:endParaRPr lang="en-US" dirty="0"/>
          </a:p>
        </p:txBody>
      </p:sp>
    </p:spTree>
    <p:extLst>
      <p:ext uri="{BB962C8B-B14F-4D97-AF65-F5344CB8AC3E}">
        <p14:creationId xmlns:p14="http://schemas.microsoft.com/office/powerpoint/2010/main" val="55876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70433"/>
            <a:ext cx="8610600" cy="874363"/>
          </a:xfrm>
        </p:spPr>
        <p:txBody>
          <a:bodyPr>
            <a:noAutofit/>
          </a:bodyPr>
          <a:lstStyle/>
          <a:p>
            <a:r>
              <a:rPr lang="en-US" sz="2000" dirty="0" smtClean="0"/>
              <a:t>A </a:t>
            </a:r>
            <a:r>
              <a:rPr lang="en-US" sz="2000" dirty="0"/>
              <a:t>rocket, initially at rest, is fired vertically upward with an acceleration of 12.0 m/</a:t>
            </a:r>
            <a:r>
              <a:rPr lang="en-US" sz="2000" dirty="0" smtClean="0"/>
              <a:t>s</a:t>
            </a:r>
            <a:r>
              <a:rPr lang="en-US" sz="2000" baseline="30000" dirty="0" smtClean="0"/>
              <a:t>2</a:t>
            </a:r>
            <a:r>
              <a:rPr lang="en-US" sz="2000" dirty="0" smtClean="0"/>
              <a:t>. </a:t>
            </a:r>
            <a:r>
              <a:rPr lang="en-US" sz="2000" dirty="0"/>
              <a:t>At an altitude of </a:t>
            </a:r>
            <a:r>
              <a:rPr lang="en-US" sz="2000" dirty="0" smtClean="0"/>
              <a:t>1.00 km</a:t>
            </a:r>
            <a:r>
              <a:rPr lang="en-US" sz="2000" dirty="0"/>
              <a:t>, the rocket engine cuts off. Air friction is negligible in this problem.</a:t>
            </a:r>
          </a:p>
        </p:txBody>
      </p:sp>
      <p:sp>
        <p:nvSpPr>
          <p:cNvPr id="3" name="Subtitle 2"/>
          <p:cNvSpPr>
            <a:spLocks noGrp="1"/>
          </p:cNvSpPr>
          <p:nvPr>
            <p:ph idx="1"/>
          </p:nvPr>
        </p:nvSpPr>
        <p:spPr/>
        <p:txBody>
          <a:bodyPr>
            <a:normAutofit/>
          </a:bodyPr>
          <a:lstStyle/>
          <a:p>
            <a:pPr marL="0" indent="0">
              <a:buNone/>
            </a:pPr>
            <a:r>
              <a:rPr lang="en-US" sz="2000" dirty="0"/>
              <a:t>a. How fast is the rocket traveling when the engine cuts off?</a:t>
            </a:r>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70433"/>
            <a:ext cx="8382000" cy="874363"/>
          </a:xfrm>
        </p:spPr>
        <p:txBody>
          <a:bodyPr>
            <a:noAutofit/>
          </a:bodyPr>
          <a:lstStyle/>
          <a:p>
            <a:r>
              <a:rPr lang="en-US" sz="2000" dirty="0" smtClean="0"/>
              <a:t>A </a:t>
            </a:r>
            <a:r>
              <a:rPr lang="en-US" sz="2000" dirty="0"/>
              <a:t>rocket, initially at rest, is fired vertically upward with an acceleration of 12.0 m/</a:t>
            </a:r>
            <a:r>
              <a:rPr lang="en-US" sz="2000" dirty="0" smtClean="0"/>
              <a:t>s</a:t>
            </a:r>
            <a:r>
              <a:rPr lang="en-US" sz="2000" baseline="30000" dirty="0" smtClean="0"/>
              <a:t>2</a:t>
            </a:r>
            <a:r>
              <a:rPr lang="en-US" sz="2000" dirty="0" smtClean="0"/>
              <a:t>. </a:t>
            </a:r>
            <a:r>
              <a:rPr lang="en-US" sz="2000" dirty="0"/>
              <a:t>At an altitude of </a:t>
            </a:r>
            <a:r>
              <a:rPr lang="en-US" sz="2000" dirty="0" smtClean="0"/>
              <a:t>1.00 km</a:t>
            </a:r>
            <a:r>
              <a:rPr lang="en-US" sz="2000" dirty="0"/>
              <a:t>, the rocket engine cuts off. Air friction is negligible in this problem.</a:t>
            </a:r>
          </a:p>
        </p:txBody>
      </p:sp>
      <p:sp>
        <p:nvSpPr>
          <p:cNvPr id="3" name="Subtitle 2"/>
          <p:cNvSpPr>
            <a:spLocks noGrp="1"/>
          </p:cNvSpPr>
          <p:nvPr>
            <p:ph idx="1"/>
          </p:nvPr>
        </p:nvSpPr>
        <p:spPr/>
        <p:txBody>
          <a:bodyPr>
            <a:normAutofit/>
          </a:bodyPr>
          <a:lstStyle/>
          <a:p>
            <a:pPr marL="0" indent="0">
              <a:buNone/>
            </a:pPr>
            <a:r>
              <a:rPr lang="en-US" sz="2000" dirty="0"/>
              <a:t>a. How fast is the rocket traveling when the engine cuts off?</a:t>
            </a:r>
          </a:p>
        </p:txBody>
      </p:sp>
      <p:pic>
        <p:nvPicPr>
          <p:cNvPr id="4" name="Picture 3" descr="Screen Shot 2015-09-20 at 5.18.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324100"/>
            <a:ext cx="5930309" cy="1752600"/>
          </a:xfrm>
          <a:prstGeom prst="rect">
            <a:avLst/>
          </a:prstGeom>
        </p:spPr>
      </p:pic>
    </p:spTree>
    <p:extLst>
      <p:ext uri="{BB962C8B-B14F-4D97-AF65-F5344CB8AC3E}">
        <p14:creationId xmlns:p14="http://schemas.microsoft.com/office/powerpoint/2010/main" val="424016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70433"/>
            <a:ext cx="8610600" cy="874363"/>
          </a:xfrm>
        </p:spPr>
        <p:txBody>
          <a:bodyPr>
            <a:noAutofit/>
          </a:bodyPr>
          <a:lstStyle/>
          <a:p>
            <a:r>
              <a:rPr lang="en-US" sz="2000" dirty="0" smtClean="0"/>
              <a:t>A </a:t>
            </a:r>
            <a:r>
              <a:rPr lang="en-US" sz="2000" dirty="0"/>
              <a:t>rocket, initially at rest, is fired vertically upward with an acceleration of 12.0 m/</a:t>
            </a:r>
            <a:r>
              <a:rPr lang="en-US" sz="2000" dirty="0" smtClean="0"/>
              <a:t>s</a:t>
            </a:r>
            <a:r>
              <a:rPr lang="en-US" sz="2000" baseline="30000" dirty="0" smtClean="0"/>
              <a:t>2</a:t>
            </a:r>
            <a:r>
              <a:rPr lang="en-US" sz="2000" dirty="0" smtClean="0"/>
              <a:t>. </a:t>
            </a:r>
            <a:r>
              <a:rPr lang="en-US" sz="2000" dirty="0"/>
              <a:t>At an altitude of </a:t>
            </a:r>
            <a:r>
              <a:rPr lang="en-US" sz="2000" dirty="0" smtClean="0"/>
              <a:t>1.00 km</a:t>
            </a:r>
            <a:r>
              <a:rPr lang="en-US" sz="2000" dirty="0"/>
              <a:t>, the rocket engine cuts off. Air friction is negligible in this problem.</a:t>
            </a:r>
          </a:p>
        </p:txBody>
      </p:sp>
      <p:sp>
        <p:nvSpPr>
          <p:cNvPr id="3" name="Subtitle 2"/>
          <p:cNvSpPr>
            <a:spLocks noGrp="1"/>
          </p:cNvSpPr>
          <p:nvPr>
            <p:ph idx="1"/>
          </p:nvPr>
        </p:nvSpPr>
        <p:spPr/>
        <p:txBody>
          <a:bodyPr>
            <a:normAutofit/>
          </a:bodyPr>
          <a:lstStyle/>
          <a:p>
            <a:pPr marL="0" indent="0">
              <a:buNone/>
            </a:pPr>
            <a:r>
              <a:rPr lang="en-US" sz="2000" dirty="0"/>
              <a:t>b. What maximum height relative to the ground does the rocket reach before it begins falling </a:t>
            </a:r>
            <a:r>
              <a:rPr lang="en-US" sz="2000" dirty="0" smtClean="0"/>
              <a:t>back toward </a:t>
            </a:r>
            <a:r>
              <a:rPr lang="en-US" sz="2000" dirty="0"/>
              <a:t>the earth?</a:t>
            </a:r>
          </a:p>
        </p:txBody>
      </p:sp>
    </p:spTree>
    <p:extLst>
      <p:ext uri="{BB962C8B-B14F-4D97-AF65-F5344CB8AC3E}">
        <p14:creationId xmlns:p14="http://schemas.microsoft.com/office/powerpoint/2010/main" val="379858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0C675A-9AD3-40BB-AC57-0E9EFA3E4F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Hardwood.pptx</Template>
  <TotalTime>0</TotalTime>
  <Words>1866</Words>
  <Application>Microsoft Macintosh PowerPoint</Application>
  <PresentationFormat>On-screen Show (16:10)</PresentationFormat>
  <Paragraphs>79</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Gallery</vt:lpstr>
      <vt:lpstr>MathType 6.0 Equation</vt:lpstr>
      <vt:lpstr>Whiteboarding</vt:lpstr>
      <vt:lpstr>A Saturn  V rocket is launched straight up with a constant acceleration of 18 m/s2.  </vt:lpstr>
      <vt:lpstr>A fully loaded Boeing 747 with all engines at full thrust accelerates at 2.6 m/s2.  It’s minimum takeoff speed is 70. m/s.</vt:lpstr>
      <vt:lpstr>As you drive in your car at 15 m/s, you see a child’s ball roll onto the street ahead of you.  You hit the breaks and stop as quickly as possible.  You come to a stop in 1.5 seconds.</vt:lpstr>
      <vt:lpstr>A model rocket is launched vertically with an engine that is ignited at time t = 0.0 s, as shown above. The engine provides an upward acceleration of 30.0 m/s2 for 2.0 s. Upon reaching its maximum height, the rocket deploys a parachute, and then descends vertically to the ground.   A. Determine the speed of the rocket after the 2.0 s firing of the engine. B. What maximum height will the rocket reach? C. At what time after t = 0.0 s will the maximum height be reached?</vt:lpstr>
      <vt:lpstr>A model rocket is launched vertically with an engine that is ignited at time t = 0.0 s, as shown above. The engine provides an upward acceleration of 30.0 m/s2 for 2.0 s. Upon reaching its maximum height, the rocket deploys a parachute, and then descends vertically to the ground.    A.Determine the speed of the rocket after the 2.0 s firing of the engine. B.What maximum height will the rocket reach? C. At what time after t = 0.0 s will the maximum height be reached?</vt:lpstr>
      <vt:lpstr>A rocket, initially at rest, is fired vertically upward with an acceleration of 12.0 m/s2. At an altitude of 1.00 km, the rocket engine cuts off. Air friction is negligible in this problem.</vt:lpstr>
      <vt:lpstr>A rocket, initially at rest, is fired vertically upward with an acceleration of 12.0 m/s2. At an altitude of 1.00 km, the rocket engine cuts off. Air friction is negligible in this problem.</vt:lpstr>
      <vt:lpstr>A rocket, initially at rest, is fired vertically upward with an acceleration of 12.0 m/s2. At an altitude of 1.00 km, the rocket engine cuts off. Air friction is negligible in this problem.</vt:lpstr>
      <vt:lpstr>A rocket, initially at rest, is fired vertically upward with an acceleration of 12.0 m/s2. At an altitude of 1.00 km, the rocket engine cuts off. Air friction is negligible in this problem.</vt:lpstr>
      <vt:lpstr>A rocket, initially at rest, is fired vertically upward with an acceleration of 12.0 m/s2. At an altitude of 1.00 km, the rocket engine cuts off. Air friction is negligible in this problem.</vt:lpstr>
      <vt:lpstr>A rocket, initially at rest, is fired vertically upward with an acceleration of 12.0 m/s2. At an altitude of 1.00 km, the rocket engine cuts off. Air friction is negligible in this problem.</vt:lpstr>
      <vt:lpstr>A rocket, initially at rest, is fired vertically upward with an acceleration of 12.0 m/s2. At an altitude of 1.00 km, the rocket engine cuts off. Air friction is negligible in this problem.</vt:lpstr>
      <vt:lpstr>A rocket, initially at rest, is fired vertically upward with an acceleration of 12.0 m/s2. At an altitude of 1.00 km, the rocket engine cuts off. Air friction is negligible in this problem.</vt:lpstr>
      <vt:lpstr>A ball is thrown upward with a speed of 38.0 m/s from the top of a building 240. meters tall</vt:lpstr>
      <vt:lpstr>A ball is thrown upward with a speed of 38.0 m/s from the top of a building 240. meters tall</vt:lpstr>
      <vt:lpstr>A toy car with essentially frictionless wheels is to be released at the top of an inclined plane such that it will accelerate down the ramp until it reaches the bottom, after which it will continue to roll along the floor.  You have been given the assignment of developing an experimental procedure and data tables that will allow you to measure the car’s acceleration on the ramp and its velocity on the floor.</vt:lpstr>
      <vt:lpstr>A toy car with essentially frictionless wheels is to be released at the top of an inclined plane such that it will accelerate down the ramp until it reaches the bottom, after which it will continue to roll along the floor.  You have been given the assignment of developing an experimental procedure and data tables that will allow you to measure the car’s acceleration on the ramp and its velocity on the floor.</vt:lpstr>
      <vt:lpstr>A toy car with essentially frictionless wheels is to be released at the top of an inclined plane such that it will accelerate down the ramp until it reaches the bottom, after which it will continue to roll along the floor.  You have been given the assignment of developing an experimental procedure and data tables that will allow you to measure the car’s acceleration on the ramp and its velocity on the floor.</vt:lpstr>
      <vt:lpstr>A toy car with essentially frictionless wheels is to be released at the top of an inclined plane such that it will accelerate down the ramp until it reaches the bottom, after which it will continue to roll along the floor.  You have been given the assignment of developing an experimental procedure and data tables that will allow you to measure the car’s acceleration on the ramp and its velocity on the floor.</vt:lpstr>
      <vt:lpstr>A toy car with essentially frictionless wheels is to be released at the top of an inclined plane such that it will accelerate down the ramp until it reaches the bottom, after which it will continue to roll along the floor.  You have been given the assignment of developing an experimental procedure and data tables that will allow you to measure the car’s acceleration on the ramp and its velocity on the floor.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2017-09-14T17:46:14Z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ies>
</file>