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82" r:id="rId3"/>
    <p:sldId id="278" r:id="rId4"/>
    <p:sldId id="279" r:id="rId5"/>
    <p:sldId id="280" r:id="rId6"/>
    <p:sldId id="281" r:id="rId7"/>
    <p:sldId id="270" r:id="rId8"/>
    <p:sldId id="273" r:id="rId9"/>
    <p:sldId id="276" r:id="rId10"/>
    <p:sldId id="272" r:id="rId11"/>
    <p:sldId id="274" r:id="rId12"/>
    <p:sldId id="275" r:id="rId13"/>
    <p:sldId id="277" r:id="rId14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856" y="-1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17-09-28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17-09-28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587500"/>
            <a:ext cx="4114800" cy="2406984"/>
          </a:xfrm>
        </p:spPr>
        <p:txBody>
          <a:bodyPr anchor="b">
            <a:normAutofit/>
          </a:bodyPr>
          <a:lstStyle>
            <a:lvl1pPr algn="l">
              <a:defRPr sz="3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191000"/>
            <a:ext cx="4114800" cy="687986"/>
          </a:xfrm>
        </p:spPr>
        <p:txBody>
          <a:bodyPr>
            <a:normAutofit/>
          </a:bodyPr>
          <a:lstStyle>
            <a:lvl1pPr marL="0" indent="0" algn="l">
              <a:buNone/>
              <a:defRPr sz="17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0580" y="4050632"/>
            <a:ext cx="3977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t>17-09-28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29500" y="0"/>
            <a:ext cx="1714500" cy="5715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100" y="412750"/>
            <a:ext cx="1028700" cy="485775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013" y="412750"/>
            <a:ext cx="6395987" cy="485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t>17-09-28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t>17-09-28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23473"/>
            <a:ext cx="9144000" cy="3820027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7233386" y="164846"/>
            <a:ext cx="1750164" cy="5230458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587500"/>
            <a:ext cx="5829299" cy="2286000"/>
          </a:xfrm>
        </p:spPr>
        <p:txBody>
          <a:bodyPr anchor="b">
            <a:normAutofit/>
          </a:bodyPr>
          <a:lstStyle>
            <a:lvl1pPr>
              <a:defRPr sz="3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699" y="41910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97279" y="4050632"/>
            <a:ext cx="56921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1" y="1587500"/>
            <a:ext cx="3223260" cy="3683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040" y="1587500"/>
            <a:ext cx="3223260" cy="3683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t>17-09-28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87500"/>
            <a:ext cx="3312414" cy="686593"/>
          </a:xfrm>
        </p:spPr>
        <p:txBody>
          <a:bodyPr anchor="ctr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334127"/>
            <a:ext cx="3312414" cy="29363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2886" y="1587500"/>
            <a:ext cx="3312414" cy="686593"/>
          </a:xfrm>
        </p:spPr>
        <p:txBody>
          <a:bodyPr anchor="ctr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2886" y="2334127"/>
            <a:ext cx="3312414" cy="2936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t>17-09-28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t>17-09-28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838539" cy="34290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t>17-09-28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876" y="1587500"/>
            <a:ext cx="4663440" cy="36830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1587500"/>
            <a:ext cx="2086275" cy="3683000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t>17-09-28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7750" y="1331496"/>
            <a:ext cx="4286250" cy="4383505"/>
          </a:xfrm>
        </p:spPr>
        <p:txBody>
          <a:bodyPr tIns="285293">
            <a:normAutofit/>
          </a:bodyPr>
          <a:lstStyle>
            <a:lvl1pPr marL="0" indent="0" algn="ctr">
              <a:buNone/>
              <a:defRPr sz="19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1587500"/>
            <a:ext cx="3486150" cy="3683000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838539" cy="34290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87499"/>
            <a:ext cx="7086600" cy="3683001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52518" y="5430109"/>
            <a:ext cx="1028700" cy="17112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en-US" smtClean="0"/>
              <a:t>17-09-28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5430109"/>
            <a:ext cx="5075537" cy="17112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9500" y="5430109"/>
            <a:ext cx="685800" cy="17112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65100"/>
            <a:ext cx="7086600" cy="914400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92278" indent="-178308" algn="l" defTabSz="713232" rtl="0" eaLnBrk="1" latinLnBrk="0" hangingPunct="1">
        <a:lnSpc>
          <a:spcPct val="90000"/>
        </a:lnSpc>
        <a:spcBef>
          <a:spcPts val="62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0586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4555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8525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12494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76095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90065" indent="-178308" algn="l" defTabSz="713232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collect a Whiteboard and Pens!</a:t>
            </a:r>
            <a:endParaRPr lang="en-US" dirty="0"/>
          </a:p>
        </p:txBody>
      </p:sp>
      <p:pic>
        <p:nvPicPr>
          <p:cNvPr id="6" name="Content Placeholder 5" descr="Screen Shot 2017-09-28 at 11.44.2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07" r="-70107"/>
          <a:stretch>
            <a:fillRect/>
          </a:stretch>
        </p:blipFill>
        <p:spPr>
          <a:xfrm>
            <a:off x="569796" y="1587499"/>
            <a:ext cx="7741648" cy="4023438"/>
          </a:xfrm>
        </p:spPr>
      </p:pic>
    </p:spTree>
    <p:extLst>
      <p:ext uri="{BB962C8B-B14F-4D97-AF65-F5344CB8AC3E}">
        <p14:creationId xmlns:p14="http://schemas.microsoft.com/office/powerpoint/2010/main" val="295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Video’s: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CRT's - Brian Green </a:t>
            </a:r>
            <a:r>
              <a:rPr lang="en-US" dirty="0" smtClean="0"/>
              <a:t>– JJ Thompson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Millikan Oil Drop </a:t>
            </a:r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273" b="-26273"/>
          <a:stretch>
            <a:fillRect/>
          </a:stretch>
        </p:blipFill>
        <p:spPr/>
      </p:pic>
      <p:pic>
        <p:nvPicPr>
          <p:cNvPr id="8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586" r="-1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12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 (</a:t>
            </a:r>
            <a:r>
              <a:rPr lang="en-US" i="1" dirty="0" smtClean="0">
                <a:solidFill>
                  <a:srgbClr val="FF0000"/>
                </a:solidFill>
              </a:rPr>
              <a:t>Due at the end of class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 descr="Screen Shot 2017-09-24 at 1.45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42" b="-9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13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64" y="165100"/>
            <a:ext cx="8879436" cy="681567"/>
          </a:xfrm>
        </p:spPr>
        <p:txBody>
          <a:bodyPr>
            <a:normAutofit/>
          </a:bodyPr>
          <a:lstStyle/>
          <a:p>
            <a:r>
              <a:rPr lang="en-US" sz="2800" dirty="0"/>
              <a:t>Please complete the Capacitor Reading before next class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4" name="Content Placeholder 3" descr="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40" r="-40240"/>
          <a:stretch>
            <a:fillRect/>
          </a:stretch>
        </p:blipFill>
        <p:spPr>
          <a:xfrm>
            <a:off x="-355734" y="893663"/>
            <a:ext cx="10118153" cy="4805346"/>
          </a:xfrm>
        </p:spPr>
      </p:pic>
    </p:spTree>
    <p:extLst>
      <p:ext uri="{BB962C8B-B14F-4D97-AF65-F5344CB8AC3E}">
        <p14:creationId xmlns:p14="http://schemas.microsoft.com/office/powerpoint/2010/main" val="11656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254000"/>
            <a:ext cx="8626324" cy="10160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FF00"/>
                </a:solidFill>
              </a:rPr>
              <a:t>The </a:t>
            </a:r>
            <a:r>
              <a:rPr lang="en-US" sz="2700" dirty="0" smtClean="0">
                <a:solidFill>
                  <a:srgbClr val="FFFF00"/>
                </a:solidFill>
              </a:rPr>
              <a:t>diagram below </a:t>
            </a:r>
            <a:r>
              <a:rPr lang="en-US" sz="2700" dirty="0">
                <a:solidFill>
                  <a:srgbClr val="FFFF00"/>
                </a:solidFill>
              </a:rPr>
              <a:t>shows some of the equipotentials in a plane perpendicular to two parallel charged metal cylinders. </a:t>
            </a:r>
            <a:r>
              <a:rPr lang="en-US" sz="2700" b="1" i="1" dirty="0">
                <a:solidFill>
                  <a:srgbClr val="FFFF00"/>
                </a:solidFill>
              </a:rPr>
              <a:t>The </a:t>
            </a:r>
            <a:r>
              <a:rPr lang="en-US" sz="2700" b="1" i="1">
                <a:solidFill>
                  <a:srgbClr val="FFFF00"/>
                </a:solidFill>
              </a:rPr>
              <a:t>potential </a:t>
            </a:r>
            <a:r>
              <a:rPr lang="en-US" sz="2700" b="1" i="1" smtClean="0">
                <a:solidFill>
                  <a:srgbClr val="FFFF00"/>
                </a:solidFill>
              </a:rPr>
              <a:t>of each </a:t>
            </a:r>
            <a:r>
              <a:rPr lang="en-US" sz="2700" b="1" i="1" dirty="0">
                <a:solidFill>
                  <a:srgbClr val="FFFF00"/>
                </a:solidFill>
              </a:rPr>
              <a:t>line is labeled</a:t>
            </a:r>
            <a:r>
              <a:rPr lang="en-US" b="1" i="1" dirty="0" smtClean="0">
                <a:solidFill>
                  <a:srgbClr val="FFFF00"/>
                </a:solidFill>
              </a:rPr>
              <a:t>.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5467" y="1521353"/>
            <a:ext cx="5147734" cy="3829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A</a:t>
            </a:r>
            <a:r>
              <a:rPr lang="en-US" sz="2000" dirty="0" smtClean="0">
                <a:solidFill>
                  <a:srgbClr val="FFFF00"/>
                </a:solidFill>
              </a:rPr>
              <a:t>. The </a:t>
            </a:r>
            <a:r>
              <a:rPr lang="en-US" sz="2000" dirty="0">
                <a:solidFill>
                  <a:srgbClr val="FFFF00"/>
                </a:solidFill>
              </a:rPr>
              <a:t>left cylinder is charged positively. What is the sign of the charge on the other cylinder?</a:t>
            </a:r>
            <a:endParaRPr lang="en-CA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sz="2000" dirty="0">
                <a:solidFill>
                  <a:srgbClr val="FFFF00"/>
                </a:solidFill>
              </a:rPr>
              <a:t>B</a:t>
            </a:r>
            <a:r>
              <a:rPr lang="en-US" sz="2000" dirty="0">
                <a:solidFill>
                  <a:srgbClr val="FFFF00"/>
                </a:solidFill>
              </a:rPr>
              <a:t>. Draw a diagram like the one to the right, sketch lines to describe the electric field produced by the charged cylinders.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FFFF00"/>
                </a:solidFill>
              </a:rPr>
              <a:t>C</a:t>
            </a:r>
            <a:r>
              <a:rPr lang="en-US" sz="2000" dirty="0" smtClean="0">
                <a:solidFill>
                  <a:srgbClr val="FFFF00"/>
                </a:solidFill>
              </a:rPr>
              <a:t>. Determine </a:t>
            </a:r>
            <a:r>
              <a:rPr lang="en-US" sz="2000" dirty="0">
                <a:solidFill>
                  <a:srgbClr val="FFFF00"/>
                </a:solidFill>
              </a:rPr>
              <a:t>the potential difference, V</a:t>
            </a:r>
            <a:r>
              <a:rPr lang="en-US" sz="2000" baseline="-25000" dirty="0">
                <a:solidFill>
                  <a:srgbClr val="FFFF00"/>
                </a:solidFill>
              </a:rPr>
              <a:t>A</a:t>
            </a:r>
            <a:r>
              <a:rPr lang="en-US" sz="2000" dirty="0">
                <a:solidFill>
                  <a:srgbClr val="FFFF00"/>
                </a:solidFill>
              </a:rPr>
              <a:t> – V</a:t>
            </a:r>
            <a:r>
              <a:rPr lang="en-US" sz="2000" baseline="-25000" dirty="0">
                <a:solidFill>
                  <a:srgbClr val="FFFF00"/>
                </a:solidFill>
              </a:rPr>
              <a:t>B</a:t>
            </a:r>
            <a:r>
              <a:rPr lang="en-US" sz="2000" dirty="0">
                <a:solidFill>
                  <a:srgbClr val="FFFF00"/>
                </a:solidFill>
              </a:rPr>
              <a:t>, between points A and B.</a:t>
            </a:r>
            <a:endParaRPr lang="en-CA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FFFF00"/>
                </a:solidFill>
              </a:rPr>
              <a:t>D</a:t>
            </a:r>
            <a:r>
              <a:rPr lang="en-US" sz="2000" dirty="0" smtClean="0">
                <a:solidFill>
                  <a:srgbClr val="FFFF00"/>
                </a:solidFill>
              </a:rPr>
              <a:t>. How </a:t>
            </a:r>
            <a:r>
              <a:rPr lang="en-US" sz="2000" dirty="0">
                <a:solidFill>
                  <a:srgbClr val="FFFF00"/>
                </a:solidFill>
              </a:rPr>
              <a:t>much work is done by the field if a charge of 0.50 coulomb is moved along a path from point A to point E and then to point D?</a:t>
            </a:r>
            <a:endParaRPr lang="en-CA" sz="20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-42442" b="-42442"/>
          <a:stretch>
            <a:fillRect/>
          </a:stretch>
        </p:blipFill>
        <p:spPr bwMode="auto">
          <a:xfrm>
            <a:off x="5261430" y="1251855"/>
            <a:ext cx="3719284" cy="377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7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254000"/>
            <a:ext cx="8590038" cy="10160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FF00"/>
                </a:solidFill>
              </a:rPr>
              <a:t>The </a:t>
            </a:r>
            <a:r>
              <a:rPr lang="en-US" sz="2700" dirty="0" smtClean="0">
                <a:solidFill>
                  <a:srgbClr val="FFFF00"/>
                </a:solidFill>
              </a:rPr>
              <a:t>diagram below </a:t>
            </a:r>
            <a:r>
              <a:rPr lang="en-US" sz="2700" dirty="0">
                <a:solidFill>
                  <a:srgbClr val="FFFF00"/>
                </a:solidFill>
              </a:rPr>
              <a:t>shows some of the equipotentials in a plane perpendicular to two parallel charged metal cylinders. </a:t>
            </a:r>
            <a:r>
              <a:rPr lang="en-US" sz="2700" b="1" i="1" dirty="0">
                <a:solidFill>
                  <a:srgbClr val="FFFF00"/>
                </a:solidFill>
              </a:rPr>
              <a:t>The potential of each line is labeled</a:t>
            </a:r>
            <a:r>
              <a:rPr lang="en-US" b="1" i="1" dirty="0" smtClean="0">
                <a:solidFill>
                  <a:srgbClr val="FFFF00"/>
                </a:solidFill>
              </a:rPr>
              <a:t>.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5466" y="1337733"/>
            <a:ext cx="5543248" cy="437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A. The </a:t>
            </a:r>
            <a:r>
              <a:rPr lang="en-US" sz="1800" dirty="0">
                <a:solidFill>
                  <a:srgbClr val="FFFF00"/>
                </a:solidFill>
              </a:rPr>
              <a:t>left cylinder is charged positively. What is the sign of the charge on the other cylinder</a:t>
            </a:r>
            <a:r>
              <a:rPr lang="en-US" sz="1800" dirty="0" smtClean="0">
                <a:solidFill>
                  <a:srgbClr val="FFFF00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Positive!</a:t>
            </a:r>
            <a:endParaRPr lang="en-CA" sz="1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srgbClr val="FFFF00"/>
                </a:solidFill>
              </a:rPr>
              <a:t>B</a:t>
            </a:r>
            <a:r>
              <a:rPr lang="en-US" sz="1800" dirty="0" smtClean="0">
                <a:solidFill>
                  <a:srgbClr val="FFFF00"/>
                </a:solidFill>
              </a:rPr>
              <a:t>. Draw a diagram like the one to the right, </a:t>
            </a:r>
            <a:r>
              <a:rPr lang="en-US" sz="1800" dirty="0">
                <a:solidFill>
                  <a:srgbClr val="FFFF00"/>
                </a:solidFill>
              </a:rPr>
              <a:t>sketch lines to describe the electric field produced by the charged cylinders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sym typeface="Wingdings"/>
              </a:rPr>
              <a:t> </a:t>
            </a:r>
            <a:endParaRPr lang="en-CA"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srgbClr val="FFFF00"/>
                </a:solidFill>
              </a:rPr>
              <a:t>C</a:t>
            </a:r>
            <a:r>
              <a:rPr lang="en-US" sz="1800" dirty="0" smtClean="0">
                <a:solidFill>
                  <a:srgbClr val="FFFF00"/>
                </a:solidFill>
              </a:rPr>
              <a:t>. Determine </a:t>
            </a:r>
            <a:r>
              <a:rPr lang="en-US" sz="1800" dirty="0">
                <a:solidFill>
                  <a:srgbClr val="FFFF00"/>
                </a:solidFill>
              </a:rPr>
              <a:t>the potential difference, V</a:t>
            </a:r>
            <a:r>
              <a:rPr lang="en-US" sz="1800" baseline="-25000" dirty="0">
                <a:solidFill>
                  <a:srgbClr val="FFFF00"/>
                </a:solidFill>
              </a:rPr>
              <a:t>A</a:t>
            </a:r>
            <a:r>
              <a:rPr lang="en-US" sz="1800" dirty="0">
                <a:solidFill>
                  <a:srgbClr val="FFFF00"/>
                </a:solidFill>
              </a:rPr>
              <a:t> – V</a:t>
            </a:r>
            <a:r>
              <a:rPr lang="en-US" sz="1800" baseline="-25000" dirty="0">
                <a:solidFill>
                  <a:srgbClr val="FFFF00"/>
                </a:solidFill>
              </a:rPr>
              <a:t>B</a:t>
            </a:r>
            <a:r>
              <a:rPr lang="en-US" sz="1800" dirty="0">
                <a:solidFill>
                  <a:srgbClr val="FFFF00"/>
                </a:solidFill>
              </a:rPr>
              <a:t>, between points A and B</a:t>
            </a:r>
            <a:r>
              <a:rPr lang="en-US" sz="1800" dirty="0" smtClean="0">
                <a:solidFill>
                  <a:srgbClr val="FFFF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V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– V</a:t>
            </a:r>
            <a:r>
              <a:rPr lang="en-US" sz="1800" b="1" baseline="-25000" dirty="0">
                <a:solidFill>
                  <a:srgbClr val="FF0000"/>
                </a:solidFill>
              </a:rPr>
              <a:t>B</a:t>
            </a:r>
            <a:r>
              <a:rPr lang="en-US" sz="1800" b="1" dirty="0">
                <a:solidFill>
                  <a:srgbClr val="FF0000"/>
                </a:solidFill>
              </a:rPr>
              <a:t> = (–20 V) – (–10 V) = –10 </a:t>
            </a:r>
            <a:r>
              <a:rPr lang="en-US" sz="1800" b="1" dirty="0" smtClean="0">
                <a:solidFill>
                  <a:srgbClr val="FF0000"/>
                </a:solidFill>
              </a:rPr>
              <a:t>V</a:t>
            </a:r>
            <a:endParaRPr lang="en-CA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1800" dirty="0" smtClean="0">
                <a:solidFill>
                  <a:srgbClr val="FFFF00"/>
                </a:solidFill>
              </a:rPr>
              <a:t>D</a:t>
            </a:r>
            <a:r>
              <a:rPr lang="en-US" sz="1800" dirty="0" smtClean="0">
                <a:solidFill>
                  <a:srgbClr val="FFFF00"/>
                </a:solidFill>
              </a:rPr>
              <a:t>. How </a:t>
            </a:r>
            <a:r>
              <a:rPr lang="en-US" sz="1800" dirty="0">
                <a:solidFill>
                  <a:srgbClr val="FFFF00"/>
                </a:solidFill>
              </a:rPr>
              <a:t>much work is done by the field if a charge of 0.50 coulomb is moved along a path from point A to point E and then to point D</a:t>
            </a:r>
            <a:r>
              <a:rPr lang="en-US" sz="1800" dirty="0" smtClean="0">
                <a:solidFill>
                  <a:srgbClr val="FFFF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W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AED</a:t>
            </a:r>
            <a:r>
              <a:rPr lang="en-US" sz="1800" b="1" dirty="0" smtClean="0">
                <a:solidFill>
                  <a:srgbClr val="FF0000"/>
                </a:solidFill>
              </a:rPr>
              <a:t>= W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AD</a:t>
            </a:r>
            <a:r>
              <a:rPr lang="en-US" sz="1800" b="1" dirty="0" smtClean="0">
                <a:solidFill>
                  <a:srgbClr val="FF0000"/>
                </a:solidFill>
              </a:rPr>
              <a:t>= </a:t>
            </a:r>
            <a:r>
              <a:rPr lang="en-US" sz="1800" b="1" dirty="0" err="1" smtClean="0">
                <a:solidFill>
                  <a:srgbClr val="FF0000"/>
                </a:solidFill>
              </a:rPr>
              <a:t>ΔE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=</a:t>
            </a:r>
            <a:r>
              <a:rPr lang="en-US" sz="1800" b="1" dirty="0" err="1" smtClean="0">
                <a:solidFill>
                  <a:srgbClr val="FF0000"/>
                </a:solidFill>
              </a:rPr>
              <a:t>qΔV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>
                <a:solidFill>
                  <a:srgbClr val="FF0000"/>
                </a:solidFill>
              </a:rPr>
              <a:t>0.5 C)(30 V) = </a:t>
            </a:r>
            <a:r>
              <a:rPr lang="en-US" sz="1800" b="1" dirty="0" smtClean="0">
                <a:solidFill>
                  <a:srgbClr val="FF0000"/>
                </a:solidFill>
              </a:rPr>
              <a:t>+15 </a:t>
            </a:r>
            <a:r>
              <a:rPr lang="en-US" sz="1800" b="1" dirty="0">
                <a:solidFill>
                  <a:srgbClr val="FF0000"/>
                </a:solidFill>
              </a:rPr>
              <a:t>J</a:t>
            </a:r>
            <a:r>
              <a:rPr lang="en-CA" sz="1800" b="1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-36794" b="-36794"/>
          <a:stretch>
            <a:fillRect/>
          </a:stretch>
        </p:blipFill>
        <p:spPr bwMode="auto">
          <a:xfrm>
            <a:off x="5737862" y="1324429"/>
            <a:ext cx="3360420" cy="36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0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54000"/>
            <a:ext cx="8382000" cy="1016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CFFCC"/>
                </a:solidFill>
              </a:rPr>
              <a:t>Three point charges produce the electric equipotential lines shown on the diagram </a:t>
            </a:r>
            <a:r>
              <a:rPr lang="en-US" sz="2800" dirty="0" smtClean="0">
                <a:solidFill>
                  <a:srgbClr val="CCFFCC"/>
                </a:solidFill>
              </a:rPr>
              <a:t>below.</a:t>
            </a:r>
            <a:endParaRPr lang="en-CA" sz="2800" dirty="0">
              <a:solidFill>
                <a:srgbClr val="CCFFC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5467" y="1521353"/>
            <a:ext cx="5147734" cy="4193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CCFFCC"/>
                </a:solidFill>
              </a:rPr>
              <a:t>a. </a:t>
            </a:r>
            <a:r>
              <a:rPr lang="en-US" sz="2100" dirty="0" smtClean="0">
                <a:solidFill>
                  <a:srgbClr val="CCFFCC"/>
                </a:solidFill>
              </a:rPr>
              <a:t>Draw </a:t>
            </a:r>
            <a:r>
              <a:rPr lang="en-US" sz="2100" dirty="0">
                <a:solidFill>
                  <a:srgbClr val="CCFFCC"/>
                </a:solidFill>
              </a:rPr>
              <a:t>arrows at points L, N. and U on the diagram to indicate the direction of the electric field at these points.</a:t>
            </a:r>
            <a:endParaRPr lang="en-CA" sz="2100" dirty="0">
              <a:solidFill>
                <a:srgbClr val="CCFFCC"/>
              </a:solidFill>
            </a:endParaRPr>
          </a:p>
          <a:p>
            <a:pPr marL="0" indent="0" hangingPunct="0">
              <a:buNone/>
            </a:pPr>
            <a:r>
              <a:rPr lang="en-US" sz="2100" dirty="0">
                <a:solidFill>
                  <a:srgbClr val="CCFFCC"/>
                </a:solidFill>
              </a:rPr>
              <a:t>b</a:t>
            </a:r>
            <a:r>
              <a:rPr lang="en-US" sz="2100" dirty="0" smtClean="0">
                <a:solidFill>
                  <a:srgbClr val="CCFFCC"/>
                </a:solidFill>
              </a:rPr>
              <a:t>. At </a:t>
            </a:r>
            <a:r>
              <a:rPr lang="en-US" sz="2100" dirty="0">
                <a:solidFill>
                  <a:srgbClr val="CCFFCC"/>
                </a:solidFill>
              </a:rPr>
              <a:t>which of the lettered points is the electric field E greatest in magnitude? Explain your </a:t>
            </a:r>
            <a:r>
              <a:rPr lang="en-US" sz="2100" dirty="0" smtClean="0">
                <a:solidFill>
                  <a:srgbClr val="CCFFCC"/>
                </a:solidFill>
              </a:rPr>
              <a:t>reasoning.</a:t>
            </a:r>
            <a:endParaRPr lang="en-CA" sz="2100" dirty="0">
              <a:solidFill>
                <a:srgbClr val="CCFFCC"/>
              </a:solidFill>
            </a:endParaRPr>
          </a:p>
          <a:p>
            <a:pPr marL="0" indent="0" hangingPunct="0">
              <a:buNone/>
            </a:pPr>
            <a:r>
              <a:rPr lang="en-US" sz="2100" dirty="0">
                <a:solidFill>
                  <a:srgbClr val="CCFFCC"/>
                </a:solidFill>
              </a:rPr>
              <a:t>c</a:t>
            </a:r>
            <a:r>
              <a:rPr lang="en-US" sz="2100" dirty="0" smtClean="0">
                <a:solidFill>
                  <a:srgbClr val="CCFFCC"/>
                </a:solidFill>
              </a:rPr>
              <a:t>. Compute </a:t>
            </a:r>
            <a:r>
              <a:rPr lang="en-US" sz="2100" dirty="0">
                <a:solidFill>
                  <a:srgbClr val="CCFFCC"/>
                </a:solidFill>
              </a:rPr>
              <a:t>an approximate value for the potential difference, V</a:t>
            </a:r>
            <a:r>
              <a:rPr lang="en-US" sz="2100" baseline="-25000" dirty="0">
                <a:solidFill>
                  <a:srgbClr val="CCFFCC"/>
                </a:solidFill>
              </a:rPr>
              <a:t>M</a:t>
            </a:r>
            <a:r>
              <a:rPr lang="en-US" sz="2100" dirty="0">
                <a:solidFill>
                  <a:srgbClr val="CCFFCC"/>
                </a:solidFill>
              </a:rPr>
              <a:t> – V</a:t>
            </a:r>
            <a:r>
              <a:rPr lang="en-US" sz="2100" baseline="-25000" dirty="0">
                <a:solidFill>
                  <a:srgbClr val="CCFFCC"/>
                </a:solidFill>
              </a:rPr>
              <a:t>S</a:t>
            </a:r>
            <a:r>
              <a:rPr lang="en-US" sz="2100" dirty="0">
                <a:solidFill>
                  <a:srgbClr val="CCFFCC"/>
                </a:solidFill>
              </a:rPr>
              <a:t>, between points M and S.</a:t>
            </a:r>
            <a:endParaRPr lang="en-CA" sz="2100" dirty="0">
              <a:solidFill>
                <a:srgbClr val="CCFFCC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CCFFCC"/>
                </a:solidFill>
              </a:rPr>
              <a:t>d</a:t>
            </a:r>
            <a:r>
              <a:rPr lang="en-US" sz="2100" dirty="0" smtClean="0">
                <a:solidFill>
                  <a:srgbClr val="CCFFCC"/>
                </a:solidFill>
              </a:rPr>
              <a:t>. Determine </a:t>
            </a:r>
            <a:r>
              <a:rPr lang="en-US" sz="2100" dirty="0">
                <a:solidFill>
                  <a:srgbClr val="CCFFCC"/>
                </a:solidFill>
              </a:rPr>
              <a:t>the work done by the field if a charge of +</a:t>
            </a:r>
            <a:r>
              <a:rPr lang="en-US" sz="2100" dirty="0" smtClean="0">
                <a:solidFill>
                  <a:srgbClr val="CCFFCC"/>
                </a:solidFill>
              </a:rPr>
              <a:t>5.0 </a:t>
            </a:r>
            <a:r>
              <a:rPr lang="en-US" sz="2100" dirty="0">
                <a:solidFill>
                  <a:srgbClr val="CCFFCC"/>
                </a:solidFill>
              </a:rPr>
              <a:t>× 10</a:t>
            </a:r>
            <a:r>
              <a:rPr lang="en-US" sz="2100" baseline="30000" dirty="0">
                <a:solidFill>
                  <a:srgbClr val="CCFFCC"/>
                </a:solidFill>
              </a:rPr>
              <a:t>–12</a:t>
            </a:r>
            <a:r>
              <a:rPr lang="en-US" sz="2100" dirty="0">
                <a:solidFill>
                  <a:srgbClr val="CCFFCC"/>
                </a:solidFill>
              </a:rPr>
              <a:t> coulomb is moved from point M to point R.</a:t>
            </a:r>
            <a:endParaRPr lang="en-CA" sz="2100" dirty="0">
              <a:solidFill>
                <a:srgbClr val="CCFFCC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CCFFCC"/>
                </a:solidFill>
              </a:rPr>
              <a:t>e</a:t>
            </a:r>
            <a:r>
              <a:rPr lang="en-US" sz="2100" dirty="0" smtClean="0">
                <a:solidFill>
                  <a:srgbClr val="CCFFCC"/>
                </a:solidFill>
              </a:rPr>
              <a:t>. If </a:t>
            </a:r>
            <a:r>
              <a:rPr lang="en-US" sz="2100" dirty="0">
                <a:solidFill>
                  <a:srgbClr val="CCFFCC"/>
                </a:solidFill>
              </a:rPr>
              <a:t>the charge of +</a:t>
            </a:r>
            <a:r>
              <a:rPr lang="en-US" sz="2100" dirty="0" smtClean="0">
                <a:solidFill>
                  <a:srgbClr val="CCFFCC"/>
                </a:solidFill>
              </a:rPr>
              <a:t>5.0×10</a:t>
            </a:r>
            <a:r>
              <a:rPr lang="en-US" sz="2100" baseline="30000" dirty="0">
                <a:solidFill>
                  <a:srgbClr val="CCFFCC"/>
                </a:solidFill>
              </a:rPr>
              <a:t>–12</a:t>
            </a:r>
            <a:r>
              <a:rPr lang="en-US" sz="2100" dirty="0">
                <a:solidFill>
                  <a:srgbClr val="CCFFCC"/>
                </a:solidFill>
              </a:rPr>
              <a:t> coulomb were moved from point M first to point S, and then to point R, would the answer to e. be different, and if so, how</a:t>
            </a:r>
            <a:r>
              <a:rPr lang="en-US" sz="2100" dirty="0" smtClean="0">
                <a:solidFill>
                  <a:srgbClr val="CCFFCC"/>
                </a:solidFill>
              </a:rPr>
              <a:t>?</a:t>
            </a:r>
            <a:endParaRPr lang="en-CA" sz="2100" dirty="0">
              <a:solidFill>
                <a:srgbClr val="CCFFCC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-34089" b="-34089"/>
          <a:stretch>
            <a:fillRect/>
          </a:stretch>
        </p:blipFill>
        <p:spPr bwMode="auto">
          <a:xfrm>
            <a:off x="5243285" y="1197428"/>
            <a:ext cx="4027714" cy="42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2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254000"/>
            <a:ext cx="8382000" cy="1016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CFFCC"/>
                </a:solidFill>
              </a:rPr>
              <a:t>Three point charges produce the electric equipotential lines shown on the diagram </a:t>
            </a:r>
            <a:r>
              <a:rPr lang="en-US" sz="2800" dirty="0" smtClean="0">
                <a:solidFill>
                  <a:srgbClr val="CCFFCC"/>
                </a:solidFill>
              </a:rPr>
              <a:t>below.</a:t>
            </a:r>
            <a:endParaRPr lang="en-CA" sz="2800" dirty="0">
              <a:solidFill>
                <a:srgbClr val="CCFFC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5467" y="1521353"/>
            <a:ext cx="5317066" cy="39989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CFFCC"/>
                </a:solidFill>
              </a:rPr>
              <a:t>a. </a:t>
            </a:r>
            <a:r>
              <a:rPr lang="en-US" dirty="0" smtClean="0">
                <a:solidFill>
                  <a:srgbClr val="CCFFCC"/>
                </a:solidFill>
              </a:rPr>
              <a:t>Draw </a:t>
            </a:r>
            <a:r>
              <a:rPr lang="en-US" dirty="0">
                <a:solidFill>
                  <a:srgbClr val="CCFFCC"/>
                </a:solidFill>
              </a:rPr>
              <a:t>arrows at points L, N. and U on the diagram to indicate the direction of the electric field at these points</a:t>
            </a:r>
            <a:r>
              <a:rPr lang="en-US" dirty="0" smtClean="0">
                <a:solidFill>
                  <a:srgbClr val="CCFFCC"/>
                </a:solidFill>
              </a:rPr>
              <a:t>.  </a:t>
            </a:r>
            <a:r>
              <a:rPr lang="en-US" dirty="0" smtClean="0">
                <a:solidFill>
                  <a:srgbClr val="CCFFCC"/>
                </a:solidFill>
                <a:sym typeface="Wingdings"/>
              </a:rPr>
              <a:t></a:t>
            </a:r>
            <a:endParaRPr lang="en-CA" dirty="0">
              <a:solidFill>
                <a:srgbClr val="CCFFCC"/>
              </a:solidFill>
            </a:endParaRPr>
          </a:p>
          <a:p>
            <a:pPr marL="0" indent="0" hangingPunct="0">
              <a:buNone/>
            </a:pPr>
            <a:r>
              <a:rPr lang="en-US" dirty="0">
                <a:solidFill>
                  <a:srgbClr val="CCFFCC"/>
                </a:solidFill>
              </a:rPr>
              <a:t>b</a:t>
            </a:r>
            <a:r>
              <a:rPr lang="en-US" dirty="0" smtClean="0">
                <a:solidFill>
                  <a:srgbClr val="CCFFCC"/>
                </a:solidFill>
              </a:rPr>
              <a:t>. At </a:t>
            </a:r>
            <a:r>
              <a:rPr lang="en-US" dirty="0">
                <a:solidFill>
                  <a:srgbClr val="CCFFCC"/>
                </a:solidFill>
              </a:rPr>
              <a:t>which of the lettered points is the electric field E greatest in magnitude? Explain your </a:t>
            </a:r>
            <a:r>
              <a:rPr lang="en-US" dirty="0" smtClean="0">
                <a:solidFill>
                  <a:srgbClr val="CCFFCC"/>
                </a:solidFill>
              </a:rPr>
              <a:t>reasoning.</a:t>
            </a:r>
          </a:p>
          <a:p>
            <a:pPr marL="0" indent="0" hangingPunc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magnitude of the field is greatest at point T because the equipotential lines are closest </a:t>
            </a:r>
            <a:r>
              <a:rPr lang="en-US" b="1" dirty="0" smtClean="0">
                <a:solidFill>
                  <a:srgbClr val="FF0000"/>
                </a:solidFill>
              </a:rPr>
              <a:t>together.</a:t>
            </a:r>
            <a:endParaRPr lang="en-CA" b="1" dirty="0">
              <a:solidFill>
                <a:srgbClr val="FF0000"/>
              </a:solidFill>
            </a:endParaRPr>
          </a:p>
          <a:p>
            <a:pPr marL="0" indent="0" hangingPunct="0">
              <a:buNone/>
            </a:pPr>
            <a:r>
              <a:rPr lang="en-US" dirty="0" smtClean="0">
                <a:solidFill>
                  <a:srgbClr val="CCFFCC"/>
                </a:solidFill>
              </a:rPr>
              <a:t>c. Compute </a:t>
            </a:r>
            <a:r>
              <a:rPr lang="en-US" dirty="0">
                <a:solidFill>
                  <a:srgbClr val="CCFFCC"/>
                </a:solidFill>
              </a:rPr>
              <a:t>an approximate value for the potential difference, V</a:t>
            </a:r>
            <a:r>
              <a:rPr lang="en-US" baseline="-25000" dirty="0">
                <a:solidFill>
                  <a:srgbClr val="CCFFCC"/>
                </a:solidFill>
              </a:rPr>
              <a:t>M</a:t>
            </a:r>
            <a:r>
              <a:rPr lang="en-US" dirty="0">
                <a:solidFill>
                  <a:srgbClr val="CCFFCC"/>
                </a:solidFill>
              </a:rPr>
              <a:t> – V</a:t>
            </a:r>
            <a:r>
              <a:rPr lang="en-US" baseline="-25000" dirty="0">
                <a:solidFill>
                  <a:srgbClr val="CCFFCC"/>
                </a:solidFill>
              </a:rPr>
              <a:t>S</a:t>
            </a:r>
            <a:r>
              <a:rPr lang="en-US" dirty="0">
                <a:solidFill>
                  <a:srgbClr val="CCFFCC"/>
                </a:solidFill>
              </a:rPr>
              <a:t>, between points M and S</a:t>
            </a:r>
            <a:r>
              <a:rPr lang="en-US" dirty="0" smtClean="0">
                <a:solidFill>
                  <a:srgbClr val="CCFFCC"/>
                </a:solidFill>
              </a:rPr>
              <a:t>.</a:t>
            </a:r>
          </a:p>
          <a:p>
            <a:pPr marL="0" indent="0" hangingPunct="0">
              <a:buNone/>
            </a:pP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baseline="-25000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 – V</a:t>
            </a:r>
            <a:r>
              <a:rPr lang="en-US" b="1" baseline="-25000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</a:rPr>
              <a:t> = 40 V – 5 V = 35 V</a:t>
            </a:r>
            <a:r>
              <a:rPr lang="en-CA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CFFCC"/>
                </a:solidFill>
              </a:rPr>
              <a:t>d. Determine </a:t>
            </a:r>
            <a:r>
              <a:rPr lang="en-US" dirty="0">
                <a:solidFill>
                  <a:srgbClr val="CCFFCC"/>
                </a:solidFill>
              </a:rPr>
              <a:t>the work done by the field if a charge of +</a:t>
            </a:r>
            <a:r>
              <a:rPr lang="en-US" dirty="0" smtClean="0">
                <a:solidFill>
                  <a:srgbClr val="CCFFCC"/>
                </a:solidFill>
              </a:rPr>
              <a:t>5.0×10</a:t>
            </a:r>
            <a:r>
              <a:rPr lang="en-US" baseline="30000" dirty="0">
                <a:solidFill>
                  <a:srgbClr val="CCFFCC"/>
                </a:solidFill>
              </a:rPr>
              <a:t>–12</a:t>
            </a:r>
            <a:r>
              <a:rPr lang="en-US" dirty="0">
                <a:solidFill>
                  <a:srgbClr val="CCFFCC"/>
                </a:solidFill>
              </a:rPr>
              <a:t> coulomb is moved from point M to point R</a:t>
            </a:r>
            <a:r>
              <a:rPr lang="en-US" dirty="0" smtClean="0">
                <a:solidFill>
                  <a:srgbClr val="CCFFCC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 = </a:t>
            </a:r>
            <a:r>
              <a:rPr lang="en-US" b="1" dirty="0" err="1" smtClean="0">
                <a:solidFill>
                  <a:srgbClr val="FF0000"/>
                </a:solidFill>
              </a:rPr>
              <a:t>qΔV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ΔV </a:t>
            </a:r>
            <a:r>
              <a:rPr lang="en-US" b="1">
                <a:solidFill>
                  <a:srgbClr val="FF0000"/>
                </a:solidFill>
              </a:rPr>
              <a:t>= </a:t>
            </a:r>
            <a:r>
              <a:rPr lang="en-US" b="1" smtClean="0">
                <a:solidFill>
                  <a:srgbClr val="FF0000"/>
                </a:solidFill>
              </a:rPr>
              <a:t>10 </a:t>
            </a:r>
            <a:r>
              <a:rPr lang="en-US" b="1" dirty="0">
                <a:solidFill>
                  <a:srgbClr val="FF0000"/>
                </a:solidFill>
              </a:rPr>
              <a:t>V which gives W = </a:t>
            </a:r>
            <a:r>
              <a:rPr lang="en-US" b="1" dirty="0" smtClean="0">
                <a:solidFill>
                  <a:srgbClr val="FF0000"/>
                </a:solidFill>
              </a:rPr>
              <a:t>5.0 </a:t>
            </a:r>
            <a:r>
              <a:rPr lang="en-US" b="1" dirty="0">
                <a:solidFill>
                  <a:srgbClr val="FF0000"/>
                </a:solidFill>
              </a:rPr>
              <a:t>×10</a:t>
            </a:r>
            <a:r>
              <a:rPr lang="en-US" b="1" baseline="30000" dirty="0">
                <a:solidFill>
                  <a:srgbClr val="FF0000"/>
                </a:solidFill>
              </a:rPr>
              <a:t>–11</a:t>
            </a:r>
            <a:r>
              <a:rPr lang="en-US" b="1" dirty="0">
                <a:solidFill>
                  <a:srgbClr val="FF0000"/>
                </a:solidFill>
              </a:rPr>
              <a:t> J</a:t>
            </a:r>
            <a:r>
              <a:rPr lang="en-CA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CCFFCC"/>
                </a:solidFill>
              </a:rPr>
              <a:t>e</a:t>
            </a:r>
            <a:r>
              <a:rPr lang="en-US" dirty="0" smtClean="0">
                <a:solidFill>
                  <a:srgbClr val="CCFFCC"/>
                </a:solidFill>
              </a:rPr>
              <a:t>. If </a:t>
            </a:r>
            <a:r>
              <a:rPr lang="en-US" dirty="0">
                <a:solidFill>
                  <a:srgbClr val="CCFFCC"/>
                </a:solidFill>
              </a:rPr>
              <a:t>the charge of +</a:t>
            </a:r>
            <a:r>
              <a:rPr lang="en-US" dirty="0" smtClean="0">
                <a:solidFill>
                  <a:srgbClr val="CCFFCC"/>
                </a:solidFill>
              </a:rPr>
              <a:t>5.0×10</a:t>
            </a:r>
            <a:r>
              <a:rPr lang="en-US" baseline="30000" dirty="0">
                <a:solidFill>
                  <a:srgbClr val="CCFFCC"/>
                </a:solidFill>
              </a:rPr>
              <a:t>–12</a:t>
            </a:r>
            <a:r>
              <a:rPr lang="en-US" dirty="0">
                <a:solidFill>
                  <a:srgbClr val="CCFFCC"/>
                </a:solidFill>
              </a:rPr>
              <a:t> coulomb were moved from point M first to point S, and then to point R, would the answer to d</a:t>
            </a:r>
            <a:r>
              <a:rPr lang="en-US" dirty="0" smtClean="0">
                <a:solidFill>
                  <a:srgbClr val="CCFFCC"/>
                </a:solidFill>
              </a:rPr>
              <a:t>. </a:t>
            </a:r>
            <a:r>
              <a:rPr lang="en-US" dirty="0">
                <a:solidFill>
                  <a:srgbClr val="CCFFCC"/>
                </a:solidFill>
              </a:rPr>
              <a:t>be different, and if so, how</a:t>
            </a:r>
            <a:r>
              <a:rPr lang="en-US" dirty="0" smtClean="0">
                <a:solidFill>
                  <a:srgbClr val="CCFFCC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work done is independent of the path so the answer would be the same.</a:t>
            </a:r>
            <a:r>
              <a:rPr lang="en-CA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84800" y="1642533"/>
            <a:ext cx="3860798" cy="2590800"/>
            <a:chOff x="5384800" y="1642533"/>
            <a:chExt cx="3860798" cy="2590800"/>
          </a:xfrm>
        </p:grpSpPr>
        <p:pic>
          <p:nvPicPr>
            <p:cNvPr id="1026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"/>
            <a:stretch>
              <a:fillRect/>
            </a:stretch>
          </p:blipFill>
          <p:spPr bwMode="auto">
            <a:xfrm>
              <a:off x="5384800" y="1642533"/>
              <a:ext cx="3860798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flipV="1">
              <a:off x="5843150" y="3115733"/>
              <a:ext cx="320583" cy="2598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V="1">
              <a:off x="6488916" y="2048933"/>
              <a:ext cx="352150" cy="1015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8307683" y="2094971"/>
              <a:ext cx="367140" cy="1889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50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 Physics 2 – </a:t>
            </a:r>
            <a:r>
              <a:rPr lang="en-US" dirty="0" smtClean="0"/>
              <a:t>Class Starter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88818" y="1460500"/>
            <a:ext cx="8024091" cy="352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 smtClean="0">
                <a:solidFill>
                  <a:srgbClr val="FF6600"/>
                </a:solidFill>
              </a:rPr>
              <a:t>Quiz 6</a:t>
            </a:r>
            <a:r>
              <a:rPr lang="en-US" sz="2200" b="1" dirty="0" smtClean="0">
                <a:solidFill>
                  <a:srgbClr val="FF6600"/>
                </a:solidFill>
              </a:rPr>
              <a:t>: Electric Fields between charged plates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Clear everything off your desk except a pencil and calculator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Set up dividers where necessary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Collect Data Sheets from the front of the room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Finished…? Hand the quiz in at the front of the room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008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Chart to 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Please collect the Review Chart from the front of the room</a:t>
            </a:r>
          </a:p>
          <a:p>
            <a:r>
              <a:rPr lang="en-US" sz="2200" dirty="0" smtClean="0"/>
              <a:t>Fill it out to help you keep track of all the new formula’s and equations!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51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4 at 1.4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83849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Ray Tube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880" r="-16880"/>
          <a:stretch>
            <a:fillRect/>
          </a:stretch>
        </p:blipFill>
        <p:spPr>
          <a:xfrm>
            <a:off x="187151" y="1076786"/>
            <a:ext cx="8689272" cy="4515931"/>
          </a:xfrm>
        </p:spPr>
      </p:pic>
    </p:spTree>
    <p:extLst>
      <p:ext uri="{BB962C8B-B14F-4D97-AF65-F5344CB8AC3E}">
        <p14:creationId xmlns:p14="http://schemas.microsoft.com/office/powerpoint/2010/main" val="12713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641B65-C3C4-4643-BB04-EE8F381F6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Musical Note.potx</Template>
  <TotalTime>0</TotalTime>
  <Words>790</Words>
  <Application>Microsoft Macintosh PowerPoint</Application>
  <PresentationFormat>On-screen Show (16:10)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Music Score 16x9</vt:lpstr>
      <vt:lpstr>Please collect a Whiteboard and Pens!</vt:lpstr>
      <vt:lpstr>The diagram below shows some of the equipotentials in a plane perpendicular to two parallel charged metal cylinders. The potential of each line is labeled.</vt:lpstr>
      <vt:lpstr>The diagram below shows some of the equipotentials in a plane perpendicular to two parallel charged metal cylinders. The potential of each line is labeled.</vt:lpstr>
      <vt:lpstr>Three point charges produce the electric equipotential lines shown on the diagram below.</vt:lpstr>
      <vt:lpstr>Three point charges produce the electric equipotential lines shown on the diagram below.</vt:lpstr>
      <vt:lpstr>AP Physics 2 – Class Starter</vt:lpstr>
      <vt:lpstr>A Chart to Remember!</vt:lpstr>
      <vt:lpstr>PowerPoint Presentation</vt:lpstr>
      <vt:lpstr>Cathode Ray Tube</vt:lpstr>
      <vt:lpstr>Video’s:</vt:lpstr>
      <vt:lpstr>Group Activity (Due at the end of class)</vt:lpstr>
      <vt:lpstr>Please complete the Capacitor Reading before next class!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2017-09-28T20:54:01Z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