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89" r:id="rId2"/>
    <p:sldId id="293" r:id="rId3"/>
    <p:sldId id="294" r:id="rId4"/>
    <p:sldId id="290" r:id="rId5"/>
    <p:sldId id="256" r:id="rId6"/>
    <p:sldId id="258" r:id="rId7"/>
    <p:sldId id="259" r:id="rId8"/>
    <p:sldId id="261" r:id="rId9"/>
    <p:sldId id="262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3" r:id="rId27"/>
    <p:sldId id="285" r:id="rId28"/>
    <p:sldId id="287" r:id="rId29"/>
    <p:sldId id="291" r:id="rId30"/>
    <p:sldId id="292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8" y="-8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1D65C-84BB-2241-BE4E-C418F936323C}" type="datetimeFigureOut">
              <a:rPr lang="en-US" smtClean="0"/>
              <a:t>18-12-17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D960-D57C-934B-B5CF-274C6090C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=hsh2kPdgazo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1D960-D57C-934B-B5CF-274C6090C8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546957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016000"/>
            <a:ext cx="7543800" cy="179387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2909"/>
            <a:ext cx="6172200" cy="5715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71501"/>
            <a:ext cx="5791200" cy="29209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December 17,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508001"/>
            <a:ext cx="2133600" cy="4318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71501"/>
            <a:ext cx="5029200" cy="3810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December 17,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395415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556140"/>
            <a:ext cx="3733800" cy="6096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87500"/>
            <a:ext cx="6035040" cy="1958340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548640"/>
            <a:ext cx="3273552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548640"/>
            <a:ext cx="3273552" cy="286014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551647"/>
            <a:ext cx="3273552" cy="533135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143000"/>
            <a:ext cx="3276600" cy="2286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551647"/>
            <a:ext cx="3273552" cy="533135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143000"/>
            <a:ext cx="3273552" cy="2286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433493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433493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478823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1"/>
            <a:ext cx="4343400" cy="28575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71501"/>
            <a:ext cx="2590800" cy="2857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510646"/>
            <a:ext cx="6705600" cy="212248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877539"/>
            <a:ext cx="5029200" cy="6006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776220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865367"/>
            <a:ext cx="7240620" cy="475582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187329" y="598191"/>
            <a:ext cx="4615393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97379"/>
            <a:ext cx="6479362" cy="396229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640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71501"/>
            <a:ext cx="6096000" cy="30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2894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December 17,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5128949"/>
            <a:ext cx="45720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868333"/>
            <a:ext cx="2133600" cy="2540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3.doc"/><Relationship Id="rId4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4.doc"/><Relationship Id="rId4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5.doc"/><Relationship Id="rId4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6.doc"/><Relationship Id="rId4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286" y="2328333"/>
            <a:ext cx="8530604" cy="1075079"/>
          </a:xfrm>
          <a:noFill/>
        </p:spPr>
        <p:txBody>
          <a:bodyPr>
            <a:normAutofit/>
          </a:bodyPr>
          <a:lstStyle/>
          <a:p>
            <a:pPr algn="l"/>
            <a:r>
              <a:rPr lang="en-CA" sz="3700" b="1" dirty="0"/>
              <a:t>Lesson 5</a:t>
            </a:r>
            <a:r>
              <a:rPr lang="en-CA" sz="3700" b="1" dirty="0" smtClean="0"/>
              <a:t>: The Human Eye</a:t>
            </a:r>
            <a:endParaRPr lang="en-CA" sz="3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136" y="3506932"/>
            <a:ext cx="5825202" cy="323913"/>
          </a:xfrm>
        </p:spPr>
        <p:txBody>
          <a:bodyPr anchor="b">
            <a:normAutofit fontScale="85000" lnSpcReduction="20000"/>
          </a:bodyPr>
          <a:lstStyle/>
          <a:p>
            <a:r>
              <a:rPr lang="en-CA" dirty="0" smtClean="0"/>
              <a:t>SCIENCE 8 	UNIT 2: Optics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47359" y="36230"/>
            <a:ext cx="4296642" cy="1533959"/>
          </a:xfrm>
          <a:prstGeom prst="rect">
            <a:avLst/>
          </a:prstGeom>
          <a:solidFill>
            <a:schemeClr val="bg2"/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en-CA" sz="1900" b="1" u="sng" dirty="0">
                <a:solidFill>
                  <a:srgbClr val="FF6600"/>
                </a:solidFill>
              </a:rPr>
              <a:t>YOUR TASKS:</a:t>
            </a:r>
          </a:p>
          <a:p>
            <a:pPr marL="267462" indent="-267462">
              <a:buFont typeface="+mj-lt"/>
              <a:buAutoNum type="arabicPeriod"/>
            </a:pPr>
            <a:r>
              <a:rPr lang="en-CA" sz="1900" b="1" dirty="0">
                <a:solidFill>
                  <a:srgbClr val="FF6600"/>
                </a:solidFill>
              </a:rPr>
              <a:t>Take out your writing utensils, binder, agenda, and device</a:t>
            </a:r>
          </a:p>
          <a:p>
            <a:pPr marL="267462" indent="-267462">
              <a:buFont typeface="+mj-lt"/>
              <a:buAutoNum type="arabicPeriod"/>
            </a:pPr>
            <a:r>
              <a:rPr lang="en-CA" sz="1900" b="1" dirty="0">
                <a:solidFill>
                  <a:schemeClr val="accent5"/>
                </a:solidFill>
              </a:rPr>
              <a:t>Put your bag at the side of the room</a:t>
            </a:r>
          </a:p>
        </p:txBody>
      </p:sp>
    </p:spTree>
    <p:extLst>
      <p:ext uri="{BB962C8B-B14F-4D97-AF65-F5344CB8AC3E}">
        <p14:creationId xmlns:p14="http://schemas.microsoft.com/office/powerpoint/2010/main" val="66751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175683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All light rays </a:t>
            </a:r>
            <a:r>
              <a:rPr lang="en-US" sz="2800" dirty="0" smtClean="0"/>
              <a:t>travel in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straight lines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image</a:t>
            </a:r>
            <a:r>
              <a:rPr lang="en-US" sz="2800" dirty="0" smtClean="0"/>
              <a:t> formed by the lens is </a:t>
            </a:r>
            <a:r>
              <a:rPr lang="en-US" sz="2800" dirty="0" smtClean="0">
                <a:solidFill>
                  <a:srgbClr val="FFFF00"/>
                </a:solidFill>
              </a:rPr>
              <a:t>inverted</a:t>
            </a:r>
          </a:p>
          <a:p>
            <a:pPr algn="just"/>
            <a:r>
              <a:rPr lang="en-US" sz="2800" dirty="0" smtClean="0"/>
              <a:t>Your brain interprets the </a:t>
            </a:r>
            <a:r>
              <a:rPr lang="en-US" sz="2800" dirty="0" smtClean="0">
                <a:solidFill>
                  <a:srgbClr val="FFFF00"/>
                </a:solidFill>
              </a:rPr>
              <a:t>image</a:t>
            </a:r>
            <a:r>
              <a:rPr lang="en-US" sz="2800" dirty="0" smtClean="0"/>
              <a:t> as being </a:t>
            </a:r>
            <a:r>
              <a:rPr lang="en-US" sz="2800" dirty="0" smtClean="0">
                <a:solidFill>
                  <a:srgbClr val="FFFF00"/>
                </a:solidFill>
              </a:rPr>
              <a:t>upright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0501"/>
            <a:ext cx="7543800" cy="762000"/>
          </a:xfrm>
        </p:spPr>
        <p:txBody>
          <a:bodyPr/>
          <a:lstStyle/>
          <a:p>
            <a:pPr algn="ctr"/>
            <a:r>
              <a:rPr lang="en-US" b="1" dirty="0" smtClean="0"/>
              <a:t>FORMING AN IMAGE</a:t>
            </a:r>
            <a:endParaRPr lang="en-US" b="1" dirty="0"/>
          </a:p>
        </p:txBody>
      </p:sp>
      <p:pic>
        <p:nvPicPr>
          <p:cNvPr id="5" name="Picture 4" descr="Screen shot 2011-02-23 at 4.2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8" y="2823295"/>
            <a:ext cx="5345953" cy="24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9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There are specialized </a:t>
            </a:r>
            <a:r>
              <a:rPr lang="en-US" sz="2400" u="sng" dirty="0" smtClean="0"/>
              <a:t>cells</a:t>
            </a:r>
            <a:r>
              <a:rPr lang="en-US" sz="2400" dirty="0" smtClean="0"/>
              <a:t> in </a:t>
            </a:r>
            <a:r>
              <a:rPr lang="en-US" sz="2400" b="1" i="1" dirty="0" smtClean="0">
                <a:solidFill>
                  <a:srgbClr val="FFFF00"/>
                </a:solidFill>
              </a:rPr>
              <a:t>your retina </a:t>
            </a:r>
            <a:r>
              <a:rPr lang="en-US" sz="2400" dirty="0" smtClean="0"/>
              <a:t>that absorb and detect light.</a:t>
            </a:r>
          </a:p>
          <a:p>
            <a:pPr marL="18288" indent="0">
              <a:buNone/>
            </a:pPr>
            <a:r>
              <a:rPr lang="en-US" sz="2400" b="1" u="sng" dirty="0" smtClean="0"/>
              <a:t>Rod Cells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Rod cells absorb green light particularly well.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Even though rod cells absorb </a:t>
            </a:r>
            <a:r>
              <a:rPr lang="en-US" sz="2200" dirty="0" err="1" smtClean="0"/>
              <a:t>colour</a:t>
            </a:r>
            <a:r>
              <a:rPr lang="en-US" sz="2200" dirty="0" smtClean="0"/>
              <a:t>, </a:t>
            </a:r>
            <a:r>
              <a:rPr lang="en-US" sz="2200" b="1" i="1" dirty="0" smtClean="0">
                <a:solidFill>
                  <a:srgbClr val="CCFFCC"/>
                </a:solidFill>
              </a:rPr>
              <a:t>our brains use rod cells to detect light and dark.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This is called our black and white vision system</a:t>
            </a:r>
          </a:p>
          <a:p>
            <a:pPr marL="532638" indent="-51435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0501"/>
            <a:ext cx="7543800" cy="762000"/>
          </a:xfrm>
        </p:spPr>
        <p:txBody>
          <a:bodyPr/>
          <a:lstStyle/>
          <a:p>
            <a:pPr algn="ctr"/>
            <a:r>
              <a:rPr lang="en-US" b="1" dirty="0" smtClean="0"/>
              <a:t>BW &amp; </a:t>
            </a:r>
            <a:r>
              <a:rPr lang="en-US" b="1" dirty="0" err="1" smtClean="0"/>
              <a:t>Colour</a:t>
            </a:r>
            <a:r>
              <a:rPr lang="en-US" b="1" dirty="0" smtClean="0"/>
              <a:t>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245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b="1" u="sng" dirty="0" smtClean="0"/>
              <a:t>Cone Cells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Cone cells are used to detect </a:t>
            </a:r>
            <a:r>
              <a:rPr lang="en-US" sz="2200" dirty="0" err="1" smtClean="0"/>
              <a:t>colour</a:t>
            </a:r>
            <a:endParaRPr lang="en-US" sz="2200" dirty="0" smtClean="0"/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There are three types of cone cells that detect the colours red, green and blue.</a:t>
            </a:r>
          </a:p>
          <a:p>
            <a:pPr lvl="1">
              <a:buFont typeface="Wingdings" charset="2"/>
              <a:buChar char="v"/>
            </a:pPr>
            <a:r>
              <a:rPr lang="en-US" sz="2200" b="1" i="1" dirty="0" smtClean="0">
                <a:solidFill>
                  <a:srgbClr val="FFFF00"/>
                </a:solidFill>
              </a:rPr>
              <a:t>These three colours are important because they are the primary colours of light</a:t>
            </a:r>
            <a:endParaRPr lang="en-US" sz="2200" b="1" i="1" dirty="0">
              <a:solidFill>
                <a:srgbClr val="FFFF00"/>
              </a:solidFill>
            </a:endParaRPr>
          </a:p>
          <a:p>
            <a:pPr marL="532638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0501"/>
            <a:ext cx="7543800" cy="762000"/>
          </a:xfrm>
        </p:spPr>
        <p:txBody>
          <a:bodyPr/>
          <a:lstStyle/>
          <a:p>
            <a:pPr algn="ctr"/>
            <a:r>
              <a:rPr lang="en-US" b="1" dirty="0" smtClean="0"/>
              <a:t>BW &amp; </a:t>
            </a:r>
            <a:r>
              <a:rPr lang="en-US" b="1" dirty="0" err="1" smtClean="0"/>
              <a:t>Colour</a:t>
            </a:r>
            <a:r>
              <a:rPr lang="en-US" b="1" dirty="0" smtClean="0"/>
              <a:t>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930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b="1" u="sng" dirty="0" smtClean="0"/>
              <a:t>Normal Vision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Most of the fine-focusing takes place in the lens</a:t>
            </a:r>
          </a:p>
          <a:p>
            <a:pPr lvl="1">
              <a:buFont typeface="Wingdings" charset="2"/>
              <a:buChar char="v"/>
            </a:pPr>
            <a:r>
              <a:rPr lang="en-US" sz="2200" b="1" i="1" dirty="0" smtClean="0">
                <a:solidFill>
                  <a:srgbClr val="FFFF00"/>
                </a:solidFill>
              </a:rPr>
              <a:t>The lens is able to fine-tune the image by changing it shape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The lens is convex in shape and the light rays converge at the retina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190501"/>
            <a:ext cx="8551396" cy="762000"/>
          </a:xfrm>
        </p:spPr>
        <p:txBody>
          <a:bodyPr/>
          <a:lstStyle/>
          <a:p>
            <a:pPr algn="ctr"/>
            <a:r>
              <a:rPr lang="en-US" b="1" dirty="0" smtClean="0"/>
              <a:t>Correcting Focus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404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b="1" u="sng" dirty="0" smtClean="0"/>
              <a:t>Near-Sighted Vision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People who are near-sighted can see nearby objects </a:t>
            </a:r>
            <a:r>
              <a:rPr lang="en-US" sz="2200" b="1" i="1" dirty="0" smtClean="0">
                <a:solidFill>
                  <a:srgbClr val="FFFF00"/>
                </a:solidFill>
              </a:rPr>
              <a:t>but cannot see far</a:t>
            </a:r>
          </a:p>
          <a:p>
            <a:pPr lvl="1">
              <a:buFont typeface="Wingdings" charset="2"/>
              <a:buChar char="v"/>
            </a:pPr>
            <a:r>
              <a:rPr lang="en-US" sz="2200" b="1" i="1" dirty="0" smtClean="0">
                <a:solidFill>
                  <a:srgbClr val="CCFFCC"/>
                </a:solidFill>
              </a:rPr>
              <a:t>The eye has a longer shape than the normal eye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The lens converges the light rays to </a:t>
            </a:r>
            <a:r>
              <a:rPr lang="en-US" sz="2200" b="1" i="1" dirty="0" smtClean="0">
                <a:solidFill>
                  <a:srgbClr val="FF6600"/>
                </a:solidFill>
              </a:rPr>
              <a:t>form an image in front of of the retina causing a fuzzy image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Vision is corrected with a concave </a:t>
            </a:r>
            <a:r>
              <a:rPr lang="en-US" sz="2200" dirty="0" smtClean="0"/>
              <a:t>lens (</a:t>
            </a:r>
            <a:r>
              <a:rPr lang="en-US" sz="2200" b="1" i="1" dirty="0" smtClean="0">
                <a:solidFill>
                  <a:srgbClr val="CCFFCC"/>
                </a:solidFill>
              </a:rPr>
              <a:t>glasses or contacts</a:t>
            </a:r>
            <a:r>
              <a:rPr lang="en-US" sz="2200" dirty="0" smtClean="0"/>
              <a:t>)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190501"/>
            <a:ext cx="8551396" cy="762000"/>
          </a:xfrm>
        </p:spPr>
        <p:txBody>
          <a:bodyPr/>
          <a:lstStyle/>
          <a:p>
            <a:pPr algn="ctr"/>
            <a:r>
              <a:rPr lang="en-US" b="1" dirty="0" smtClean="0"/>
              <a:t>Correcting Focus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014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8 at 9.4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17"/>
            <a:ext cx="9144000" cy="43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b="1" u="sng" dirty="0" smtClean="0"/>
              <a:t>Far-Sighted Vision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People who are far-sighted can see distant objects </a:t>
            </a:r>
            <a:r>
              <a:rPr lang="en-US" sz="2200" b="1" i="1" dirty="0" smtClean="0">
                <a:solidFill>
                  <a:srgbClr val="FFFF00"/>
                </a:solidFill>
              </a:rPr>
              <a:t>but cannot see near</a:t>
            </a:r>
          </a:p>
          <a:p>
            <a:pPr lvl="1">
              <a:buFont typeface="Wingdings" charset="2"/>
              <a:buChar char="v"/>
            </a:pPr>
            <a:r>
              <a:rPr lang="en-US" sz="2200" b="1" i="1" dirty="0" smtClean="0">
                <a:solidFill>
                  <a:srgbClr val="CCFFCC"/>
                </a:solidFill>
              </a:rPr>
              <a:t>The eye has a shorter shape than the normal eye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The lens converges the light rays to </a:t>
            </a:r>
            <a:r>
              <a:rPr lang="en-US" sz="2200" b="1" i="1" dirty="0" smtClean="0">
                <a:solidFill>
                  <a:srgbClr val="FF6600"/>
                </a:solidFill>
              </a:rPr>
              <a:t>form an image behind the retina causing a fuzzy image</a:t>
            </a:r>
          </a:p>
          <a:p>
            <a:pPr lvl="1">
              <a:buFont typeface="Wingdings" charset="2"/>
              <a:buChar char="v"/>
            </a:pPr>
            <a:r>
              <a:rPr lang="en-US" sz="2200" dirty="0" smtClean="0"/>
              <a:t>Vision is corrected with a convex </a:t>
            </a:r>
            <a:r>
              <a:rPr lang="en-US" sz="2200" dirty="0"/>
              <a:t>lens (</a:t>
            </a:r>
            <a:r>
              <a:rPr lang="en-US" sz="2200" b="1" i="1" dirty="0">
                <a:solidFill>
                  <a:srgbClr val="CCFFCC"/>
                </a:solidFill>
              </a:rPr>
              <a:t>glasses or contacts</a:t>
            </a:r>
            <a:r>
              <a:rPr lang="en-US" sz="2200" dirty="0"/>
              <a:t>)</a:t>
            </a:r>
          </a:p>
          <a:p>
            <a:pPr marL="384048" lvl="1" indent="0">
              <a:buNone/>
            </a:pP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190501"/>
            <a:ext cx="8551396" cy="762000"/>
          </a:xfrm>
        </p:spPr>
        <p:txBody>
          <a:bodyPr/>
          <a:lstStyle/>
          <a:p>
            <a:pPr algn="ctr"/>
            <a:r>
              <a:rPr lang="en-US" b="1" dirty="0" smtClean="0"/>
              <a:t>Correcting Focus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334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8 at 9.4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106"/>
            <a:ext cx="9144000" cy="40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b="1" i="1" dirty="0" smtClean="0">
                <a:solidFill>
                  <a:srgbClr val="FFFF00"/>
                </a:solidFill>
              </a:rPr>
              <a:t>It </a:t>
            </a:r>
            <a:r>
              <a:rPr lang="en-US" sz="2400" b="1" i="1" dirty="0" smtClean="0">
                <a:solidFill>
                  <a:srgbClr val="FFFF00"/>
                </a:solidFill>
              </a:rPr>
              <a:t>can range from not being able to detect any light to being able to perceive some light.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Blindness can often be a result of disease or malnutrition.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190501"/>
            <a:ext cx="8551396" cy="762000"/>
          </a:xfrm>
        </p:spPr>
        <p:txBody>
          <a:bodyPr/>
          <a:lstStyle/>
          <a:p>
            <a:pPr algn="ctr"/>
            <a:r>
              <a:rPr lang="en-US" b="1" dirty="0" smtClean="0"/>
              <a:t>Blindness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936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b="1" u="sng" dirty="0" smtClean="0"/>
              <a:t>Snow Blindness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18288" indent="0">
              <a:buNone/>
            </a:pPr>
            <a:r>
              <a:rPr lang="en-US" sz="2400" dirty="0" smtClean="0"/>
              <a:t>Painful </a:t>
            </a:r>
            <a:r>
              <a:rPr lang="en-US" sz="2400" dirty="0" smtClean="0"/>
              <a:t>condition of temporary partial or complete blindness caused by overexposure to the glare of sunlight</a:t>
            </a:r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Treatment for snow blindness: resting the eyes in the dark</a:t>
            </a:r>
          </a:p>
          <a:p>
            <a:pPr lvl="1">
              <a:buFont typeface="Wingdings" charset="2"/>
              <a:buChar char="v"/>
            </a:pP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190501"/>
            <a:ext cx="8551396" cy="762000"/>
          </a:xfrm>
        </p:spPr>
        <p:txBody>
          <a:bodyPr/>
          <a:lstStyle/>
          <a:p>
            <a:pPr algn="ctr"/>
            <a:r>
              <a:rPr lang="en-US" b="1" dirty="0" smtClean="0"/>
              <a:t>Other Types of Blindness</a:t>
            </a:r>
            <a:endParaRPr lang="en-US" b="1" dirty="0"/>
          </a:p>
        </p:txBody>
      </p:sp>
      <p:pic>
        <p:nvPicPr>
          <p:cNvPr id="4" name="Picture 3" descr="Screen Shot 2013-05-27 at 2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64" y="3308831"/>
            <a:ext cx="3949336" cy="24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93" y="1678214"/>
            <a:ext cx="7481207" cy="3211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Have you submitted Part A of the </a:t>
            </a:r>
            <a:r>
              <a:rPr lang="en-US" sz="2200" b="1" i="1" dirty="0">
                <a:solidFill>
                  <a:srgbClr val="FFFF00"/>
                </a:solidFill>
              </a:rPr>
              <a:t>Electromagnetic Spectrum Assignments</a:t>
            </a:r>
            <a:r>
              <a:rPr lang="en-US" sz="1900" b="1" dirty="0"/>
              <a:t>?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If not please do so now!</a:t>
            </a:r>
          </a:p>
        </p:txBody>
      </p:sp>
      <p:pic>
        <p:nvPicPr>
          <p:cNvPr id="4" name="Content Placeholder 4" descr="Screen Shot 2017-12-18 at 10.5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4" r="-5014"/>
          <a:stretch>
            <a:fillRect/>
          </a:stretch>
        </p:blipFill>
        <p:spPr>
          <a:xfrm>
            <a:off x="1769238" y="155038"/>
            <a:ext cx="5553881" cy="23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b="1" u="sng" dirty="0" smtClean="0"/>
              <a:t>Night Blindness</a:t>
            </a:r>
            <a:r>
              <a:rPr lang="en-US" sz="2400" dirty="0" smtClean="0"/>
              <a:t>: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A condition in which it is difficult or impossible to see in dim light</a:t>
            </a:r>
          </a:p>
          <a:p>
            <a:pPr lvl="1">
              <a:buFont typeface="Wingdings" charset="2"/>
              <a:buChar char="v"/>
            </a:pPr>
            <a:r>
              <a:rPr lang="en-US" sz="2400" b="1" i="1" dirty="0" smtClean="0">
                <a:solidFill>
                  <a:srgbClr val="FFFF00"/>
                </a:solidFill>
              </a:rPr>
              <a:t>The most common cause is the rod cells losing their ability to respond to light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190501"/>
            <a:ext cx="8551396" cy="762000"/>
          </a:xfrm>
        </p:spPr>
        <p:txBody>
          <a:bodyPr/>
          <a:lstStyle/>
          <a:p>
            <a:pPr algn="ctr"/>
            <a:r>
              <a:rPr lang="en-US" b="1" dirty="0" smtClean="0"/>
              <a:t>Other Types of Blindness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613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33838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en-US" sz="2400" b="1" u="sng" dirty="0" err="1" smtClean="0"/>
              <a:t>Colour</a:t>
            </a:r>
            <a:r>
              <a:rPr lang="en-US" sz="2400" b="1" u="sng" dirty="0" smtClean="0"/>
              <a:t> Blindness</a:t>
            </a:r>
            <a:r>
              <a:rPr lang="en-US" sz="2400" dirty="0" smtClean="0"/>
              <a:t>:</a:t>
            </a:r>
          </a:p>
          <a:p>
            <a:pPr lvl="1">
              <a:buFont typeface="Wingdings" charset="2"/>
              <a:buChar char="v"/>
            </a:pPr>
            <a:r>
              <a:rPr lang="en-US" sz="2400" b="1" i="1" dirty="0" smtClean="0">
                <a:solidFill>
                  <a:srgbClr val="FFFF00"/>
                </a:solidFill>
              </a:rPr>
              <a:t>The </a:t>
            </a:r>
            <a:r>
              <a:rPr lang="en-US" sz="2400" b="1" i="1" dirty="0" smtClean="0">
                <a:solidFill>
                  <a:srgbClr val="FFFF00"/>
                </a:solidFill>
              </a:rPr>
              <a:t>ability to see only in shades of grey</a:t>
            </a:r>
          </a:p>
          <a:p>
            <a:pPr lvl="1">
              <a:buFont typeface="Wingdings" charset="2"/>
              <a:buChar char="v"/>
            </a:pP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 occurs in about one person in every 40 000</a:t>
            </a:r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An advantage of a person who is </a:t>
            </a:r>
            <a:r>
              <a:rPr lang="en-US" sz="2400" dirty="0" err="1" smtClean="0"/>
              <a:t>colour-blind</a:t>
            </a:r>
            <a:r>
              <a:rPr lang="en-US" sz="2400" dirty="0" smtClean="0"/>
              <a:t> is: to not be distracted by </a:t>
            </a:r>
            <a:r>
              <a:rPr lang="en-US" sz="2400" dirty="0" err="1" smtClean="0"/>
              <a:t>colourful</a:t>
            </a:r>
            <a:r>
              <a:rPr lang="en-US" sz="2400" dirty="0" smtClean="0"/>
              <a:t> distractions</a:t>
            </a:r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The most common kind of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vision deficiency is the </a:t>
            </a:r>
            <a:r>
              <a:rPr lang="en-US" sz="2400" b="1" i="1" dirty="0" smtClean="0">
                <a:solidFill>
                  <a:srgbClr val="CCFFCC"/>
                </a:solidFill>
              </a:rPr>
              <a:t>inability to tell red and green </a:t>
            </a:r>
            <a:r>
              <a:rPr lang="en-US" sz="2400" b="1" i="1" dirty="0" smtClean="0">
                <a:solidFill>
                  <a:srgbClr val="CCFFCC"/>
                </a:solidFill>
              </a:rPr>
              <a:t>apart</a:t>
            </a:r>
            <a:endParaRPr lang="en-US" sz="2400" b="1" i="1" dirty="0" smtClean="0">
              <a:solidFill>
                <a:srgbClr val="CCFF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190501"/>
            <a:ext cx="8551396" cy="762000"/>
          </a:xfrm>
        </p:spPr>
        <p:txBody>
          <a:bodyPr/>
          <a:lstStyle/>
          <a:p>
            <a:pPr algn="ctr"/>
            <a:r>
              <a:rPr lang="en-US" b="1" dirty="0" smtClean="0"/>
              <a:t>Other Types of Blindness</a:t>
            </a:r>
            <a:endParaRPr lang="en-US" b="1" dirty="0"/>
          </a:p>
        </p:txBody>
      </p:sp>
      <p:pic>
        <p:nvPicPr>
          <p:cNvPr id="4" name="Picture 3" descr="Screen Shot 2013-05-27 at 2.4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69" y="1584284"/>
            <a:ext cx="4218006" cy="29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Colour Vision Tests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Please bring your chair to the front!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240" y="4278217"/>
            <a:ext cx="7543800" cy="762000"/>
          </a:xfrm>
        </p:spPr>
        <p:txBody>
          <a:bodyPr/>
          <a:lstStyle/>
          <a:p>
            <a:r>
              <a:rPr lang="en-US" dirty="0"/>
              <a:t>Plate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12" y="571501"/>
            <a:ext cx="4049542" cy="3047999"/>
          </a:xfrm>
        </p:spPr>
        <p:txBody>
          <a:bodyPr/>
          <a:lstStyle/>
          <a:p>
            <a:pPr marL="18288" indent="0" algn="ctr">
              <a:buNone/>
            </a:pP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Both normal and those with all </a:t>
            </a:r>
            <a:r>
              <a:rPr lang="en-US" altLang="zh-CN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deficiencies should read the number 12.</a:t>
            </a:r>
            <a:r>
              <a:rPr lang="en-US" altLang="zh-CN" dirty="0"/>
              <a:t> </a:t>
            </a:r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56949"/>
              </p:ext>
            </p:extLst>
          </p:nvPr>
        </p:nvGraphicFramePr>
        <p:xfrm>
          <a:off x="4267200" y="0"/>
          <a:ext cx="4876800" cy="400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2667600" imgH="2629080" progId="Word.Document.8">
                  <p:embed/>
                </p:oleObj>
              </mc:Choice>
              <mc:Fallback>
                <p:oleObj name="Document" r:id="rId3" imgW="2667600" imgH="2629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0"/>
                        <a:ext cx="4876800" cy="4005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76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894" y="571501"/>
            <a:ext cx="3862159" cy="3047999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Those with normal </a:t>
            </a:r>
            <a:r>
              <a:rPr lang="en-US" altLang="zh-CN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should read the number 8. </a:t>
            </a:r>
            <a:endParaRPr lang="en-US" altLang="zh-CN" b="1" dirty="0" smtClean="0">
              <a:solidFill>
                <a:srgbClr val="82E0CD"/>
              </a:solidFill>
              <a:latin typeface="Arial" charset="0"/>
              <a:cs typeface="Arial" charset="0"/>
            </a:endParaRPr>
          </a:p>
          <a:p>
            <a:r>
              <a:rPr lang="en-US" altLang="zh-CN" b="1" dirty="0" smtClean="0">
                <a:solidFill>
                  <a:srgbClr val="82E0CD"/>
                </a:solidFill>
                <a:latin typeface="Arial" charset="0"/>
                <a:cs typeface="Arial" charset="0"/>
              </a:rPr>
              <a:t>Those 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with red-green </a:t>
            </a:r>
            <a:r>
              <a:rPr lang="en-US" altLang="zh-CN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deficiencies should read the number 3. </a:t>
            </a:r>
            <a:endParaRPr lang="en-US" altLang="zh-CN" b="1" dirty="0" smtClean="0">
              <a:solidFill>
                <a:srgbClr val="82E0CD"/>
              </a:solidFill>
              <a:latin typeface="Arial" charset="0"/>
              <a:cs typeface="Arial" charset="0"/>
            </a:endParaRPr>
          </a:p>
          <a:p>
            <a:r>
              <a:rPr lang="en-US" altLang="zh-CN" b="1" dirty="0" smtClean="0">
                <a:solidFill>
                  <a:srgbClr val="82E0CD"/>
                </a:solidFill>
                <a:latin typeface="Arial" charset="0"/>
                <a:cs typeface="Arial" charset="0"/>
              </a:rPr>
              <a:t>Total </a:t>
            </a:r>
            <a:r>
              <a:rPr lang="en-US" altLang="zh-CN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 blindness should not be able to read any numeral.</a:t>
            </a:r>
            <a:r>
              <a:rPr lang="en-US" altLang="zh-CN" dirty="0">
                <a:solidFill>
                  <a:srgbClr val="82E0CD"/>
                </a:solidFill>
              </a:rPr>
              <a:t> </a:t>
            </a:r>
            <a:endParaRPr lang="en-US" dirty="0">
              <a:solidFill>
                <a:srgbClr val="82E0CD"/>
              </a:solidFill>
            </a:endParaRPr>
          </a:p>
          <a:p>
            <a:pPr algn="ctr"/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79112"/>
              </p:ext>
            </p:extLst>
          </p:nvPr>
        </p:nvGraphicFramePr>
        <p:xfrm>
          <a:off x="4267200" y="0"/>
          <a:ext cx="4876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2734200" imgH="2733840" progId="Word.Document.8">
                  <p:embed/>
                </p:oleObj>
              </mc:Choice>
              <mc:Fallback>
                <p:oleObj name="Document" r:id="rId3" imgW="2734200" imgH="2733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0"/>
                        <a:ext cx="48768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81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11" y="571501"/>
            <a:ext cx="4045887" cy="3047999"/>
          </a:xfrm>
        </p:spPr>
        <p:txBody>
          <a:bodyPr/>
          <a:lstStyle/>
          <a:p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Normal </a:t>
            </a:r>
            <a:r>
              <a:rPr lang="en-US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should read the number 74.</a:t>
            </a:r>
            <a:endParaRPr lang="en-US" dirty="0">
              <a:solidFill>
                <a:srgbClr val="82E0CD"/>
              </a:solidFill>
              <a:cs typeface="Times New Roman" charset="0"/>
            </a:endParaRPr>
          </a:p>
          <a:p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Red-Green </a:t>
            </a:r>
            <a:r>
              <a:rPr lang="en-US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 deficiencies should read the number 21.</a:t>
            </a:r>
            <a:endParaRPr lang="en-US" dirty="0">
              <a:solidFill>
                <a:srgbClr val="82E0CD"/>
              </a:solidFill>
              <a:cs typeface="Times New Roman" charset="0"/>
            </a:endParaRPr>
          </a:p>
          <a:p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Total </a:t>
            </a:r>
            <a:r>
              <a:rPr lang="en-US" altLang="zh-CN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 blindness should not be able to read any numeral.</a:t>
            </a:r>
            <a:r>
              <a:rPr lang="en-US" altLang="zh-CN" dirty="0">
                <a:solidFill>
                  <a:srgbClr val="82E0CD"/>
                </a:solidFill>
              </a:rPr>
              <a:t> </a:t>
            </a:r>
            <a:endParaRPr lang="en-US" dirty="0">
              <a:solidFill>
                <a:srgbClr val="82E0CD"/>
              </a:solidFill>
            </a:endParaRPr>
          </a:p>
          <a:p>
            <a:endParaRPr lang="en-US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911639"/>
              </p:ext>
            </p:extLst>
          </p:nvPr>
        </p:nvGraphicFramePr>
        <p:xfrm>
          <a:off x="4160398" y="22489"/>
          <a:ext cx="4953000" cy="404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2734200" imgH="2676600" progId="Word.Document.8">
                  <p:embed/>
                </p:oleObj>
              </mc:Choice>
              <mc:Fallback>
                <p:oleObj name="Document" r:id="rId3" imgW="2734200" imgH="267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398" y="22489"/>
                        <a:ext cx="4953000" cy="4041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72" y="571501"/>
            <a:ext cx="3937828" cy="3047999"/>
          </a:xfrm>
        </p:spPr>
        <p:txBody>
          <a:bodyPr/>
          <a:lstStyle/>
          <a:p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Normal </a:t>
            </a:r>
            <a:r>
              <a:rPr lang="en-US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should read the number 6.</a:t>
            </a:r>
            <a:endParaRPr lang="en-US" dirty="0">
              <a:solidFill>
                <a:srgbClr val="82E0CD"/>
              </a:solidFill>
              <a:cs typeface="Times New Roman" charset="0"/>
            </a:endParaRPr>
          </a:p>
          <a:p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The majority of those with </a:t>
            </a:r>
            <a:r>
              <a:rPr lang="en-US" altLang="zh-CN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deficiencies cannot read this number or will read it incorrectly.</a:t>
            </a:r>
            <a:r>
              <a:rPr lang="en-US" altLang="zh-CN" dirty="0">
                <a:solidFill>
                  <a:srgbClr val="82E0CD"/>
                </a:solidFill>
              </a:rPr>
              <a:t> </a:t>
            </a:r>
            <a:endParaRPr lang="en-US" dirty="0">
              <a:solidFill>
                <a:srgbClr val="82E0CD"/>
              </a:solidFill>
            </a:endParaRPr>
          </a:p>
          <a:p>
            <a:endParaRPr lang="en-US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1381"/>
              </p:ext>
            </p:extLst>
          </p:nvPr>
        </p:nvGraphicFramePr>
        <p:xfrm>
          <a:off x="4114800" y="0"/>
          <a:ext cx="5029200" cy="404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2772360" imgH="2676600" progId="Word.Document.8">
                  <p:embed/>
                </p:oleObj>
              </mc:Choice>
              <mc:Fallback>
                <p:oleObj name="Document" r:id="rId3" imgW="2772360" imgH="267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0"/>
                        <a:ext cx="5029200" cy="4046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01" y="571501"/>
            <a:ext cx="3841339" cy="30479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Normal </a:t>
            </a:r>
            <a:r>
              <a:rPr lang="en-US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should read the number 7.</a:t>
            </a:r>
            <a:endParaRPr lang="en-US" dirty="0">
              <a:solidFill>
                <a:srgbClr val="82E0CD"/>
              </a:solidFill>
              <a:cs typeface="Times New Roman" charset="0"/>
            </a:endParaRPr>
          </a:p>
          <a:p>
            <a:pPr algn="ctr"/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Those with </a:t>
            </a:r>
            <a:r>
              <a:rPr lang="en-US" altLang="zh-CN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deficiencies will not read this number or read it incorrectly.</a:t>
            </a:r>
            <a:r>
              <a:rPr lang="en-US" altLang="zh-CN" dirty="0">
                <a:solidFill>
                  <a:srgbClr val="82E0CD"/>
                </a:solidFill>
              </a:rPr>
              <a:t> </a:t>
            </a:r>
            <a:endParaRPr lang="en-US" dirty="0">
              <a:solidFill>
                <a:srgbClr val="82E0CD"/>
              </a:solidFill>
            </a:endParaRPr>
          </a:p>
          <a:p>
            <a:pPr algn="ctr"/>
            <a:endParaRPr lang="en-US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28138"/>
              </p:ext>
            </p:extLst>
          </p:nvPr>
        </p:nvGraphicFramePr>
        <p:xfrm>
          <a:off x="4038600" y="0"/>
          <a:ext cx="5105400" cy="407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3" imgW="2772360" imgH="2657520" progId="Word.Document.8">
                  <p:embed/>
                </p:oleObj>
              </mc:Choice>
              <mc:Fallback>
                <p:oleObj name="Document" r:id="rId3" imgW="2772360" imgH="2657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0"/>
                        <a:ext cx="5105400" cy="4078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45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Plate 6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332" y="571501"/>
            <a:ext cx="4055668" cy="3047999"/>
          </a:xfrm>
        </p:spPr>
        <p:txBody>
          <a:bodyPr/>
          <a:lstStyle/>
          <a:p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Normal </a:t>
            </a:r>
            <a:r>
              <a:rPr lang="en-US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 vision and those with total </a:t>
            </a:r>
            <a:r>
              <a:rPr lang="en-US" b="1" dirty="0" err="1">
                <a:solidFill>
                  <a:srgbClr val="82E0CD"/>
                </a:solidFill>
                <a:latin typeface="Arial" charset="0"/>
                <a:cs typeface="Arial" charset="0"/>
              </a:rPr>
              <a:t>colour</a:t>
            </a:r>
            <a:r>
              <a:rPr lang="en-US" b="1" dirty="0">
                <a:solidFill>
                  <a:srgbClr val="82E0CD"/>
                </a:solidFill>
                <a:latin typeface="Arial" charset="0"/>
                <a:cs typeface="Arial" charset="0"/>
              </a:rPr>
              <a:t> blindness should not be able to read any number.</a:t>
            </a:r>
            <a:endParaRPr lang="en-US" dirty="0">
              <a:solidFill>
                <a:srgbClr val="82E0CD"/>
              </a:solidFill>
              <a:cs typeface="Times New Roman" charset="0"/>
            </a:endParaRPr>
          </a:p>
          <a:p>
            <a:r>
              <a:rPr lang="en-US" altLang="zh-CN" b="1" dirty="0">
                <a:solidFill>
                  <a:srgbClr val="82E0CD"/>
                </a:solidFill>
                <a:latin typeface="Arial" charset="0"/>
                <a:cs typeface="Arial" charset="0"/>
              </a:rPr>
              <a:t>The majority of those with red-green deficiencies should read the number 5.</a:t>
            </a:r>
            <a:r>
              <a:rPr lang="en-US" altLang="zh-CN" dirty="0"/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80148"/>
              </p:ext>
            </p:extLst>
          </p:nvPr>
        </p:nvGraphicFramePr>
        <p:xfrm>
          <a:off x="4191000" y="0"/>
          <a:ext cx="4953000" cy="408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3" imgW="2763000" imgH="2733840" progId="Word.Document.8">
                  <p:embed/>
                </p:oleObj>
              </mc:Choice>
              <mc:Fallback>
                <p:oleObj name="Document" r:id="rId3" imgW="2763000" imgH="2733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0"/>
                        <a:ext cx="4953000" cy="408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01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86" y="213645"/>
            <a:ext cx="8129964" cy="775290"/>
          </a:xfrm>
        </p:spPr>
        <p:txBody>
          <a:bodyPr/>
          <a:lstStyle/>
          <a:p>
            <a:r>
              <a:rPr lang="en-US" dirty="0" smtClean="0"/>
              <a:t>Chemistry BINGO!</a:t>
            </a:r>
            <a:endParaRPr lang="en-US" dirty="0"/>
          </a:p>
        </p:txBody>
      </p:sp>
      <p:pic>
        <p:nvPicPr>
          <p:cNvPr id="4" name="Content Placeholder 3" descr="Screen Shot 2017-12-14 at 12.12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51" r="-51951"/>
          <a:stretch>
            <a:fillRect/>
          </a:stretch>
        </p:blipFill>
        <p:spPr>
          <a:xfrm>
            <a:off x="-764126" y="1130931"/>
            <a:ext cx="10444754" cy="4316024"/>
          </a:xfrm>
        </p:spPr>
      </p:pic>
    </p:spTree>
    <p:extLst>
      <p:ext uri="{BB962C8B-B14F-4D97-AF65-F5344CB8AC3E}">
        <p14:creationId xmlns:p14="http://schemas.microsoft.com/office/powerpoint/2010/main" val="319304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12-17 at 1.42.2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4" r="-2714"/>
          <a:stretch>
            <a:fillRect/>
          </a:stretch>
        </p:blipFill>
        <p:spPr>
          <a:xfrm>
            <a:off x="1665621" y="178954"/>
            <a:ext cx="6881098" cy="34405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063999"/>
            <a:ext cx="7543800" cy="1213787"/>
          </a:xfrm>
        </p:spPr>
        <p:txBody>
          <a:bodyPr/>
          <a:lstStyle/>
          <a:p>
            <a:r>
              <a:rPr lang="en-US" dirty="0"/>
              <a:t>VOD - How Your Eyes Make Sense of the World</a:t>
            </a:r>
          </a:p>
        </p:txBody>
      </p:sp>
    </p:spTree>
    <p:extLst>
      <p:ext uri="{BB962C8B-B14F-4D97-AF65-F5344CB8AC3E}">
        <p14:creationId xmlns:p14="http://schemas.microsoft.com/office/powerpoint/2010/main" val="38757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95071"/>
            <a:ext cx="6457950" cy="1077523"/>
          </a:xfrm>
        </p:spPr>
        <p:txBody>
          <a:bodyPr/>
          <a:lstStyle/>
          <a:p>
            <a:r>
              <a:rPr lang="en-US" dirty="0" smtClean="0"/>
              <a:t>Please pick element only from the following list!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96786"/>
            <a:ext cx="8115300" cy="3685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>
                <a:solidFill>
                  <a:srgbClr val="CCFFCC"/>
                </a:solidFill>
              </a:rPr>
              <a:t>Na, O, </a:t>
            </a:r>
            <a:r>
              <a:rPr lang="en-CA" sz="2800" dirty="0" err="1">
                <a:solidFill>
                  <a:srgbClr val="CCFFCC"/>
                </a:solidFill>
              </a:rPr>
              <a:t>Cl</a:t>
            </a:r>
            <a:r>
              <a:rPr lang="en-CA" sz="2800" dirty="0">
                <a:solidFill>
                  <a:srgbClr val="CCFFCC"/>
                </a:solidFill>
              </a:rPr>
              <a:t>, Al, Au, Cu, Fe, H, He, C, </a:t>
            </a:r>
            <a:r>
              <a:rPr lang="en-CA" sz="2800" dirty="0" err="1">
                <a:solidFill>
                  <a:srgbClr val="CCFFCC"/>
                </a:solidFill>
              </a:rPr>
              <a:t>Ca</a:t>
            </a:r>
            <a:r>
              <a:rPr lang="en-CA" sz="2800" dirty="0">
                <a:solidFill>
                  <a:srgbClr val="CCFFCC"/>
                </a:solidFill>
              </a:rPr>
              <a:t>, </a:t>
            </a:r>
            <a:r>
              <a:rPr lang="en-CA" sz="2800" dirty="0" err="1">
                <a:solidFill>
                  <a:srgbClr val="CCFFCC"/>
                </a:solidFill>
              </a:rPr>
              <a:t>Ar</a:t>
            </a:r>
            <a:r>
              <a:rPr lang="en-CA" sz="2800" dirty="0">
                <a:solidFill>
                  <a:srgbClr val="CCFFCC"/>
                </a:solidFill>
              </a:rPr>
              <a:t>, Ne, F, Hg, N, </a:t>
            </a:r>
            <a:r>
              <a:rPr lang="en-CA" sz="2800" dirty="0" err="1">
                <a:solidFill>
                  <a:srgbClr val="CCFFCC"/>
                </a:solidFill>
              </a:rPr>
              <a:t>Cf</a:t>
            </a:r>
            <a:r>
              <a:rPr lang="en-CA" sz="2800" dirty="0">
                <a:solidFill>
                  <a:srgbClr val="CCFFCC"/>
                </a:solidFill>
              </a:rPr>
              <a:t>, </a:t>
            </a:r>
            <a:r>
              <a:rPr lang="en-CA" sz="2800" dirty="0" err="1">
                <a:solidFill>
                  <a:srgbClr val="CCFFCC"/>
                </a:solidFill>
              </a:rPr>
              <a:t>Os</a:t>
            </a:r>
            <a:r>
              <a:rPr lang="en-CA" sz="2800" dirty="0">
                <a:solidFill>
                  <a:srgbClr val="CCFFCC"/>
                </a:solidFill>
              </a:rPr>
              <a:t>, At, </a:t>
            </a:r>
            <a:r>
              <a:rPr lang="en-CA" sz="2800" dirty="0" err="1">
                <a:solidFill>
                  <a:srgbClr val="CCFFCC"/>
                </a:solidFill>
              </a:rPr>
              <a:t>Ga</a:t>
            </a:r>
            <a:r>
              <a:rPr lang="en-CA" sz="2800" dirty="0">
                <a:solidFill>
                  <a:srgbClr val="CCFFCC"/>
                </a:solidFill>
              </a:rPr>
              <a:t>, W, </a:t>
            </a:r>
            <a:r>
              <a:rPr lang="en-CA" sz="2800" dirty="0" err="1">
                <a:solidFill>
                  <a:srgbClr val="CCFFCC"/>
                </a:solidFill>
              </a:rPr>
              <a:t>Pb</a:t>
            </a:r>
            <a:r>
              <a:rPr lang="en-CA" sz="2800" dirty="0">
                <a:solidFill>
                  <a:srgbClr val="CCFFCC"/>
                </a:solidFill>
              </a:rPr>
              <a:t>, Ag, Po, </a:t>
            </a:r>
            <a:r>
              <a:rPr lang="en-CA" sz="2800" dirty="0" err="1">
                <a:solidFill>
                  <a:srgbClr val="CCFFCC"/>
                </a:solidFill>
              </a:rPr>
              <a:t>Tc</a:t>
            </a:r>
            <a:r>
              <a:rPr lang="en-CA" sz="2800" dirty="0">
                <a:solidFill>
                  <a:srgbClr val="CCFFCC"/>
                </a:solidFill>
              </a:rPr>
              <a:t>, Si, `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500" b="1" u="sng" dirty="0">
                <a:solidFill>
                  <a:srgbClr val="FFFF00"/>
                </a:solidFill>
              </a:rPr>
              <a:t>The Rules!</a:t>
            </a:r>
          </a:p>
          <a:p>
            <a:pPr marL="356616" indent="-356616">
              <a:buFont typeface="+mj-lt"/>
              <a:buAutoNum type="arabicPeriod"/>
            </a:pPr>
            <a:r>
              <a:rPr lang="en-US" sz="1900" dirty="0"/>
              <a:t>Use an element only once.</a:t>
            </a:r>
          </a:p>
          <a:p>
            <a:pPr marL="356616" indent="-356616">
              <a:buFont typeface="+mj-lt"/>
              <a:buAutoNum type="arabicPeriod"/>
            </a:pPr>
            <a:r>
              <a:rPr lang="en-US" sz="1900" dirty="0"/>
              <a:t>Make sure you write both the Element Symbol and it’s name on your sheet.</a:t>
            </a:r>
          </a:p>
          <a:p>
            <a:pPr marL="356616" indent="-356616">
              <a:buFont typeface="+mj-lt"/>
              <a:buAutoNum type="arabicPeriod"/>
            </a:pPr>
            <a:r>
              <a:rPr lang="en-US" sz="1900" dirty="0"/>
              <a:t>First person to get two rows (horizontal, diagonal and/or vertical wins!)</a:t>
            </a:r>
          </a:p>
        </p:txBody>
      </p:sp>
    </p:spTree>
    <p:extLst>
      <p:ext uri="{BB962C8B-B14F-4D97-AF65-F5344CB8AC3E}">
        <p14:creationId xmlns:p14="http://schemas.microsoft.com/office/powerpoint/2010/main" val="97058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865"/>
            <a:ext cx="5612684" cy="952500"/>
          </a:xfrm>
        </p:spPr>
        <p:txBody>
          <a:bodyPr>
            <a:normAutofit/>
          </a:bodyPr>
          <a:lstStyle/>
          <a:p>
            <a:r>
              <a:rPr lang="en-US" sz="3700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34" y="2342078"/>
            <a:ext cx="8518885" cy="2763058"/>
          </a:xfrm>
        </p:spPr>
        <p:txBody>
          <a:bodyPr>
            <a:normAutofit/>
          </a:bodyPr>
          <a:lstStyle/>
          <a:p>
            <a:pPr marL="457163" indent="-457163">
              <a:buFont typeface="+mj-lt"/>
              <a:buAutoNum type="arabicPeriod"/>
            </a:pPr>
            <a:r>
              <a:rPr lang="en-US" sz="2700" dirty="0"/>
              <a:t>Explore the </a:t>
            </a:r>
            <a:r>
              <a:rPr lang="en-US" sz="2700" dirty="0" smtClean="0"/>
              <a:t>connection between </a:t>
            </a:r>
            <a:r>
              <a:rPr lang="en-US" sz="2700" i="1" dirty="0" smtClean="0">
                <a:solidFill>
                  <a:srgbClr val="48D8B5"/>
                </a:solidFill>
              </a:rPr>
              <a:t>Visible Light </a:t>
            </a:r>
            <a:r>
              <a:rPr lang="en-US" sz="2700" dirty="0" smtClean="0"/>
              <a:t>and he </a:t>
            </a:r>
            <a:r>
              <a:rPr lang="en-US" sz="2700" i="1" dirty="0" smtClean="0">
                <a:solidFill>
                  <a:srgbClr val="FFFF00"/>
                </a:solidFill>
              </a:rPr>
              <a:t>The Human Eye</a:t>
            </a:r>
            <a:r>
              <a:rPr lang="en-US" sz="2700" dirty="0" smtClean="0"/>
              <a:t>.</a:t>
            </a:r>
            <a:endParaRPr lang="en-US" sz="2700" dirty="0"/>
          </a:p>
          <a:p>
            <a:pPr marL="457163" indent="-457163">
              <a:buFont typeface="+mj-lt"/>
              <a:buAutoNum type="arabicPeriod"/>
            </a:pPr>
            <a:endParaRPr lang="en-US" sz="2700" b="1" dirty="0"/>
          </a:p>
          <a:p>
            <a:pPr marL="457163" indent="-457163">
              <a:buFont typeface="+mj-lt"/>
              <a:buAutoNum type="arabicPeriod"/>
            </a:pPr>
            <a:endParaRPr lang="en-US" sz="2400" dirty="0"/>
          </a:p>
          <a:p>
            <a:pPr marL="457163" indent="-457163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 descr="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92" y="4"/>
            <a:ext cx="2513311" cy="22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531685"/>
            <a:ext cx="7543800" cy="968630"/>
          </a:xfrm>
        </p:spPr>
        <p:txBody>
          <a:bodyPr/>
          <a:lstStyle/>
          <a:p>
            <a:r>
              <a:rPr lang="en-US" dirty="0" smtClean="0"/>
              <a:t>Human 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15" y="1690611"/>
            <a:ext cx="5701996" cy="36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607057" cy="450849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n-US" sz="2800" b="1" u="sng" dirty="0"/>
              <a:t>CORNEA:</a:t>
            </a:r>
            <a:r>
              <a:rPr lang="en-US" sz="2800" dirty="0"/>
              <a:t> Transparent material that covers the iris and pupil and holds the eye together.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PUPIL</a:t>
            </a:r>
            <a:r>
              <a:rPr lang="en-US" sz="2800" b="1" u="sng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An opening where light enters the eye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IRIS:</a:t>
            </a:r>
            <a:r>
              <a:rPr lang="en-US" sz="2800" b="1" dirty="0" smtClean="0"/>
              <a:t> </a:t>
            </a:r>
            <a:r>
              <a:rPr lang="en-US" sz="2800" dirty="0" smtClean="0"/>
              <a:t>Muscle that surrounds the </a:t>
            </a:r>
            <a:r>
              <a:rPr lang="en-US" sz="2800" dirty="0" smtClean="0"/>
              <a:t>pupil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/>
              <a:t>SCLERA:</a:t>
            </a:r>
            <a:r>
              <a:rPr lang="en-US" sz="2800" dirty="0"/>
              <a:t> A white region around the the iris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LENS</a:t>
            </a:r>
            <a:r>
              <a:rPr lang="en-US" sz="2800" b="1" u="sng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A flexible convex structure behind the pupil and iris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RETINA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A screen at the back of the eye where the image is formed.</a:t>
            </a:r>
          </a:p>
          <a:p>
            <a:pPr algn="just">
              <a:lnSpc>
                <a:spcPct val="140000"/>
              </a:lnSpc>
            </a:pPr>
            <a:r>
              <a:rPr lang="en-US" sz="2800" b="1" u="sng" dirty="0" smtClean="0"/>
              <a:t>OPTIC NERVE:</a:t>
            </a:r>
            <a:r>
              <a:rPr lang="en-US" sz="2800" dirty="0" smtClean="0"/>
              <a:t> The nerve through which the retina communicates with the brain.</a:t>
            </a:r>
            <a:endParaRPr lang="en-US" sz="2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6" y="190501"/>
            <a:ext cx="8361236" cy="762000"/>
          </a:xfrm>
        </p:spPr>
        <p:txBody>
          <a:bodyPr/>
          <a:lstStyle/>
          <a:p>
            <a:r>
              <a:rPr lang="en-US" dirty="0" smtClean="0"/>
              <a:t>Parts of the </a:t>
            </a:r>
            <a:r>
              <a:rPr lang="en-US" dirty="0" smtClean="0"/>
              <a:t>EYE (notes)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115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952501"/>
            <a:ext cx="8361236" cy="414873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b="1" dirty="0" smtClean="0"/>
              <a:t>The focusing system consists of:</a:t>
            </a:r>
          </a:p>
          <a:p>
            <a:pPr marL="903288" indent="-514350" algn="just">
              <a:buFont typeface="+mj-lt"/>
              <a:buAutoNum type="arabicPeriod"/>
              <a:tabLst>
                <a:tab pos="900113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Cornea</a:t>
            </a:r>
          </a:p>
          <a:p>
            <a:pPr marL="903288" indent="-514350" algn="just">
              <a:buFont typeface="+mj-lt"/>
              <a:buAutoNum type="arabicPeriod"/>
              <a:tabLst>
                <a:tab pos="900113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Lens</a:t>
            </a:r>
          </a:p>
          <a:p>
            <a:pPr marL="903288" indent="-514350" algn="just">
              <a:buFont typeface="+mj-lt"/>
              <a:buAutoNum type="arabicPeriod"/>
              <a:tabLst>
                <a:tab pos="900113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Spaces in the eye filled with watery fluid.</a:t>
            </a:r>
          </a:p>
          <a:p>
            <a:pPr algn="just">
              <a:lnSpc>
                <a:spcPct val="140000"/>
              </a:lnSpc>
            </a:pPr>
            <a:r>
              <a:rPr lang="en-US" sz="2800" b="1" dirty="0" smtClean="0"/>
              <a:t>Light rays </a:t>
            </a:r>
            <a:r>
              <a:rPr lang="en-US" sz="2800" b="1" dirty="0" smtClean="0">
                <a:solidFill>
                  <a:srgbClr val="FFFF00"/>
                </a:solidFill>
              </a:rPr>
              <a:t>focus</a:t>
            </a:r>
            <a:r>
              <a:rPr lang="en-US" sz="2800" b="1" dirty="0" smtClean="0"/>
              <a:t> as soon as they pass into the </a:t>
            </a:r>
            <a:r>
              <a:rPr lang="en-US" sz="2800" b="1" dirty="0" smtClean="0">
                <a:solidFill>
                  <a:srgbClr val="FFFF00"/>
                </a:solidFill>
              </a:rPr>
              <a:t>cornea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2800" b="1" dirty="0" smtClean="0"/>
              <a:t>The cornea </a:t>
            </a:r>
            <a:r>
              <a:rPr lang="en-US" sz="2800" b="1" dirty="0" smtClean="0">
                <a:solidFill>
                  <a:srgbClr val="FFFF00"/>
                </a:solidFill>
              </a:rPr>
              <a:t>refracts (bends)</a:t>
            </a:r>
            <a:r>
              <a:rPr lang="en-US" sz="2800" b="1" dirty="0" smtClean="0"/>
              <a:t>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FFFF00"/>
                </a:solidFill>
              </a:rPr>
              <a:t>focuses</a:t>
            </a:r>
            <a:r>
              <a:rPr lang="en-US" sz="2800" b="1" dirty="0" smtClean="0"/>
              <a:t> the light. </a:t>
            </a:r>
            <a:endParaRPr lang="en-US" sz="2800" b="1" dirty="0"/>
          </a:p>
          <a:p>
            <a:pPr algn="just">
              <a:lnSpc>
                <a:spcPct val="140000"/>
              </a:lnSpc>
            </a:pPr>
            <a:r>
              <a:rPr lang="en-US" sz="2800" b="1" dirty="0" smtClean="0"/>
              <a:t>The lens </a:t>
            </a:r>
            <a:r>
              <a:rPr lang="en-US" sz="2800" b="1" dirty="0" smtClean="0">
                <a:solidFill>
                  <a:srgbClr val="FFFF00"/>
                </a:solidFill>
              </a:rPr>
              <a:t>fine-tunes </a:t>
            </a:r>
            <a:r>
              <a:rPr lang="en-US" sz="2800" b="1" dirty="0" smtClean="0"/>
              <a:t>the focus</a:t>
            </a:r>
            <a:r>
              <a:rPr lang="en-US" sz="28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0501"/>
            <a:ext cx="7543800" cy="762000"/>
          </a:xfrm>
        </p:spPr>
        <p:txBody>
          <a:bodyPr/>
          <a:lstStyle/>
          <a:p>
            <a:pPr algn="ctr"/>
            <a:r>
              <a:rPr lang="en-US" b="1" dirty="0" smtClean="0"/>
              <a:t>FOCUSING SYSTEM</a:t>
            </a:r>
            <a:endParaRPr lang="en-US" b="1" dirty="0"/>
          </a:p>
        </p:txBody>
      </p:sp>
      <p:pic>
        <p:nvPicPr>
          <p:cNvPr id="4" name="Picture 3" descr="Screen shot 2011-02-23 at 4.1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952501"/>
            <a:ext cx="2107912" cy="12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0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6" y="190501"/>
            <a:ext cx="8361236" cy="762000"/>
          </a:xfrm>
        </p:spPr>
        <p:txBody>
          <a:bodyPr/>
          <a:lstStyle/>
          <a:p>
            <a:r>
              <a:rPr lang="en-US" dirty="0" smtClean="0"/>
              <a:t>Parts of the EYE – </a:t>
            </a:r>
            <a:r>
              <a:rPr lang="en-US" sz="2800" dirty="0" smtClean="0"/>
              <a:t>label your diagram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36" y="1150422"/>
            <a:ext cx="6003907" cy="42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7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9441" r="-39441"/>
          <a:stretch>
            <a:fillRect/>
          </a:stretch>
        </p:blipFill>
        <p:spPr>
          <a:xfrm>
            <a:off x="300038" y="952500"/>
            <a:ext cx="8361362" cy="41486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0501"/>
            <a:ext cx="7543800" cy="762000"/>
          </a:xfrm>
        </p:spPr>
        <p:txBody>
          <a:bodyPr/>
          <a:lstStyle/>
          <a:p>
            <a:pPr algn="ctr"/>
            <a:r>
              <a:rPr lang="en-US" b="1" dirty="0" smtClean="0"/>
              <a:t>FOCUSING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587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148</TotalTime>
  <Words>992</Words>
  <Application>Microsoft Macintosh PowerPoint</Application>
  <PresentationFormat>On-screen Show (16:10)</PresentationFormat>
  <Paragraphs>112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Elemental</vt:lpstr>
      <vt:lpstr>Document</vt:lpstr>
      <vt:lpstr>Lesson 5: The Human Eye</vt:lpstr>
      <vt:lpstr>Homework:</vt:lpstr>
      <vt:lpstr>VOD - How Your Eyes Make Sense of the World</vt:lpstr>
      <vt:lpstr>Learning Targets</vt:lpstr>
      <vt:lpstr>Human Vision</vt:lpstr>
      <vt:lpstr>Parts of the EYE (notes)</vt:lpstr>
      <vt:lpstr>FOCUSING SYSTEM</vt:lpstr>
      <vt:lpstr>Parts of the EYE – label your diagram</vt:lpstr>
      <vt:lpstr>FOCUSING SYSTEM</vt:lpstr>
      <vt:lpstr>FORMING AN IMAGE</vt:lpstr>
      <vt:lpstr>BW &amp; Colour Vision</vt:lpstr>
      <vt:lpstr>BW &amp; Colour Vision</vt:lpstr>
      <vt:lpstr>Correcting Focus Problems</vt:lpstr>
      <vt:lpstr>Correcting Focus Problems</vt:lpstr>
      <vt:lpstr>PowerPoint Presentation</vt:lpstr>
      <vt:lpstr>Correcting Focus Problems</vt:lpstr>
      <vt:lpstr>PowerPoint Presentation</vt:lpstr>
      <vt:lpstr>Blindness</vt:lpstr>
      <vt:lpstr>Other Types of Blindness</vt:lpstr>
      <vt:lpstr>Other Types of Blindness</vt:lpstr>
      <vt:lpstr>Other Types of Blindness</vt:lpstr>
      <vt:lpstr>Colour Vision Tests</vt:lpstr>
      <vt:lpstr>Plate 1</vt:lpstr>
      <vt:lpstr>Plate 2</vt:lpstr>
      <vt:lpstr>Plate 3</vt:lpstr>
      <vt:lpstr>Plate 4</vt:lpstr>
      <vt:lpstr>Plate 5</vt:lpstr>
      <vt:lpstr>Plate 6</vt:lpstr>
      <vt:lpstr>Chemistry BINGO!</vt:lpstr>
      <vt:lpstr>Please pick element only from the following list!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vision</dc:title>
  <dc:creator>Sachie Motohashi</dc:creator>
  <cp:lastModifiedBy>Scott Lawson</cp:lastModifiedBy>
  <cp:revision>31</cp:revision>
  <dcterms:created xsi:type="dcterms:W3CDTF">2011-02-23T19:24:15Z</dcterms:created>
  <dcterms:modified xsi:type="dcterms:W3CDTF">2018-12-17T22:09:33Z</dcterms:modified>
</cp:coreProperties>
</file>