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61" r:id="rId3"/>
    <p:sldId id="271" r:id="rId4"/>
    <p:sldId id="274" r:id="rId5"/>
    <p:sldId id="272" r:id="rId6"/>
    <p:sldId id="257" r:id="rId7"/>
    <p:sldId id="269" r:id="rId8"/>
    <p:sldId id="260" r:id="rId9"/>
    <p:sldId id="263" r:id="rId10"/>
    <p:sldId id="264" r:id="rId11"/>
    <p:sldId id="266" r:id="rId12"/>
    <p:sldId id="267" r:id="rId13"/>
    <p:sldId id="265" r:id="rId14"/>
    <p:sldId id="270" r:id="rId15"/>
    <p:sldId id="27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20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9FAA2-8A7B-4D48-AC7A-8D09ABB42A1F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F0D8-4993-F845-A0A6-C63D04A2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4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2F0D8-4993-F845-A0A6-C63D04A28D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2F0D8-4993-F845-A0A6-C63D04A28D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3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436" y="1143000"/>
            <a:ext cx="6631128" cy="2400300"/>
          </a:xfrm>
        </p:spPr>
        <p:txBody>
          <a:bodyPr>
            <a:noAutofit/>
          </a:bodyPr>
          <a:lstStyle>
            <a:lvl1pPr>
              <a:defRPr sz="41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437" y="3657600"/>
            <a:ext cx="5373499" cy="742950"/>
          </a:xfrm>
        </p:spPr>
        <p:txBody>
          <a:bodyPr lIns="68589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88" baseline="0">
                <a:solidFill>
                  <a:schemeClr val="bg2">
                    <a:lumMod val="7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46082" y="0"/>
            <a:ext cx="5097917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114680" y="0"/>
            <a:ext cx="5029319" cy="51435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8" y="514350"/>
            <a:ext cx="3201234" cy="29146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514350"/>
            <a:ext cx="4115872" cy="41148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128" y="3543300"/>
            <a:ext cx="3201234" cy="10858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750" y="514351"/>
            <a:ext cx="914639" cy="4114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514350"/>
            <a:ext cx="6116642" cy="4114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2571750"/>
            <a:ext cx="7202776" cy="1714500"/>
          </a:xfrm>
        </p:spPr>
        <p:txBody>
          <a:bodyPr anchor="b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514350"/>
            <a:ext cx="5659324" cy="800100"/>
          </a:xfrm>
        </p:spPr>
        <p:txBody>
          <a:bodyPr lIns="68589" anchor="t"/>
          <a:lstStyle>
            <a:lvl1pPr marL="0" indent="0">
              <a:spcBef>
                <a:spcPts val="0"/>
              </a:spcBef>
              <a:buNone/>
              <a:defRPr sz="1500" cap="all" spc="188" baseline="0">
                <a:solidFill>
                  <a:schemeClr val="bg2"/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3" y="1371600"/>
            <a:ext cx="3487057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371601"/>
            <a:ext cx="348706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257300"/>
            <a:ext cx="3485690" cy="5715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3" y="1828800"/>
            <a:ext cx="3487057" cy="28003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30" y="1257300"/>
            <a:ext cx="3487059" cy="5715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30" y="1828800"/>
            <a:ext cx="3487059" cy="28003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6128" y="0"/>
            <a:ext cx="3663626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24726" y="0"/>
            <a:ext cx="3526431" cy="51435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514350"/>
            <a:ext cx="2686750" cy="29146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14350"/>
            <a:ext cx="4114799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3543300"/>
            <a:ext cx="2686750" cy="105132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128" y="0"/>
            <a:ext cx="3663626" cy="51435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24726" y="0"/>
            <a:ext cx="3526431" cy="51435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514350"/>
            <a:ext cx="2686750" cy="29146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514350"/>
            <a:ext cx="4115872" cy="41148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612" y="3543300"/>
            <a:ext cx="2686750" cy="105132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5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285750"/>
            <a:ext cx="7202776" cy="857250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1371600"/>
            <a:ext cx="7202776" cy="325755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1122" y="4800601"/>
            <a:ext cx="990302" cy="20717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E1009-A238-494C-9E48-27A32A4F60FB}" type="datetimeFigureOut">
              <a:rPr lang="en-US" smtClean="0"/>
              <a:t>18-05-13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13" y="4800601"/>
            <a:ext cx="4744685" cy="20717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8749" y="4800601"/>
            <a:ext cx="914640" cy="207170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56CDE-D8E4-454C-8AEE-C54B7EAA7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91" rtl="0" eaLnBrk="1" latinLnBrk="0" hangingPunct="1">
        <a:lnSpc>
          <a:spcPct val="8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73" indent="-171473" algn="l" defTabSz="685891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5829" indent="-171473" algn="l" defTabSz="685891" rtl="0" eaLnBrk="1" latinLnBrk="0" hangingPunct="1">
        <a:lnSpc>
          <a:spcPct val="90000"/>
        </a:lnSpc>
        <a:spcBef>
          <a:spcPts val="600"/>
        </a:spcBef>
        <a:buFont typeface="Century" pitchFamily="18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186" indent="-171473" algn="l" defTabSz="685891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94543" indent="-171473" algn="l" defTabSz="685891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68899" indent="-171473" algn="l" defTabSz="685891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43256" indent="-171473" algn="l" defTabSz="685891" rtl="0" eaLnBrk="1" latinLnBrk="0" hangingPunct="1"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7612" indent="-171473" algn="l" defTabSz="685891" rtl="0" eaLnBrk="1" latinLnBrk="0" hangingPunct="1"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1969" indent="-171473" algn="l" defTabSz="685891" rtl="0" eaLnBrk="1" latinLnBrk="0" hangingPunct="1">
        <a:spcBef>
          <a:spcPts val="45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6325" indent="-171473" algn="l" defTabSz="685891" rtl="0" eaLnBrk="1" latinLnBrk="0" hangingPunct="1"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 and Boundaries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70000"/>
            <a:ext cx="8355126" cy="2949690"/>
          </a:xfrm>
        </p:spPr>
        <p:txBody>
          <a:bodyPr>
            <a:normAutofit/>
          </a:bodyPr>
          <a:lstStyle/>
          <a:p>
            <a:r>
              <a:rPr lang="en-US" dirty="0" smtClean="0"/>
              <a:t>Convergent plate boundaries occur where tectonic plates collide.</a:t>
            </a:r>
          </a:p>
          <a:p>
            <a:r>
              <a:rPr lang="en-US" dirty="0" smtClean="0"/>
              <a:t>Three types:</a:t>
            </a:r>
          </a:p>
          <a:p>
            <a:pPr>
              <a:buFont typeface="+mj-lt"/>
              <a:buAutoNum type="arabicPeriod"/>
            </a:pPr>
            <a:r>
              <a:rPr lang="en-US" dirty="0"/>
              <a:t>Continent plate + continent plate</a:t>
            </a:r>
          </a:p>
          <a:p>
            <a:pPr lvl="1"/>
            <a:r>
              <a:rPr lang="en-US" dirty="0"/>
              <a:t>Plates have similar density</a:t>
            </a:r>
          </a:p>
          <a:p>
            <a:pPr lvl="1"/>
            <a:r>
              <a:rPr lang="en-US" dirty="0"/>
              <a:t>As the plates collide, their edges fold and crumple, forming great mountain </a:t>
            </a:r>
            <a:r>
              <a:rPr lang="en-US" dirty="0" smtClean="0"/>
              <a:t>ranges</a:t>
            </a:r>
          </a:p>
          <a:p>
            <a:pPr lvl="1"/>
            <a:r>
              <a:rPr lang="en-US" dirty="0" smtClean="0"/>
              <a:t>Ex. Himalayas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Screen Shot 2016-04-26 at 9.3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15" y="3054962"/>
            <a:ext cx="3613537" cy="1631680"/>
          </a:xfrm>
          <a:prstGeom prst="rect">
            <a:avLst/>
          </a:prstGeom>
        </p:spPr>
      </p:pic>
      <p:pic>
        <p:nvPicPr>
          <p:cNvPr id="6" name="Picture 5" descr="Screen Shot 2016-04-26 at 9.36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94" y="1582507"/>
            <a:ext cx="2136574" cy="11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60592"/>
            <a:ext cx="8355126" cy="196148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en-US" dirty="0" smtClean="0"/>
              <a:t>Ocean plate + ocean plate</a:t>
            </a:r>
          </a:p>
          <a:p>
            <a:pPr lvl="1"/>
            <a:r>
              <a:rPr lang="en-US" dirty="0" smtClean="0"/>
              <a:t>Subduction occurs where the more dense plate will slide under the less dense plate and deep into the mantle</a:t>
            </a:r>
          </a:p>
          <a:p>
            <a:pPr lvl="1"/>
            <a:r>
              <a:rPr lang="en-US" dirty="0" smtClean="0"/>
              <a:t>A deep underwater valley called a trench is formed</a:t>
            </a:r>
          </a:p>
          <a:p>
            <a:pPr lvl="1"/>
            <a:r>
              <a:rPr lang="en-US" dirty="0" smtClean="0"/>
              <a:t>Can produce a volcanic island arc</a:t>
            </a:r>
          </a:p>
          <a:p>
            <a:pPr lvl="1"/>
            <a:r>
              <a:rPr lang="en-US" dirty="0" smtClean="0"/>
              <a:t>Ex. Islands of Japan and Indonesia</a:t>
            </a:r>
          </a:p>
        </p:txBody>
      </p:sp>
      <p:pic>
        <p:nvPicPr>
          <p:cNvPr id="4" name="Picture 3" descr="Screen Shot 2016-04-26 at 9.3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9" y="3222076"/>
            <a:ext cx="3859012" cy="1673243"/>
          </a:xfrm>
          <a:prstGeom prst="rect">
            <a:avLst/>
          </a:prstGeom>
        </p:spPr>
      </p:pic>
      <p:pic>
        <p:nvPicPr>
          <p:cNvPr id="5" name="Picture 4" descr="Screen Shot 2016-04-26 at 9.3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30" y="3222075"/>
            <a:ext cx="3163222" cy="16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143000"/>
            <a:ext cx="8355126" cy="197957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en-US" dirty="0" smtClean="0"/>
              <a:t>Ocean  plate + continental plate</a:t>
            </a:r>
          </a:p>
          <a:p>
            <a:pPr lvl="1"/>
            <a:r>
              <a:rPr lang="en-US" dirty="0" smtClean="0"/>
              <a:t>Oceanic plate is more dense</a:t>
            </a:r>
            <a:r>
              <a:rPr lang="en-US" dirty="0"/>
              <a:t> </a:t>
            </a:r>
            <a:r>
              <a:rPr lang="en-US" dirty="0" smtClean="0"/>
              <a:t>and is forced to slide beneath the continental plate</a:t>
            </a:r>
          </a:p>
          <a:p>
            <a:pPr lvl="1"/>
            <a:r>
              <a:rPr lang="en-US" dirty="0" smtClean="0"/>
              <a:t>Also produces an underwater trench</a:t>
            </a:r>
          </a:p>
          <a:p>
            <a:pPr lvl="1"/>
            <a:r>
              <a:rPr lang="en-US" dirty="0" smtClean="0"/>
              <a:t>Ex. The Coast Mountains of B.C. </a:t>
            </a:r>
          </a:p>
        </p:txBody>
      </p:sp>
      <p:pic>
        <p:nvPicPr>
          <p:cNvPr id="6" name="Picture 5" descr="Screen Shot 2016-04-26 at 9.39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053939"/>
            <a:ext cx="3786508" cy="1809482"/>
          </a:xfrm>
          <a:prstGeom prst="rect">
            <a:avLst/>
          </a:prstGeom>
        </p:spPr>
      </p:pic>
      <p:pic>
        <p:nvPicPr>
          <p:cNvPr id="7" name="Picture 6" descr="Screen Shot 2016-04-26 at 9.3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81" y="2893501"/>
            <a:ext cx="2861770" cy="19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142999"/>
            <a:ext cx="8355126" cy="3510715"/>
          </a:xfrm>
        </p:spPr>
        <p:txBody>
          <a:bodyPr>
            <a:normAutofit/>
          </a:bodyPr>
          <a:lstStyle/>
          <a:p>
            <a:r>
              <a:rPr lang="en-US" dirty="0" smtClean="0"/>
              <a:t>Transform plate boundary occurs when tectonic plates slide past one another.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these boundaries, no mountains or volcanoes form</a:t>
            </a:r>
          </a:p>
          <a:p>
            <a:r>
              <a:rPr lang="en-US" dirty="0" smtClean="0"/>
              <a:t>Ex. San Andreas Fault of California</a:t>
            </a:r>
          </a:p>
        </p:txBody>
      </p:sp>
      <p:pic>
        <p:nvPicPr>
          <p:cNvPr id="4" name="Picture 3" descr="Screen Shot 2016-04-26 at 9.3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93" y="1651708"/>
            <a:ext cx="4065731" cy="1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6 at 9.1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386"/>
            <a:ext cx="9144000" cy="26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/>
              <a:t>- BBC Power of the Planet - Continental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13556"/>
            <a:ext cx="8355126" cy="360812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Name the four layers of Earth, in order from the inside out.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Inner core, outer core, mantle, crust</a:t>
            </a:r>
          </a:p>
          <a:p>
            <a:r>
              <a:rPr lang="en-US" dirty="0" smtClean="0"/>
              <a:t>What was the name of the last super continent?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Pangaea</a:t>
            </a:r>
            <a:endParaRPr lang="en-US" dirty="0" smtClean="0"/>
          </a:p>
          <a:p>
            <a:r>
              <a:rPr lang="en-US" dirty="0" smtClean="0"/>
              <a:t>What evidence do we have that a super continent formed?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Shape of Continents, Matching Mountains, Coal Deposits, Glaciers, Plant/Animal Fossils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285750"/>
            <a:ext cx="7202776" cy="638736"/>
          </a:xfrm>
        </p:spPr>
        <p:txBody>
          <a:bodyPr/>
          <a:lstStyle/>
          <a:p>
            <a:r>
              <a:rPr lang="en-US" dirty="0" smtClean="0"/>
              <a:t>Mid-Atlantic 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924486"/>
            <a:ext cx="8517478" cy="3897197"/>
          </a:xfrm>
        </p:spPr>
        <p:txBody>
          <a:bodyPr>
            <a:normAutofit/>
          </a:bodyPr>
          <a:lstStyle/>
          <a:p>
            <a:r>
              <a:rPr lang="en-US" dirty="0" smtClean="0"/>
              <a:t>In 1872, a British vessel HMS Challenger set out to map the ocean floor</a:t>
            </a:r>
          </a:p>
          <a:p>
            <a:r>
              <a:rPr lang="en-US" dirty="0" smtClean="0"/>
              <a:t>The oceanographers discovered a long mountain range running north to south down the length of the Atlantic Ocean. </a:t>
            </a:r>
          </a:p>
          <a:p>
            <a:r>
              <a:rPr lang="en-US" dirty="0" smtClean="0">
                <a:sym typeface="Wingdings"/>
              </a:rPr>
              <a:t>They called this the Mid-Atlantic Ridge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91" y="3288158"/>
            <a:ext cx="3987800" cy="1533525"/>
          </a:xfrm>
          <a:prstGeom prst="rect">
            <a:avLst/>
          </a:prstGeom>
        </p:spPr>
      </p:pic>
      <p:pic>
        <p:nvPicPr>
          <p:cNvPr id="5" name="Picture 4" descr="Screenshot 2016-05-04 16.30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79" y="3108756"/>
            <a:ext cx="2209751" cy="17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285750"/>
            <a:ext cx="7202776" cy="638736"/>
          </a:xfrm>
        </p:spPr>
        <p:txBody>
          <a:bodyPr/>
          <a:lstStyle/>
          <a:p>
            <a:r>
              <a:rPr lang="en-US" dirty="0" smtClean="0"/>
              <a:t>Mid-Atlantic 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924486"/>
            <a:ext cx="8517478" cy="3897197"/>
          </a:xfrm>
        </p:spPr>
        <p:txBody>
          <a:bodyPr>
            <a:normAutofit/>
          </a:bodyPr>
          <a:lstStyle/>
          <a:p>
            <a:r>
              <a:rPr lang="en-US" dirty="0" smtClean="0"/>
              <a:t>Oceanographers found that the youngest rocks were found closest to the ridge… Why?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shot 2016-05-04 16.31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37" y="1782407"/>
            <a:ext cx="5479356" cy="27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285750"/>
            <a:ext cx="7202776" cy="638736"/>
          </a:xfrm>
        </p:spPr>
        <p:txBody>
          <a:bodyPr/>
          <a:lstStyle/>
          <a:p>
            <a:r>
              <a:rPr lang="en-US" dirty="0" smtClean="0"/>
              <a:t>Sea-floor spreading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924486"/>
            <a:ext cx="8517478" cy="3897197"/>
          </a:xfrm>
        </p:spPr>
        <p:txBody>
          <a:bodyPr>
            <a:normAutofit/>
          </a:bodyPr>
          <a:lstStyle/>
          <a:p>
            <a:r>
              <a:rPr lang="en-US" dirty="0" smtClean="0"/>
              <a:t>In 1960, Harry Hess proposed an explanation:</a:t>
            </a:r>
          </a:p>
          <a:p>
            <a:pPr lvl="1"/>
            <a:r>
              <a:rPr lang="en-US" dirty="0" smtClean="0"/>
              <a:t>Magma rises from beneath the Earth’s surface</a:t>
            </a:r>
          </a:p>
          <a:p>
            <a:pPr lvl="1"/>
            <a:r>
              <a:rPr lang="en-US" dirty="0" smtClean="0"/>
              <a:t>When it breaks through the Earth’s surface, it hardens and forms new sea floor</a:t>
            </a:r>
          </a:p>
          <a:p>
            <a:pPr lvl="1"/>
            <a:r>
              <a:rPr lang="en-US" dirty="0" smtClean="0"/>
              <a:t>New magma forces apart the hardened material and continuously pushes older rock aside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shot 2016-05-04 16.33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0" y="2899219"/>
            <a:ext cx="7554189" cy="207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285750"/>
            <a:ext cx="7202776" cy="638736"/>
          </a:xfrm>
        </p:spPr>
        <p:txBody>
          <a:bodyPr/>
          <a:lstStyle/>
          <a:p>
            <a:r>
              <a:rPr lang="en-US" dirty="0" smtClean="0"/>
              <a:t>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924486"/>
            <a:ext cx="8517478" cy="3897197"/>
          </a:xfrm>
        </p:spPr>
        <p:txBody>
          <a:bodyPr>
            <a:normAutofit/>
          </a:bodyPr>
          <a:lstStyle/>
          <a:p>
            <a:r>
              <a:rPr lang="en-US" dirty="0" smtClean="0"/>
              <a:t>A region where two tectonic plates are in contact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way in which tectonic plates interact depends on…</a:t>
            </a:r>
          </a:p>
          <a:p>
            <a:pPr lvl="1"/>
            <a:r>
              <a:rPr lang="en-US" dirty="0" smtClean="0"/>
              <a:t>The type of plate</a:t>
            </a:r>
          </a:p>
          <a:p>
            <a:pPr lvl="1"/>
            <a:r>
              <a:rPr lang="en-US" dirty="0" smtClean="0"/>
              <a:t>The direction the plates are moving relative to one another</a:t>
            </a:r>
          </a:p>
          <a:p>
            <a:endParaRPr lang="en-US" dirty="0"/>
          </a:p>
        </p:txBody>
      </p:sp>
      <p:pic>
        <p:nvPicPr>
          <p:cNvPr id="4" name="Picture 3" descr="Screen Shot 2016-04-26 at 9.1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25" y="1290982"/>
            <a:ext cx="3842490" cy="18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2" y="285750"/>
            <a:ext cx="7202776" cy="638736"/>
          </a:xfrm>
        </p:spPr>
        <p:txBody>
          <a:bodyPr/>
          <a:lstStyle/>
          <a:p>
            <a:r>
              <a:rPr lang="en-US" dirty="0" smtClean="0"/>
              <a:t>Push and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7627" y="924486"/>
            <a:ext cx="3713869" cy="3492067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/>
              <a:t>Ridge Push</a:t>
            </a:r>
          </a:p>
          <a:p>
            <a:pPr lvl="1"/>
            <a:r>
              <a:rPr lang="en-US" sz="2400" dirty="0" smtClean="0"/>
              <a:t>As magma reach Earth’s surface, a spreading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occurs</a:t>
            </a:r>
          </a:p>
          <a:p>
            <a:pPr lvl="1"/>
            <a:r>
              <a:rPr lang="en-US" sz="2400" dirty="0" smtClean="0"/>
              <a:t>Magma cools as it reaches the surface and becomes “new rock” and pushes older material aside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4486"/>
            <a:ext cx="4162195" cy="3492067"/>
          </a:xfrm>
        </p:spPr>
        <p:txBody>
          <a:bodyPr>
            <a:normAutofit lnSpcReduction="10000"/>
          </a:bodyPr>
          <a:lstStyle/>
          <a:p>
            <a:r>
              <a:rPr lang="en-US" sz="2400" u="sng" dirty="0" smtClean="0"/>
              <a:t>Slab Pull</a:t>
            </a:r>
          </a:p>
          <a:p>
            <a:pPr lvl="1"/>
            <a:r>
              <a:rPr lang="en-US" sz="2400" dirty="0" smtClean="0"/>
              <a:t>One plate is pushed below another = subduction</a:t>
            </a:r>
          </a:p>
          <a:p>
            <a:pPr lvl="1"/>
            <a:r>
              <a:rPr lang="en-US" sz="2400" dirty="0" smtClean="0"/>
              <a:t>Areas of large earthquakes and volcanic eruptions</a:t>
            </a:r>
          </a:p>
          <a:p>
            <a:pPr lvl="1"/>
            <a:endParaRPr lang="en-US" sz="2400" dirty="0"/>
          </a:p>
        </p:txBody>
      </p:sp>
      <p:pic>
        <p:nvPicPr>
          <p:cNvPr id="5" name="Picture 4" descr="Screen Shot 2016-04-26 at 9.1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95" y="3450638"/>
            <a:ext cx="4920412" cy="14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4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Plate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232370"/>
            <a:ext cx="8355126" cy="3589313"/>
          </a:xfrm>
        </p:spPr>
        <p:txBody>
          <a:bodyPr/>
          <a:lstStyle/>
          <a:p>
            <a:r>
              <a:rPr lang="en-US" dirty="0" smtClean="0"/>
              <a:t>Divergence (spreading apart)</a:t>
            </a:r>
          </a:p>
          <a:p>
            <a:r>
              <a:rPr lang="en-US" dirty="0" smtClean="0"/>
              <a:t>Convergence (moving together)</a:t>
            </a:r>
          </a:p>
          <a:p>
            <a:r>
              <a:rPr lang="en-US" dirty="0" smtClean="0"/>
              <a:t>Transform (sliding by)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226" y="1143000"/>
            <a:ext cx="8355126" cy="1678165"/>
          </a:xfrm>
        </p:spPr>
        <p:txBody>
          <a:bodyPr>
            <a:normAutofit/>
          </a:bodyPr>
          <a:lstStyle/>
          <a:p>
            <a:r>
              <a:rPr lang="en-US" dirty="0" smtClean="0"/>
              <a:t>Divergent plate boundaries mark where the areas where tectonic plates are spreading apart</a:t>
            </a:r>
          </a:p>
          <a:p>
            <a:r>
              <a:rPr lang="en-US" dirty="0"/>
              <a:t>In the ocean, sea floor spreading causes plates to separate</a:t>
            </a:r>
          </a:p>
          <a:p>
            <a:r>
              <a:rPr lang="en-US" dirty="0" smtClean="0"/>
              <a:t>Ex. Mid-Atlantic Ridge</a:t>
            </a:r>
          </a:p>
        </p:txBody>
      </p:sp>
      <p:pic>
        <p:nvPicPr>
          <p:cNvPr id="4" name="Picture 3" descr="Screen Shot 2016-04-26 at 9.1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67" y="2921775"/>
            <a:ext cx="4127417" cy="18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Finish.potx</Template>
  <TotalTime>153</TotalTime>
  <Words>479</Words>
  <Application>Microsoft Macintosh PowerPoint</Application>
  <PresentationFormat>On-screen Show (16:9)</PresentationFormat>
  <Paragraphs>74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Woodgrain 16x9</vt:lpstr>
      <vt:lpstr>Plate Tectonics and Boundaries</vt:lpstr>
      <vt:lpstr>The story so far…</vt:lpstr>
      <vt:lpstr>Mid-Atlantic Ridge</vt:lpstr>
      <vt:lpstr>Mid-Atlantic Ridge</vt:lpstr>
      <vt:lpstr>Sea-floor spreading</vt:lpstr>
      <vt:lpstr>Plate Boundaries</vt:lpstr>
      <vt:lpstr>Push and Pull</vt:lpstr>
      <vt:lpstr>Types of Plate Interaction</vt:lpstr>
      <vt:lpstr>Divergence </vt:lpstr>
      <vt:lpstr>Convergence</vt:lpstr>
      <vt:lpstr>Convergence</vt:lpstr>
      <vt:lpstr>Convergence</vt:lpstr>
      <vt:lpstr>Transform</vt:lpstr>
      <vt:lpstr>PowerPoint Presentation</vt:lpstr>
      <vt:lpstr>Video - BBC Power of the Planet - Continental Drift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Sachie Motohashi</dc:creator>
  <cp:lastModifiedBy>Scott Lawson</cp:lastModifiedBy>
  <cp:revision>49</cp:revision>
  <dcterms:created xsi:type="dcterms:W3CDTF">2016-04-27T04:04:47Z</dcterms:created>
  <dcterms:modified xsi:type="dcterms:W3CDTF">2018-05-13T21:35:45Z</dcterms:modified>
</cp:coreProperties>
</file>