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94" r:id="rId4"/>
    <p:sldId id="295" r:id="rId5"/>
    <p:sldId id="296" r:id="rId6"/>
    <p:sldId id="297" r:id="rId7"/>
    <p:sldId id="298" r:id="rId8"/>
    <p:sldId id="299" r:id="rId9"/>
    <p:sldId id="275" r:id="rId10"/>
    <p:sldId id="276" r:id="rId11"/>
    <p:sldId id="283" r:id="rId12"/>
    <p:sldId id="272" r:id="rId13"/>
    <p:sldId id="286" r:id="rId14"/>
    <p:sldId id="287" r:id="rId15"/>
    <p:sldId id="288" r:id="rId16"/>
    <p:sldId id="289" r:id="rId17"/>
    <p:sldId id="292" r:id="rId18"/>
    <p:sldId id="293" r:id="rId19"/>
    <p:sldId id="290" r:id="rId20"/>
    <p:sldId id="291" r:id="rId21"/>
  </p:sldIdLst>
  <p:sldSz cx="9144000" cy="5715000" type="screen16x10"/>
  <p:notesSz cx="6858000" cy="9144000"/>
  <p:defaultTextStyle>
    <a:defPPr>
      <a:defRPr lang="en-US"/>
    </a:defPPr>
    <a:lvl1pPr marL="0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5465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0932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26397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01863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77329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52794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28260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03726" algn="l" defTabSz="9509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92" autoAdjust="0"/>
  </p:normalViewPr>
  <p:slideViewPr>
    <p:cSldViewPr>
      <p:cViewPr varScale="1">
        <p:scale>
          <a:sx n="98" d="100"/>
          <a:sy n="98" d="100"/>
        </p:scale>
        <p:origin x="-960" y="-10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17-04-19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17-04-19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5465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0932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26397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1863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77329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52794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28260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03726" algn="l" defTabSz="9509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946453"/>
            <a:ext cx="1217066" cy="66665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1" y="301997"/>
            <a:ext cx="6858000" cy="13970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7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1741329"/>
            <a:ext cx="6858000" cy="73862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accent1"/>
                </a:solidFill>
              </a:defRPr>
            </a:lvl1pPr>
            <a:lvl2pPr marL="475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0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6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1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7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2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8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3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9051-6E81-43E8-9099-FF6A0C3DCFE8}" type="datetime1">
              <a:rPr lang="en-US"/>
              <a:t>17-04-19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B04-7709-4C1E-A61A-74684A0170FC}" type="datetime1">
              <a:rPr lang="en-US"/>
              <a:t>17-04-19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7144927" y="216671"/>
            <a:ext cx="886083" cy="393137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4496265"/>
            <a:ext cx="9144000" cy="1218736"/>
            <a:chOff x="0" y="4046638"/>
            <a:chExt cx="9144000" cy="1096862"/>
          </a:xfrm>
        </p:grpSpPr>
        <p:sp>
          <p:nvSpPr>
            <p:cNvPr id="16" name="Free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958762"/>
            <a:ext cx="1371600" cy="4184738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958762"/>
            <a:ext cx="6172200" cy="4184738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BD0D-E0B1-4CED-AC65-708AC79EB9CD}" type="datetime1">
              <a:rPr lang="en-US"/>
              <a:t>17-04-19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A6D-DF0B-4D4B-B359-5F1D1D0E30A4}" type="datetime1">
              <a:rPr lang="en-US"/>
              <a:t>17-04-19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2603680"/>
            <a:ext cx="1217066" cy="670884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4507680"/>
            <a:ext cx="9144000" cy="1218736"/>
            <a:chOff x="0" y="4056912"/>
            <a:chExt cx="9144000" cy="1096862"/>
          </a:xfrm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1610432"/>
            <a:ext cx="6858000" cy="1754473"/>
          </a:xfrm>
        </p:spPr>
        <p:txBody>
          <a:bodyPr anchor="b">
            <a:normAutofit/>
          </a:bodyPr>
          <a:lstStyle>
            <a:lvl1pPr algn="l">
              <a:defRPr sz="4700" b="0" cap="none" baseline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3403554"/>
            <a:ext cx="6858000" cy="777748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accent1"/>
                </a:solidFill>
              </a:defRPr>
            </a:lvl1pPr>
            <a:lvl2pPr marL="4754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09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263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18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73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27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282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37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DB99-15BC-4479-BAC5-1E502E66917A}" type="datetime1">
              <a:rPr lang="en-US"/>
              <a:t>17-04-19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33500"/>
            <a:ext cx="3657600" cy="3810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33500"/>
            <a:ext cx="3657600" cy="3810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C2A3-CD19-48AB-9F64-ECCF75182EDD}" type="datetime1">
              <a:rPr lang="en-US"/>
              <a:t>17-04-19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330476"/>
            <a:ext cx="3657600" cy="680358"/>
          </a:xfrm>
        </p:spPr>
        <p:txBody>
          <a:bodyPr anchor="ctr">
            <a:norm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75465" indent="0">
              <a:buNone/>
              <a:defRPr sz="2100" b="1"/>
            </a:lvl2pPr>
            <a:lvl3pPr marL="950932" indent="0">
              <a:buNone/>
              <a:defRPr sz="1900" b="1"/>
            </a:lvl3pPr>
            <a:lvl4pPr marL="1426397" indent="0">
              <a:buNone/>
              <a:defRPr sz="1600" b="1"/>
            </a:lvl4pPr>
            <a:lvl5pPr marL="1901863" indent="0">
              <a:buNone/>
              <a:defRPr sz="1600" b="1"/>
            </a:lvl5pPr>
            <a:lvl6pPr marL="2377329" indent="0">
              <a:buNone/>
              <a:defRPr sz="1600" b="1"/>
            </a:lvl6pPr>
            <a:lvl7pPr marL="2852794" indent="0">
              <a:buNone/>
              <a:defRPr sz="1600" b="1"/>
            </a:lvl7pPr>
            <a:lvl8pPr marL="3328260" indent="0">
              <a:buNone/>
              <a:defRPr sz="1600" b="1"/>
            </a:lvl8pPr>
            <a:lvl9pPr marL="3803726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010834"/>
            <a:ext cx="3657600" cy="313266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330476"/>
            <a:ext cx="3657600" cy="680358"/>
          </a:xfrm>
        </p:spPr>
        <p:txBody>
          <a:bodyPr anchor="ctr">
            <a:norm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75465" indent="0">
              <a:buNone/>
              <a:defRPr sz="2100" b="1"/>
            </a:lvl2pPr>
            <a:lvl3pPr marL="950932" indent="0">
              <a:buNone/>
              <a:defRPr sz="1900" b="1"/>
            </a:lvl3pPr>
            <a:lvl4pPr marL="1426397" indent="0">
              <a:buNone/>
              <a:defRPr sz="1600" b="1"/>
            </a:lvl4pPr>
            <a:lvl5pPr marL="1901863" indent="0">
              <a:buNone/>
              <a:defRPr sz="1600" b="1"/>
            </a:lvl5pPr>
            <a:lvl6pPr marL="2377329" indent="0">
              <a:buNone/>
              <a:defRPr sz="1600" b="1"/>
            </a:lvl6pPr>
            <a:lvl7pPr marL="2852794" indent="0">
              <a:buNone/>
              <a:defRPr sz="1600" b="1"/>
            </a:lvl7pPr>
            <a:lvl8pPr marL="3328260" indent="0">
              <a:buNone/>
              <a:defRPr sz="1600" b="1"/>
            </a:lvl8pPr>
            <a:lvl9pPr marL="3803726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10834"/>
            <a:ext cx="3657600" cy="313266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8C1-7C87-4705-AB97-8CD17D208E3F}" type="datetime1">
              <a:rPr lang="en-US"/>
              <a:t>17-04-19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24E-DF92-4841-B9B9-DD11AA239B85}" type="datetime1">
              <a:rPr lang="en-US"/>
              <a:t>17-04-19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4507680"/>
            <a:ext cx="9144000" cy="1218736"/>
            <a:chOff x="0" y="4056912"/>
            <a:chExt cx="9144000" cy="1096862"/>
          </a:xfrm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AE1-4360-4D5B-BDBC-656B872DD533}" type="datetime1">
              <a:rPr lang="en-US"/>
              <a:t>17-04-19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1" y="1333500"/>
            <a:ext cx="4572000" cy="3810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333502"/>
            <a:ext cx="2590800" cy="3809999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accent1"/>
                </a:solidFill>
              </a:defRPr>
            </a:lvl1pPr>
            <a:lvl2pPr marL="475465" indent="0">
              <a:buNone/>
              <a:defRPr sz="1200"/>
            </a:lvl2pPr>
            <a:lvl3pPr marL="950932" indent="0">
              <a:buNone/>
              <a:defRPr sz="1000"/>
            </a:lvl3pPr>
            <a:lvl4pPr marL="1426397" indent="0">
              <a:buNone/>
              <a:defRPr sz="900"/>
            </a:lvl4pPr>
            <a:lvl5pPr marL="1901863" indent="0">
              <a:buNone/>
              <a:defRPr sz="900"/>
            </a:lvl5pPr>
            <a:lvl6pPr marL="2377329" indent="0">
              <a:buNone/>
              <a:defRPr sz="900"/>
            </a:lvl6pPr>
            <a:lvl7pPr marL="2852794" indent="0">
              <a:buNone/>
              <a:defRPr sz="900"/>
            </a:lvl7pPr>
            <a:lvl8pPr marL="3328260" indent="0">
              <a:buNone/>
              <a:defRPr sz="900"/>
            </a:lvl8pPr>
            <a:lvl9pPr marL="3803726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0708-46A4-4851-883E-8DFB8939107E}" type="datetime1">
              <a:rPr lang="en-US"/>
              <a:t>17-04-19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3" y="1333500"/>
            <a:ext cx="5029197" cy="30480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100"/>
            </a:lvl1pPr>
            <a:lvl2pPr marL="475465" indent="0">
              <a:buNone/>
              <a:defRPr sz="2900"/>
            </a:lvl2pPr>
            <a:lvl3pPr marL="950932" indent="0">
              <a:buNone/>
              <a:defRPr sz="2500"/>
            </a:lvl3pPr>
            <a:lvl4pPr marL="1426397" indent="0">
              <a:buNone/>
              <a:defRPr sz="2100"/>
            </a:lvl4pPr>
            <a:lvl5pPr marL="1901863" indent="0">
              <a:buNone/>
              <a:defRPr sz="2100"/>
            </a:lvl5pPr>
            <a:lvl6pPr marL="2377329" indent="0">
              <a:buNone/>
              <a:defRPr sz="2100"/>
            </a:lvl6pPr>
            <a:lvl7pPr marL="2852794" indent="0">
              <a:buNone/>
              <a:defRPr sz="2100"/>
            </a:lvl7pPr>
            <a:lvl8pPr marL="3328260" indent="0">
              <a:buNone/>
              <a:defRPr sz="2100"/>
            </a:lvl8pPr>
            <a:lvl9pPr marL="3803726" indent="0">
              <a:buNone/>
              <a:defRPr sz="21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0" y="1333500"/>
            <a:ext cx="2133600" cy="3132667"/>
          </a:xfr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accent1"/>
                </a:solidFill>
              </a:defRPr>
            </a:lvl1pPr>
            <a:lvl2pPr marL="475465" indent="0">
              <a:buNone/>
              <a:defRPr sz="1200"/>
            </a:lvl2pPr>
            <a:lvl3pPr marL="950932" indent="0">
              <a:buNone/>
              <a:defRPr sz="1000"/>
            </a:lvl3pPr>
            <a:lvl4pPr marL="1426397" indent="0">
              <a:buNone/>
              <a:defRPr sz="900"/>
            </a:lvl4pPr>
            <a:lvl5pPr marL="1901863" indent="0">
              <a:buNone/>
              <a:defRPr sz="900"/>
            </a:lvl5pPr>
            <a:lvl6pPr marL="2377329" indent="0">
              <a:buNone/>
              <a:defRPr sz="900"/>
            </a:lvl6pPr>
            <a:lvl7pPr marL="2852794" indent="0">
              <a:buNone/>
              <a:defRPr sz="900"/>
            </a:lvl7pPr>
            <a:lvl8pPr marL="3328260" indent="0">
              <a:buNone/>
              <a:defRPr sz="900"/>
            </a:lvl8pPr>
            <a:lvl9pPr marL="3803726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EFFC-86AE-4294-A319-CAFC2651994B}" type="datetime1">
              <a:rPr lang="en-US"/>
              <a:t>17-04-19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4507680"/>
            <a:ext cx="9144000" cy="1218736"/>
            <a:chOff x="0" y="4056912"/>
            <a:chExt cx="9144000" cy="1096862"/>
          </a:xfrm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1" y="667126"/>
            <a:ext cx="797475" cy="436819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373688"/>
            <a:ext cx="6217920" cy="150813"/>
          </a:xfrm>
          <a:prstGeom prst="rect">
            <a:avLst/>
          </a:prstGeom>
        </p:spPr>
        <p:txBody>
          <a:bodyPr vert="horz" lIns="95093" tIns="47546" rIns="95093" bIns="47546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27000"/>
            <a:ext cx="7315200" cy="1079500"/>
          </a:xfrm>
          <a:prstGeom prst="rect">
            <a:avLst/>
          </a:prstGeom>
        </p:spPr>
        <p:txBody>
          <a:bodyPr vert="horz" lIns="95093" tIns="47546" rIns="95093" bIns="47546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333500"/>
            <a:ext cx="7315200" cy="3810000"/>
          </a:xfrm>
          <a:prstGeom prst="rect">
            <a:avLst/>
          </a:prstGeom>
        </p:spPr>
        <p:txBody>
          <a:bodyPr vert="horz" lIns="95093" tIns="47546" rIns="95093" bIns="47546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5373688"/>
            <a:ext cx="1066800" cy="150813"/>
          </a:xfrm>
          <a:prstGeom prst="rect">
            <a:avLst/>
          </a:prstGeom>
        </p:spPr>
        <p:txBody>
          <a:bodyPr vert="horz" lIns="95093" tIns="47546" rIns="95093" bIns="47546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29E8617-6EA8-4B97-A5E8-E18E98765EE2}" type="datetime1">
              <a:rPr lang="en-US"/>
              <a:pPr/>
              <a:t>17-04-19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5373688"/>
            <a:ext cx="609600" cy="150813"/>
          </a:xfrm>
          <a:prstGeom prst="rect">
            <a:avLst/>
          </a:prstGeom>
        </p:spPr>
        <p:txBody>
          <a:bodyPr vert="horz" lIns="95093" tIns="47546" rIns="95093" bIns="47546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950932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733" indent="-237733" algn="l" defTabSz="950932" rtl="0" eaLnBrk="1" latinLnBrk="0" hangingPunct="1">
        <a:lnSpc>
          <a:spcPct val="90000"/>
        </a:lnSpc>
        <a:spcBef>
          <a:spcPts val="1404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89578" indent="-237733" algn="l" defTabSz="950932" rtl="0" eaLnBrk="1" latinLnBrk="0" hangingPunct="1">
        <a:lnSpc>
          <a:spcPct val="90000"/>
        </a:lnSpc>
        <a:spcBef>
          <a:spcPts val="936"/>
        </a:spcBef>
        <a:buClr>
          <a:schemeClr val="accent1"/>
        </a:buClr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1422" indent="-237733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267" indent="-237733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112" indent="-237733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6956" indent="-237733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48801" indent="-237733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700645" indent="-237733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052490" indent="-237733" algn="l" defTabSz="9509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65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0932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397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1863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7329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2794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8260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3726" algn="l" defTabSz="9509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Whiteboarding!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114800" cy="3810000"/>
          </a:xfrm>
        </p:spPr>
        <p:txBody>
          <a:bodyPr/>
          <a:lstStyle/>
          <a:p>
            <a:r>
              <a:rPr lang="en-US" dirty="0" smtClean="0"/>
              <a:t>Before the quiz let’s try some tricky circuit questions</a:t>
            </a:r>
          </a:p>
          <a:p>
            <a:r>
              <a:rPr lang="en-US" dirty="0" smtClean="0"/>
              <a:t>Grab a whiteboard, pens and some colleagues (</a:t>
            </a:r>
            <a:r>
              <a:rPr lang="en-US" b="1" dirty="0" smtClean="0">
                <a:solidFill>
                  <a:srgbClr val="FF6600"/>
                </a:solidFill>
              </a:rPr>
              <a:t>max 3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1343" b="-213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3: </a:t>
            </a:r>
            <a:r>
              <a:rPr lang="en-US" dirty="0">
                <a:solidFill>
                  <a:srgbClr val="FF0000"/>
                </a:solidFill>
              </a:rPr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33500"/>
            <a:ext cx="3733800" cy="38100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For the circuit to the right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Find the equivalent resistance of the entire circuit - </a:t>
            </a:r>
            <a:r>
              <a:rPr lang="en-US" dirty="0">
                <a:solidFill>
                  <a:srgbClr val="FF0000"/>
                </a:solidFill>
              </a:rPr>
              <a:t>167 </a:t>
            </a:r>
            <a:r>
              <a:rPr lang="en-US" dirty="0" err="1" smtClean="0">
                <a:solidFill>
                  <a:srgbClr val="FF0000"/>
                </a:solidFill>
              </a:rPr>
              <a:t>kΩ</a:t>
            </a:r>
            <a:endParaRPr lang="en-US" dirty="0" smtClean="0"/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The current at the point marked I - </a:t>
            </a:r>
            <a:r>
              <a:rPr lang="en-US" dirty="0">
                <a:solidFill>
                  <a:srgbClr val="FF0000"/>
                </a:solidFill>
              </a:rPr>
              <a:t>0.48 mA</a:t>
            </a:r>
            <a:endParaRPr lang="en-US" dirty="0"/>
          </a:p>
          <a:p>
            <a:pPr marL="457200" indent="-457200">
              <a:buFont typeface="+mj-lt"/>
              <a:buAutoNum type="alphaLcPeriod"/>
            </a:pPr>
            <a:endParaRPr lang="en-US" dirty="0"/>
          </a:p>
        </p:txBody>
      </p:sp>
      <p:pic>
        <p:nvPicPr>
          <p:cNvPr id="5" name="Content Placeholder 4" descr="Screen Shot 2014-04-21 at 10.33.24 A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647" b="-46647"/>
          <a:stretch>
            <a:fillRect/>
          </a:stretch>
        </p:blipFill>
        <p:spPr>
          <a:xfrm>
            <a:off x="4251960" y="619124"/>
            <a:ext cx="4892040" cy="5095875"/>
          </a:xfrm>
        </p:spPr>
      </p:pic>
    </p:spTree>
    <p:extLst>
      <p:ext uri="{BB962C8B-B14F-4D97-AF65-F5344CB8AC3E}">
        <p14:creationId xmlns:p14="http://schemas.microsoft.com/office/powerpoint/2010/main" val="179072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33500"/>
            <a:ext cx="4343400" cy="3810000"/>
          </a:xfrm>
        </p:spPr>
        <p:txBody>
          <a:bodyPr/>
          <a:lstStyle/>
          <a:p>
            <a:pPr marL="457200" lvl="0" indent="-457200">
              <a:buFont typeface="+mj-lt"/>
              <a:buAutoNum type="alphaLcParenR"/>
            </a:pPr>
            <a:r>
              <a:rPr lang="en-US" dirty="0"/>
              <a:t>What is the equivalent resistance of the entire circuit?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US" dirty="0"/>
              <a:t>What current is drawn from the battery?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US" dirty="0"/>
              <a:t>What is the current in the 50 </a:t>
            </a:r>
            <a:r>
              <a:rPr lang="en-US" dirty="0" err="1"/>
              <a:t>Ω</a:t>
            </a:r>
            <a:r>
              <a:rPr lang="en-US" dirty="0"/>
              <a:t> resistor?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US" dirty="0"/>
              <a:t>What is the voltage across the 22 </a:t>
            </a:r>
            <a:r>
              <a:rPr lang="en-US" dirty="0" err="1"/>
              <a:t>Ω</a:t>
            </a:r>
            <a:r>
              <a:rPr lang="en-US" dirty="0"/>
              <a:t> resistor?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270" b="-30270"/>
          <a:stretch>
            <a:fillRect/>
          </a:stretch>
        </p:blipFill>
        <p:spPr>
          <a:xfrm>
            <a:off x="4724400" y="952500"/>
            <a:ext cx="42672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4: </a:t>
            </a:r>
            <a:r>
              <a:rPr lang="en-US" dirty="0" smtClean="0">
                <a:solidFill>
                  <a:srgbClr val="FF0000"/>
                </a:solidFill>
              </a:rPr>
              <a:t>ANSWERS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33500"/>
            <a:ext cx="4343400" cy="3810000"/>
          </a:xfrm>
        </p:spPr>
        <p:txBody>
          <a:bodyPr/>
          <a:lstStyle/>
          <a:p>
            <a:pPr marL="457200" lvl="0" indent="-457200">
              <a:buFont typeface="+mj-lt"/>
              <a:buAutoNum type="alphaLcParenR"/>
            </a:pPr>
            <a:r>
              <a:rPr lang="en-US" dirty="0" smtClean="0"/>
              <a:t>50 </a:t>
            </a:r>
            <a:r>
              <a:rPr lang="en-US" dirty="0" err="1" smtClean="0"/>
              <a:t>Ω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270" b="-30270"/>
          <a:stretch>
            <a:fillRect/>
          </a:stretch>
        </p:blipFill>
        <p:spPr>
          <a:xfrm>
            <a:off x="4724400" y="952500"/>
            <a:ext cx="42672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49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4: </a:t>
            </a:r>
            <a:r>
              <a:rPr lang="en-US" dirty="0" smtClean="0">
                <a:solidFill>
                  <a:srgbClr val="FF0000"/>
                </a:solidFill>
              </a:rPr>
              <a:t>ANSWERS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33500"/>
            <a:ext cx="4343400" cy="3810000"/>
          </a:xfrm>
        </p:spPr>
        <p:txBody>
          <a:bodyPr/>
          <a:lstStyle/>
          <a:p>
            <a:pPr marL="457200" lvl="0" indent="-457200">
              <a:buFont typeface="+mj-lt"/>
              <a:buAutoNum type="alphaLcParenR"/>
            </a:pPr>
            <a:r>
              <a:rPr lang="en-US" dirty="0" smtClean="0"/>
              <a:t>50 </a:t>
            </a:r>
            <a:r>
              <a:rPr lang="en-US" dirty="0" err="1" smtClean="0"/>
              <a:t>Ω</a:t>
            </a:r>
            <a:endParaRPr lang="en-US" dirty="0" smtClean="0"/>
          </a:p>
          <a:p>
            <a:pPr marL="457200" lvl="0" indent="-457200">
              <a:buFont typeface="+mj-lt"/>
              <a:buAutoNum type="alphaLcParenR"/>
            </a:pPr>
            <a:r>
              <a:rPr lang="en-US" dirty="0" smtClean="0"/>
              <a:t>1.0 A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270" b="-30270"/>
          <a:stretch>
            <a:fillRect/>
          </a:stretch>
        </p:blipFill>
        <p:spPr>
          <a:xfrm>
            <a:off x="4724400" y="952500"/>
            <a:ext cx="42672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49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4: </a:t>
            </a:r>
            <a:r>
              <a:rPr lang="en-US" dirty="0" smtClean="0">
                <a:solidFill>
                  <a:srgbClr val="FF0000"/>
                </a:solidFill>
              </a:rPr>
              <a:t>ANSWERS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33500"/>
            <a:ext cx="4343400" cy="3810000"/>
          </a:xfrm>
        </p:spPr>
        <p:txBody>
          <a:bodyPr/>
          <a:lstStyle/>
          <a:p>
            <a:pPr marL="457200" lvl="0" indent="-457200">
              <a:buFont typeface="+mj-lt"/>
              <a:buAutoNum type="alphaLcParenR"/>
            </a:pPr>
            <a:r>
              <a:rPr lang="en-US" dirty="0" smtClean="0"/>
              <a:t>50 </a:t>
            </a:r>
            <a:r>
              <a:rPr lang="en-US" dirty="0" err="1" smtClean="0"/>
              <a:t>Ω</a:t>
            </a:r>
            <a:endParaRPr lang="en-US" dirty="0" smtClean="0"/>
          </a:p>
          <a:p>
            <a:pPr marL="457200" lvl="0" indent="-457200">
              <a:buFont typeface="+mj-lt"/>
              <a:buAutoNum type="alphaLcParenR"/>
            </a:pPr>
            <a:r>
              <a:rPr lang="en-US" dirty="0" smtClean="0"/>
              <a:t>1.0 A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US" dirty="0" smtClean="0"/>
              <a:t>0.13 A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270" b="-30270"/>
          <a:stretch>
            <a:fillRect/>
          </a:stretch>
        </p:blipFill>
        <p:spPr>
          <a:xfrm>
            <a:off x="4724400" y="952500"/>
            <a:ext cx="42672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49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4: </a:t>
            </a:r>
            <a:r>
              <a:rPr lang="en-US" dirty="0" smtClean="0">
                <a:solidFill>
                  <a:srgbClr val="FF0000"/>
                </a:solidFill>
              </a:rPr>
              <a:t>ANSWERS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33500"/>
            <a:ext cx="4343400" cy="3810000"/>
          </a:xfrm>
        </p:spPr>
        <p:txBody>
          <a:bodyPr/>
          <a:lstStyle/>
          <a:p>
            <a:pPr marL="457200" lvl="0" indent="-457200">
              <a:buFont typeface="+mj-lt"/>
              <a:buAutoNum type="alphaLcParenR"/>
            </a:pPr>
            <a:r>
              <a:rPr lang="en-US" dirty="0" smtClean="0"/>
              <a:t>50 </a:t>
            </a:r>
            <a:r>
              <a:rPr lang="en-US" dirty="0" err="1" smtClean="0"/>
              <a:t>Ω</a:t>
            </a:r>
            <a:endParaRPr lang="en-US" dirty="0" smtClean="0"/>
          </a:p>
          <a:p>
            <a:pPr marL="457200" lvl="0" indent="-457200">
              <a:buFont typeface="+mj-lt"/>
              <a:buAutoNum type="alphaLcParenR"/>
            </a:pPr>
            <a:r>
              <a:rPr lang="en-US" dirty="0" smtClean="0"/>
              <a:t>1.0 A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US" dirty="0" smtClean="0"/>
              <a:t>0.13 A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US" dirty="0" smtClean="0"/>
              <a:t>7.3 V</a:t>
            </a:r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270" b="-30270"/>
          <a:stretch>
            <a:fillRect/>
          </a:stretch>
        </p:blipFill>
        <p:spPr>
          <a:xfrm>
            <a:off x="4724400" y="952500"/>
            <a:ext cx="42672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49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7000"/>
            <a:ext cx="7315200" cy="825500"/>
          </a:xfrm>
        </p:spPr>
        <p:txBody>
          <a:bodyPr/>
          <a:lstStyle/>
          <a:p>
            <a:r>
              <a:rPr lang="en-US" dirty="0" smtClean="0"/>
              <a:t>Question  5</a:t>
            </a:r>
            <a:endParaRPr lang="en-US" dirty="0"/>
          </a:p>
        </p:txBody>
      </p:sp>
      <p:pic>
        <p:nvPicPr>
          <p:cNvPr id="5" name="Content Placeholder 4" descr="Screen Shot 2014-04-27 at 11.13.39 A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732" b="-24732"/>
          <a:stretch>
            <a:fillRect/>
          </a:stretch>
        </p:blipFill>
        <p:spPr>
          <a:xfrm>
            <a:off x="-34466" y="329224"/>
            <a:ext cx="5825666" cy="6068402"/>
          </a:xfrm>
        </p:spPr>
      </p:pic>
      <p:pic>
        <p:nvPicPr>
          <p:cNvPr id="6" name="Content Placeholder 5" descr="Screen Shot 2014-04-27 at 11.13.49 AM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408" b="-11408"/>
          <a:stretch>
            <a:fillRect/>
          </a:stretch>
        </p:blipFill>
        <p:spPr>
          <a:xfrm>
            <a:off x="5492496" y="-342900"/>
            <a:ext cx="3803904" cy="3962400"/>
          </a:xfrm>
        </p:spPr>
      </p:pic>
    </p:spTree>
    <p:extLst>
      <p:ext uri="{BB962C8B-B14F-4D97-AF65-F5344CB8AC3E}">
        <p14:creationId xmlns:p14="http://schemas.microsoft.com/office/powerpoint/2010/main" val="347200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7000"/>
            <a:ext cx="7315200" cy="825500"/>
          </a:xfrm>
        </p:spPr>
        <p:txBody>
          <a:bodyPr/>
          <a:lstStyle/>
          <a:p>
            <a:r>
              <a:rPr lang="en-US" dirty="0" smtClean="0"/>
              <a:t>Question  5</a:t>
            </a:r>
            <a:endParaRPr lang="en-US" dirty="0"/>
          </a:p>
        </p:txBody>
      </p:sp>
      <p:pic>
        <p:nvPicPr>
          <p:cNvPr id="5" name="Content Placeholder 4" descr="Screen Shot 2014-04-27 at 11.13.39 A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732" b="-24732"/>
          <a:stretch>
            <a:fillRect/>
          </a:stretch>
        </p:blipFill>
        <p:spPr>
          <a:xfrm>
            <a:off x="-34466" y="723900"/>
            <a:ext cx="5446777" cy="5673726"/>
          </a:xfr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7956672"/>
              </p:ext>
            </p:extLst>
          </p:nvPr>
        </p:nvGraphicFramePr>
        <p:xfrm>
          <a:off x="5334000" y="952500"/>
          <a:ext cx="3657600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990600"/>
                <a:gridCol w="9906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509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V(V)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R(</a:t>
                      </a:r>
                      <a:r>
                        <a:rPr lang="en-US" sz="1600" dirty="0" err="1" smtClean="0"/>
                        <a:t>Ω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2.52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1.71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4.0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6.5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509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509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3.05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7.55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V</a:t>
                      </a:r>
                      <a:r>
                        <a:rPr lang="en-US" sz="1600" baseline="-25000" dirty="0" err="1" smtClean="0"/>
                        <a:t>t</a:t>
                      </a:r>
                      <a:r>
                        <a:rPr lang="en-US" sz="1600" baseline="0" dirty="0" smtClean="0"/>
                        <a:t>= 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I</a:t>
                      </a:r>
                      <a:r>
                        <a:rPr lang="en-US" sz="1600" baseline="-25000" dirty="0" smtClean="0"/>
                        <a:t>t</a:t>
                      </a:r>
                      <a:r>
                        <a:rPr lang="en-US" sz="1600" baseline="0" dirty="0" smtClean="0"/>
                        <a:t>= 7.55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</a:t>
                      </a:r>
                      <a:r>
                        <a:rPr lang="en-US" sz="1600" baseline="-25000" dirty="0" err="1" smtClean="0"/>
                        <a:t>t</a:t>
                      </a:r>
                      <a:r>
                        <a:rPr lang="en-US" sz="1600" baseline="0" dirty="0" smtClean="0"/>
                        <a:t> = 5.3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26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Kirchhoff’s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Please clear your whiteboards and prepare your group for Quiz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0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EMF and Terminal Voltage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take out your notes!</a:t>
            </a:r>
          </a:p>
          <a:p>
            <a:r>
              <a:rPr lang="en-US" dirty="0" smtClean="0"/>
              <a:t>Last Page… </a:t>
            </a:r>
            <a:r>
              <a:rPr lang="en-US" b="1" i="1" dirty="0" smtClean="0">
                <a:solidFill>
                  <a:srgbClr val="FF0000"/>
                </a:solidFill>
              </a:rPr>
              <a:t>must be a Unit Test coming up…</a:t>
            </a:r>
          </a:p>
          <a:p>
            <a:r>
              <a:rPr lang="en-US" u="sng" dirty="0" smtClean="0"/>
              <a:t>Next Class</a:t>
            </a:r>
            <a:r>
              <a:rPr lang="en-US" dirty="0" smtClean="0"/>
              <a:t>: Terminal Voltage Lab + Time to Review</a:t>
            </a:r>
          </a:p>
          <a:p>
            <a:r>
              <a:rPr lang="en-US" u="sng" dirty="0" smtClean="0"/>
              <a:t>2 Classes</a:t>
            </a:r>
            <a:r>
              <a:rPr lang="en-US" dirty="0" smtClean="0"/>
              <a:t>: Unit Quiz Electric Circuits</a:t>
            </a:r>
          </a:p>
          <a:p>
            <a:r>
              <a:rPr lang="en-US" u="sng" dirty="0" smtClean="0"/>
              <a:t>3 Classes</a:t>
            </a:r>
            <a:r>
              <a:rPr lang="en-US" smtClean="0"/>
              <a:t>: </a:t>
            </a:r>
            <a:r>
              <a:rPr lang="en-US" smtClean="0"/>
              <a:t>Review Day</a:t>
            </a:r>
            <a:endParaRPr lang="en-US" dirty="0" smtClean="0"/>
          </a:p>
          <a:p>
            <a:r>
              <a:rPr lang="en-US" u="sng" dirty="0" smtClean="0"/>
              <a:t>4 Classes</a:t>
            </a:r>
            <a:r>
              <a:rPr lang="en-US" dirty="0" smtClean="0"/>
              <a:t>: </a:t>
            </a:r>
            <a:r>
              <a:rPr lang="en-US" dirty="0" smtClean="0"/>
              <a:t>Unit </a:t>
            </a:r>
            <a:r>
              <a:rPr lang="en-US" dirty="0" smtClean="0"/>
              <a:t>Test Electric Circuits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6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33500"/>
            <a:ext cx="3733800" cy="38100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For the circuit to the right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Find the equivalent resistance of the entire circuit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The current at the point marked I</a:t>
            </a:r>
            <a:endParaRPr lang="en-US" dirty="0"/>
          </a:p>
        </p:txBody>
      </p:sp>
      <p:pic>
        <p:nvPicPr>
          <p:cNvPr id="5" name="Content Placeholder 4" descr="Screen Shot 2014-04-21 at 10.33.36 A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141" b="-38141"/>
          <a:stretch>
            <a:fillRect/>
          </a:stretch>
        </p:blipFill>
        <p:spPr>
          <a:xfrm>
            <a:off x="4206240" y="381001"/>
            <a:ext cx="4937760" cy="5143500"/>
          </a:xfrm>
        </p:spPr>
      </p:pic>
    </p:spTree>
    <p:extLst>
      <p:ext uri="{BB962C8B-B14F-4D97-AF65-F5344CB8AC3E}">
        <p14:creationId xmlns:p14="http://schemas.microsoft.com/office/powerpoint/2010/main" val="205103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1: </a:t>
            </a:r>
            <a:r>
              <a:rPr lang="en-US" dirty="0">
                <a:solidFill>
                  <a:srgbClr val="FF0000"/>
                </a:solidFill>
              </a:rPr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33500"/>
            <a:ext cx="3733800" cy="38100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For the circuit to the right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Find the equivalent resistance of the entire circuit – </a:t>
            </a:r>
            <a:r>
              <a:rPr lang="en-US" dirty="0" smtClean="0">
                <a:solidFill>
                  <a:srgbClr val="FF0000"/>
                </a:solidFill>
              </a:rPr>
              <a:t>314 </a:t>
            </a:r>
            <a:r>
              <a:rPr lang="en-US" dirty="0" err="1" smtClean="0">
                <a:solidFill>
                  <a:srgbClr val="FF0000"/>
                </a:solidFill>
              </a:rPr>
              <a:t>Ω</a:t>
            </a:r>
            <a:endParaRPr lang="en-US" dirty="0" smtClean="0"/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The current at the point marked I –</a:t>
            </a:r>
            <a:endParaRPr lang="en-US" dirty="0"/>
          </a:p>
        </p:txBody>
      </p:sp>
      <p:pic>
        <p:nvPicPr>
          <p:cNvPr id="5" name="Content Placeholder 4" descr="Screen Shot 2014-04-21 at 10.33.36 A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141" b="-38141"/>
          <a:stretch>
            <a:fillRect/>
          </a:stretch>
        </p:blipFill>
        <p:spPr>
          <a:xfrm>
            <a:off x="4206240" y="381001"/>
            <a:ext cx="4937760" cy="5143500"/>
          </a:xfrm>
        </p:spPr>
      </p:pic>
    </p:spTree>
    <p:extLst>
      <p:ext uri="{BB962C8B-B14F-4D97-AF65-F5344CB8AC3E}">
        <p14:creationId xmlns:p14="http://schemas.microsoft.com/office/powerpoint/2010/main" val="136643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1: </a:t>
            </a:r>
            <a:r>
              <a:rPr lang="en-US" dirty="0">
                <a:solidFill>
                  <a:srgbClr val="FF0000"/>
                </a:solidFill>
              </a:rPr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33500"/>
            <a:ext cx="3733800" cy="38100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For the circuit to the right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Find the equivalent resistance of the entire circuit – </a:t>
            </a:r>
            <a:r>
              <a:rPr lang="en-US" dirty="0" smtClean="0">
                <a:solidFill>
                  <a:srgbClr val="FF0000"/>
                </a:solidFill>
              </a:rPr>
              <a:t>314 </a:t>
            </a:r>
            <a:r>
              <a:rPr lang="en-US" dirty="0" err="1" smtClean="0">
                <a:solidFill>
                  <a:srgbClr val="FF0000"/>
                </a:solidFill>
              </a:rPr>
              <a:t>Ω</a:t>
            </a:r>
            <a:endParaRPr lang="en-US" dirty="0" smtClean="0"/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The current at the point marked I – </a:t>
            </a:r>
            <a:r>
              <a:rPr lang="en-US" dirty="0" smtClean="0">
                <a:solidFill>
                  <a:srgbClr val="FF0000"/>
                </a:solidFill>
              </a:rPr>
              <a:t>9.5 mA</a:t>
            </a:r>
            <a:endParaRPr lang="en-US" dirty="0"/>
          </a:p>
        </p:txBody>
      </p:sp>
      <p:pic>
        <p:nvPicPr>
          <p:cNvPr id="5" name="Content Placeholder 4" descr="Screen Shot 2014-04-21 at 10.33.36 A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141" b="-38141"/>
          <a:stretch>
            <a:fillRect/>
          </a:stretch>
        </p:blipFill>
        <p:spPr>
          <a:xfrm>
            <a:off x="4206240" y="381001"/>
            <a:ext cx="4937760" cy="5143500"/>
          </a:xfrm>
        </p:spPr>
      </p:pic>
    </p:spTree>
    <p:extLst>
      <p:ext uri="{BB962C8B-B14F-4D97-AF65-F5344CB8AC3E}">
        <p14:creationId xmlns:p14="http://schemas.microsoft.com/office/powerpoint/2010/main" val="387075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33500"/>
            <a:ext cx="3733800" cy="38100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For the circuit to the right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Find the equivalent resistance of the entire circuit 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The current at the point marked I</a:t>
            </a:r>
            <a:endParaRPr lang="en-US" dirty="0"/>
          </a:p>
        </p:txBody>
      </p:sp>
      <p:pic>
        <p:nvPicPr>
          <p:cNvPr id="6" name="Content Placeholder 5" descr="Screen Shot 2014-04-21 at 10.33.31 A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003" b="-27003"/>
          <a:stretch>
            <a:fillRect/>
          </a:stretch>
        </p:blipFill>
        <p:spPr>
          <a:xfrm>
            <a:off x="4023360" y="381000"/>
            <a:ext cx="5120640" cy="5334000"/>
          </a:xfrm>
        </p:spPr>
      </p:pic>
    </p:spTree>
    <p:extLst>
      <p:ext uri="{BB962C8B-B14F-4D97-AF65-F5344CB8AC3E}">
        <p14:creationId xmlns:p14="http://schemas.microsoft.com/office/powerpoint/2010/main" val="25933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2: </a:t>
            </a:r>
            <a:r>
              <a:rPr lang="en-US" dirty="0">
                <a:solidFill>
                  <a:srgbClr val="FF0000"/>
                </a:solidFill>
              </a:rPr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33500"/>
            <a:ext cx="3733800" cy="38100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For the circuit to the right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Find the equivalent resistance of the entire circuit </a:t>
            </a:r>
            <a:r>
              <a:rPr lang="en-US" dirty="0"/>
              <a:t>-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77 </a:t>
            </a:r>
            <a:r>
              <a:rPr lang="en-US" dirty="0" err="1" smtClean="0">
                <a:solidFill>
                  <a:srgbClr val="FF0000"/>
                </a:solidFill>
              </a:rPr>
              <a:t>Ω</a:t>
            </a:r>
            <a:endParaRPr lang="en-US" dirty="0" smtClean="0"/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The current at the point marked I</a:t>
            </a:r>
            <a:endParaRPr lang="en-US" dirty="0"/>
          </a:p>
        </p:txBody>
      </p:sp>
      <p:pic>
        <p:nvPicPr>
          <p:cNvPr id="6" name="Content Placeholder 5" descr="Screen Shot 2014-04-21 at 10.33.31 A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003" b="-27003"/>
          <a:stretch>
            <a:fillRect/>
          </a:stretch>
        </p:blipFill>
        <p:spPr>
          <a:xfrm>
            <a:off x="4023360" y="381000"/>
            <a:ext cx="5120640" cy="5334000"/>
          </a:xfrm>
        </p:spPr>
      </p:pic>
    </p:spTree>
    <p:extLst>
      <p:ext uri="{BB962C8B-B14F-4D97-AF65-F5344CB8AC3E}">
        <p14:creationId xmlns:p14="http://schemas.microsoft.com/office/powerpoint/2010/main" val="397891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2: </a:t>
            </a:r>
            <a:r>
              <a:rPr lang="en-US" dirty="0">
                <a:solidFill>
                  <a:srgbClr val="FF0000"/>
                </a:solidFill>
              </a:rPr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33500"/>
            <a:ext cx="3733800" cy="38100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For the circuit to the right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Find the equivalent resistance of the entire circuit </a:t>
            </a:r>
            <a:r>
              <a:rPr lang="en-US" dirty="0"/>
              <a:t>-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77 </a:t>
            </a:r>
            <a:r>
              <a:rPr lang="en-US" dirty="0" err="1" smtClean="0">
                <a:solidFill>
                  <a:srgbClr val="FF0000"/>
                </a:solidFill>
              </a:rPr>
              <a:t>Ω</a:t>
            </a:r>
            <a:endParaRPr lang="en-US" dirty="0" smtClean="0"/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The current at the point marked I </a:t>
            </a:r>
            <a:r>
              <a:rPr lang="en-US" dirty="0"/>
              <a:t>– </a:t>
            </a:r>
            <a:r>
              <a:rPr lang="en-US" dirty="0" smtClean="0">
                <a:solidFill>
                  <a:srgbClr val="FF0000"/>
                </a:solidFill>
              </a:rPr>
              <a:t>0.13 A</a:t>
            </a:r>
            <a:endParaRPr lang="en-US" dirty="0"/>
          </a:p>
        </p:txBody>
      </p:sp>
      <p:pic>
        <p:nvPicPr>
          <p:cNvPr id="6" name="Content Placeholder 5" descr="Screen Shot 2014-04-21 at 10.33.31 A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003" b="-27003"/>
          <a:stretch>
            <a:fillRect/>
          </a:stretch>
        </p:blipFill>
        <p:spPr>
          <a:xfrm>
            <a:off x="4023360" y="381000"/>
            <a:ext cx="5120640" cy="5334000"/>
          </a:xfrm>
        </p:spPr>
      </p:pic>
    </p:spTree>
    <p:extLst>
      <p:ext uri="{BB962C8B-B14F-4D97-AF65-F5344CB8AC3E}">
        <p14:creationId xmlns:p14="http://schemas.microsoft.com/office/powerpoint/2010/main" val="215119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33500"/>
            <a:ext cx="3733800" cy="38100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For the circuit to the right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Find the equivalent resistance of the entire circuit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The current at the point marked I</a:t>
            </a:r>
            <a:endParaRPr lang="en-US" dirty="0"/>
          </a:p>
        </p:txBody>
      </p:sp>
      <p:pic>
        <p:nvPicPr>
          <p:cNvPr id="5" name="Content Placeholder 4" descr="Screen Shot 2014-04-21 at 10.33.24 A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647" b="-46647"/>
          <a:stretch>
            <a:fillRect/>
          </a:stretch>
        </p:blipFill>
        <p:spPr>
          <a:xfrm>
            <a:off x="4251960" y="619124"/>
            <a:ext cx="4892040" cy="5095875"/>
          </a:xfrm>
        </p:spPr>
      </p:pic>
    </p:spTree>
    <p:extLst>
      <p:ext uri="{BB962C8B-B14F-4D97-AF65-F5344CB8AC3E}">
        <p14:creationId xmlns:p14="http://schemas.microsoft.com/office/powerpoint/2010/main" val="70166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3: </a:t>
            </a:r>
            <a:r>
              <a:rPr lang="en-US" dirty="0">
                <a:solidFill>
                  <a:srgbClr val="FF0000"/>
                </a:solidFill>
              </a:rPr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33500"/>
            <a:ext cx="3733800" cy="38100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For the circuit to the right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Find the equivalent resistance of the entire circuit - </a:t>
            </a:r>
            <a:r>
              <a:rPr lang="en-US" dirty="0">
                <a:solidFill>
                  <a:srgbClr val="FF0000"/>
                </a:solidFill>
              </a:rPr>
              <a:t>167 </a:t>
            </a:r>
            <a:r>
              <a:rPr lang="en-US" dirty="0" err="1" smtClean="0">
                <a:solidFill>
                  <a:srgbClr val="FF0000"/>
                </a:solidFill>
              </a:rPr>
              <a:t>kΩ</a:t>
            </a:r>
            <a:endParaRPr lang="en-US" dirty="0" smtClean="0"/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The current at the point marked I</a:t>
            </a:r>
            <a:endParaRPr lang="en-US" dirty="0"/>
          </a:p>
          <a:p>
            <a:pPr marL="457200" indent="-457200">
              <a:buFont typeface="+mj-lt"/>
              <a:buAutoNum type="alphaLcPeriod"/>
            </a:pPr>
            <a:endParaRPr lang="en-US" dirty="0"/>
          </a:p>
        </p:txBody>
      </p:sp>
      <p:pic>
        <p:nvPicPr>
          <p:cNvPr id="5" name="Content Placeholder 4" descr="Screen Shot 2014-04-21 at 10.33.24 A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647" b="-46647"/>
          <a:stretch>
            <a:fillRect/>
          </a:stretch>
        </p:blipFill>
        <p:spPr>
          <a:xfrm>
            <a:off x="4251960" y="619124"/>
            <a:ext cx="4892040" cy="5095875"/>
          </a:xfrm>
        </p:spPr>
      </p:pic>
    </p:spTree>
    <p:extLst>
      <p:ext uri="{BB962C8B-B14F-4D97-AF65-F5344CB8AC3E}">
        <p14:creationId xmlns:p14="http://schemas.microsoft.com/office/powerpoint/2010/main" val="203183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oking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63CEF8-E427-41A3-B701-02CD4579E2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Vegetables.potx</Template>
  <TotalTime>0</TotalTime>
  <Words>484</Words>
  <Application>Microsoft Macintosh PowerPoint</Application>
  <PresentationFormat>On-screen Show (16:10)</PresentationFormat>
  <Paragraphs>107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Cooking 16x9</vt:lpstr>
      <vt:lpstr>Whiteboarding!</vt:lpstr>
      <vt:lpstr>Question 1:</vt:lpstr>
      <vt:lpstr>Question 1: ANSWERS</vt:lpstr>
      <vt:lpstr>Question 1: ANSWERS</vt:lpstr>
      <vt:lpstr>Question 2:</vt:lpstr>
      <vt:lpstr>Question 2: ANSWERS</vt:lpstr>
      <vt:lpstr>Question 2: ANSWERS</vt:lpstr>
      <vt:lpstr>Question 3:</vt:lpstr>
      <vt:lpstr>Question 3: ANSWERS</vt:lpstr>
      <vt:lpstr>Question 3: ANSWERS</vt:lpstr>
      <vt:lpstr>Question 4: </vt:lpstr>
      <vt:lpstr>Question 4: ANSWERS </vt:lpstr>
      <vt:lpstr>Question 4: ANSWERS </vt:lpstr>
      <vt:lpstr>Question 4: ANSWERS </vt:lpstr>
      <vt:lpstr>Question 4: ANSWERS </vt:lpstr>
      <vt:lpstr>Question  5</vt:lpstr>
      <vt:lpstr>Question  5</vt:lpstr>
      <vt:lpstr>Quiz: Kirchhoff’s Laws</vt:lpstr>
      <vt:lpstr>Notes: EMF and Terminal Voltage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2017-04-19T14:33:49Z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TC027879429991</vt:lpwstr>
  </property>
</Properties>
</file>