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7" r:id="rId4"/>
    <p:sldId id="270" r:id="rId5"/>
    <p:sldId id="273" r:id="rId6"/>
    <p:sldId id="268" r:id="rId7"/>
    <p:sldId id="274" r:id="rId8"/>
    <p:sldId id="271" r:id="rId9"/>
    <p:sldId id="275" r:id="rId10"/>
    <p:sldId id="272" r:id="rId11"/>
    <p:sldId id="257" r:id="rId1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>
        <p:scale>
          <a:sx n="90" d="100"/>
          <a:sy n="90" d="100"/>
        </p:scale>
        <p:origin x="-1416" y="-42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280581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1" y="3429000"/>
            <a:ext cx="7886699" cy="965372"/>
          </a:xfrm>
        </p:spPr>
        <p:txBody>
          <a:bodyPr anchor="b">
            <a:normAutofit/>
          </a:bodyPr>
          <a:lstStyle>
            <a:lvl1pPr algn="l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1" y="4448475"/>
            <a:ext cx="7886699" cy="39569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900">
                <a:solidFill>
                  <a:schemeClr val="accent1"/>
                </a:solidFill>
              </a:defRPr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270" y="304271"/>
            <a:ext cx="1200150" cy="484319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6400800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2730500"/>
            <a:ext cx="9144000" cy="2302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857501"/>
            <a:ext cx="7200900" cy="1532099"/>
          </a:xfrm>
        </p:spPr>
        <p:txBody>
          <a:bodyPr anchor="b">
            <a:normAutofit/>
          </a:bodyPr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4450080"/>
            <a:ext cx="7200900" cy="3962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1pPr>
            <a:lvl2pPr marL="356616" indent="0">
              <a:buNone/>
              <a:defRPr sz="1600"/>
            </a:lvl2pPr>
            <a:lvl3pPr marL="713232" indent="0">
              <a:buNone/>
              <a:defRPr sz="14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9543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771900" cy="36261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521354"/>
            <a:ext cx="3771900" cy="36261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524000"/>
            <a:ext cx="3771900" cy="571500"/>
          </a:xfrm>
        </p:spPr>
        <p:txBody>
          <a:bodyPr anchor="ctr">
            <a:normAutofit/>
          </a:bodyPr>
          <a:lstStyle>
            <a:lvl1pPr marL="0" indent="0">
              <a:spcBef>
                <a:spcPts val="780"/>
              </a:spcBef>
              <a:buNone/>
              <a:defRPr sz="16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095500"/>
            <a:ext cx="3771900" cy="306255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1" y="1524000"/>
            <a:ext cx="3771900" cy="571500"/>
          </a:xfrm>
        </p:spPr>
        <p:txBody>
          <a:bodyPr anchor="ctr">
            <a:normAutofit/>
          </a:bodyPr>
          <a:lstStyle>
            <a:lvl1pPr marL="0" indent="0">
              <a:spcBef>
                <a:spcPts val="780"/>
              </a:spcBef>
              <a:buNone/>
              <a:defRPr sz="16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1" y="2095500"/>
            <a:ext cx="3771900" cy="306255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270000"/>
            <a:ext cx="2571750" cy="15875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71500"/>
            <a:ext cx="4800600" cy="4381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2984500"/>
            <a:ext cx="2571750" cy="1524000"/>
          </a:xfrm>
        </p:spPr>
        <p:txBody>
          <a:bodyPr/>
          <a:lstStyle>
            <a:lvl1pPr marL="0" indent="0">
              <a:spcBef>
                <a:spcPts val="780"/>
              </a:spcBef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272540"/>
            <a:ext cx="2571750" cy="158496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48" y="571500"/>
            <a:ext cx="4800600" cy="4381500"/>
          </a:xfrm>
        </p:spPr>
        <p:txBody>
          <a:bodyPr/>
          <a:lstStyle>
            <a:lvl1pPr marL="0" indent="0" algn="ctr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1" y="2984500"/>
            <a:ext cx="2571749" cy="1524000"/>
          </a:xfrm>
        </p:spPr>
        <p:txBody>
          <a:bodyPr/>
          <a:lstStyle>
            <a:lvl1pPr marL="0" indent="0">
              <a:spcBef>
                <a:spcPts val="780"/>
              </a:spcBef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2014-05-02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5410199"/>
            <a:ext cx="9141619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954353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64454" y="5458096"/>
            <a:ext cx="1250895" cy="19103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2014-05-02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" y="5458096"/>
            <a:ext cx="6331619" cy="19103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6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5458096"/>
            <a:ext cx="334771" cy="19103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1404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indent="-178308" algn="l" defTabSz="713232" rtl="0" eaLnBrk="1" latinLnBrk="0" hangingPunct="1">
        <a:lnSpc>
          <a:spcPct val="90000"/>
        </a:lnSpc>
        <a:spcBef>
          <a:spcPts val="78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24" indent="-142646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32" indent="-142646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42646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069848" indent="-142646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" indent="-142646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64" indent="-142646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604772" indent="-142646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 11 – Class Starter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1521354"/>
            <a:ext cx="7981950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Please grab a whiteboard and work in groups of 3 to answer the following </a:t>
            </a:r>
            <a:r>
              <a:rPr lang="en-US" sz="2200" dirty="0" smtClean="0"/>
              <a:t>4 </a:t>
            </a:r>
            <a:r>
              <a:rPr lang="en-US" sz="2200" dirty="0" smtClean="0"/>
              <a:t>Questions.</a:t>
            </a:r>
          </a:p>
          <a:p>
            <a:pPr marL="0" indent="0" algn="ctr">
              <a:buNone/>
            </a:pPr>
            <a:r>
              <a:rPr lang="en-US" sz="2200" i="1" dirty="0" smtClean="0">
                <a:solidFill>
                  <a:srgbClr val="FF0000"/>
                </a:solidFill>
              </a:rPr>
              <a:t>Remember</a:t>
            </a:r>
            <a:r>
              <a:rPr lang="en-US" sz="2200" i="1" dirty="0" smtClean="0">
                <a:solidFill>
                  <a:srgbClr val="FF0000"/>
                </a:solidFill>
              </a:rPr>
              <a:t>, we are looking for active engaged participation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If you do not know the answer, visit another group, ask a friend or ask specific questions!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Shapes Time!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578" r="-9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Whiteboarding </a:t>
            </a:r>
            <a:r>
              <a:rPr lang="en-US" dirty="0" smtClean="0"/>
              <a:t>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1354"/>
            <a:ext cx="8382000" cy="362611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Using a diagram show, </a:t>
            </a:r>
            <a:r>
              <a:rPr lang="en-US" sz="2000" i="1" dirty="0" smtClean="0">
                <a:solidFill>
                  <a:srgbClr val="FFFF00"/>
                </a:solidFill>
              </a:rPr>
              <a:t>why water would have a higher boiling point then a similar molecule that is non-polar?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38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Q1: Answer</a:t>
            </a:r>
            <a:endParaRPr lang="en-US" dirty="0"/>
          </a:p>
        </p:txBody>
      </p:sp>
      <p:pic>
        <p:nvPicPr>
          <p:cNvPr id="4" name="Content Placeholder 3" descr="Screen Shot 2014-05-02 at 7.57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6" r="-26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11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Whiteboarding </a:t>
            </a:r>
            <a:r>
              <a:rPr lang="en-US" dirty="0" smtClean="0"/>
              <a:t>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1354"/>
            <a:ext cx="8382000" cy="362611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Why </a:t>
            </a:r>
            <a:r>
              <a:rPr lang="en-US" sz="2000" dirty="0"/>
              <a:t>does </a:t>
            </a:r>
            <a:r>
              <a:rPr lang="en-US" sz="2000" dirty="0" err="1"/>
              <a:t>NaCl</a:t>
            </a:r>
            <a:r>
              <a:rPr lang="en-US" sz="2000" dirty="0"/>
              <a:t> dissolve in water?  Think of a similarity  between the 2 particles.  </a:t>
            </a:r>
            <a:r>
              <a:rPr lang="en-US" sz="2000" u="sng" dirty="0"/>
              <a:t>Explain your answer with a diagram.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44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Q2: Answer</a:t>
            </a:r>
            <a:endParaRPr lang="en-US" dirty="0"/>
          </a:p>
        </p:txBody>
      </p:sp>
      <p:pic>
        <p:nvPicPr>
          <p:cNvPr id="4" name="Content Placeholder 3" descr="Screen Shot 2014-05-02 at 7.57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2" r="-2552"/>
          <a:stretch>
            <a:fillRect/>
          </a:stretch>
        </p:blipFill>
        <p:spPr>
          <a:xfrm>
            <a:off x="140084" y="1337421"/>
            <a:ext cx="8775316" cy="4034679"/>
          </a:xfrm>
        </p:spPr>
      </p:pic>
    </p:spTree>
    <p:extLst>
      <p:ext uri="{BB962C8B-B14F-4D97-AF65-F5344CB8AC3E}">
        <p14:creationId xmlns:p14="http://schemas.microsoft.com/office/powerpoint/2010/main" val="21406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Whiteboarding </a:t>
            </a:r>
            <a:r>
              <a:rPr lang="en-US" dirty="0" smtClean="0"/>
              <a:t>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1354"/>
            <a:ext cx="8382000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Would </a:t>
            </a:r>
            <a:r>
              <a:rPr lang="en-US" sz="2000" dirty="0" smtClean="0"/>
              <a:t>you expect </a:t>
            </a:r>
            <a:r>
              <a:rPr lang="en-US" sz="2000" dirty="0" err="1" smtClean="0"/>
              <a:t>NaCl</a:t>
            </a:r>
            <a:r>
              <a:rPr lang="en-US" sz="2000" dirty="0" smtClean="0"/>
              <a:t> to dissolve in hexane (C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14</a:t>
            </a:r>
            <a:r>
              <a:rPr lang="en-US" sz="2000" dirty="0" smtClean="0"/>
              <a:t>), which is a non-polar solvent?  </a:t>
            </a:r>
            <a:r>
              <a:rPr lang="en-US" sz="2000" u="sng" dirty="0" smtClean="0"/>
              <a:t>Explain your answer with a diagram.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44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Q3: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NaCl</a:t>
            </a:r>
            <a:r>
              <a:rPr lang="en-US" sz="2000" dirty="0" smtClean="0"/>
              <a:t> is </a:t>
            </a:r>
            <a:r>
              <a:rPr lang="en-US" sz="2000" dirty="0" smtClean="0"/>
              <a:t>ionic </a:t>
            </a:r>
            <a:r>
              <a:rPr lang="en-US" sz="2000" dirty="0" smtClean="0"/>
              <a:t>Hexane is non-polar covalent.  They are not “like”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200" u="sng" dirty="0">
                <a:solidFill>
                  <a:srgbClr val="FFFF00"/>
                </a:solidFill>
              </a:rPr>
              <a:t>General Rule</a:t>
            </a:r>
            <a:r>
              <a:rPr lang="en-US" sz="2200" dirty="0">
                <a:solidFill>
                  <a:srgbClr val="FFFF00"/>
                </a:solidFill>
              </a:rPr>
              <a:t>: Like Solvents dissolve Like Solutes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25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Whiteboarding </a:t>
            </a:r>
            <a:r>
              <a:rPr lang="en-US" dirty="0" smtClean="0"/>
              <a:t>Question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1354"/>
            <a:ext cx="8382000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FF6600"/>
                </a:solidFill>
              </a:rPr>
              <a:t>Predict </a:t>
            </a:r>
            <a:r>
              <a:rPr lang="en-US" sz="2000" i="1" dirty="0" smtClean="0">
                <a:solidFill>
                  <a:srgbClr val="FF6600"/>
                </a:solidFill>
              </a:rPr>
              <a:t>whether </a:t>
            </a:r>
            <a:r>
              <a:rPr lang="en-US" sz="2000" i="1" dirty="0" err="1" smtClean="0">
                <a:solidFill>
                  <a:srgbClr val="FF6600"/>
                </a:solidFill>
              </a:rPr>
              <a:t>NaCl</a:t>
            </a:r>
            <a:r>
              <a:rPr lang="en-US" sz="2000" i="1" dirty="0" smtClean="0">
                <a:solidFill>
                  <a:srgbClr val="FF6600"/>
                </a:solidFill>
              </a:rPr>
              <a:t> would dissolve in NH</a:t>
            </a:r>
            <a:r>
              <a:rPr lang="en-US" sz="2000" i="1" baseline="-25000" dirty="0" smtClean="0">
                <a:solidFill>
                  <a:srgbClr val="FF6600"/>
                </a:solidFill>
              </a:rPr>
              <a:t>3</a:t>
            </a:r>
            <a:r>
              <a:rPr lang="en-US" sz="2000" i="1" dirty="0" smtClean="0">
                <a:solidFill>
                  <a:srgbClr val="FF6600"/>
                </a:solidFill>
              </a:rPr>
              <a:t>.  </a:t>
            </a:r>
            <a:r>
              <a:rPr lang="en-US" sz="2000" dirty="0" smtClean="0"/>
              <a:t>Draw a diagram to show the forces acting </a:t>
            </a:r>
            <a:r>
              <a:rPr lang="en-US" sz="2000" dirty="0" smtClean="0">
                <a:solidFill>
                  <a:srgbClr val="FF0000"/>
                </a:solidFill>
              </a:rPr>
              <a:t>within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the solute, the solvent and the resulting mixture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44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Q4: </a:t>
            </a:r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Content Placeholder 3" descr="Screen Shot 2014-05-02 at 8.18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2" b="-7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54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Cityscape.potx</Template>
  <TotalTime>0</TotalTime>
  <Words>208</Words>
  <Application>Microsoft Macintosh PowerPoint</Application>
  <PresentationFormat>On-screen Show (16:10)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CITY SKETCH 16X9</vt:lpstr>
      <vt:lpstr>Chem 11 – Class Starter</vt:lpstr>
      <vt:lpstr>Whiteboarding Question #1</vt:lpstr>
      <vt:lpstr>Q1: Answer</vt:lpstr>
      <vt:lpstr>Whiteboarding Question #2</vt:lpstr>
      <vt:lpstr>Q2: Answer</vt:lpstr>
      <vt:lpstr>Whiteboarding Question #3</vt:lpstr>
      <vt:lpstr>Q3: Answer</vt:lpstr>
      <vt:lpstr>Whiteboarding Question #4</vt:lpstr>
      <vt:lpstr>Q4: Answer</vt:lpstr>
      <vt:lpstr>Molecular Shapes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2014-05-02T19:50:24Z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