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1" r:id="rId2"/>
  </p:sldMasterIdLst>
  <p:notesMasterIdLst>
    <p:notesMasterId r:id="rId10"/>
  </p:notesMasterIdLst>
  <p:handoutMasterIdLst>
    <p:handoutMasterId r:id="rId11"/>
  </p:handoutMasterIdLst>
  <p:sldIdLst>
    <p:sldId id="273" r:id="rId3"/>
    <p:sldId id="278" r:id="rId4"/>
    <p:sldId id="279" r:id="rId5"/>
    <p:sldId id="257" r:id="rId6"/>
    <p:sldId id="271" r:id="rId7"/>
    <p:sldId id="272" r:id="rId8"/>
    <p:sldId id="281" r:id="rId9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96" y="-93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en-US"/>
              <a:t>17-09-24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en-US"/>
              <a:t>17-09-24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632460"/>
            <a:ext cx="7063740" cy="336804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60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000500"/>
            <a:ext cx="7063740" cy="1409700"/>
          </a:xfrm>
        </p:spPr>
        <p:txBody>
          <a:bodyPr>
            <a:normAutofit/>
          </a:bodyPr>
          <a:lstStyle>
            <a:lvl1pPr marL="0" indent="0" algn="l">
              <a:buNone/>
              <a:defRPr sz="1700" baseline="0">
                <a:solidFill>
                  <a:schemeClr val="tx1">
                    <a:lumMod val="75000"/>
                  </a:schemeClr>
                </a:solidFill>
              </a:defRPr>
            </a:lvl1pPr>
            <a:lvl2pPr marL="356616" indent="0" algn="ctr">
              <a:buNone/>
              <a:defRPr sz="1700"/>
            </a:lvl2pPr>
            <a:lvl3pPr marL="713232" indent="0" algn="ctr">
              <a:buNone/>
              <a:defRPr sz="1700"/>
            </a:lvl3pPr>
            <a:lvl4pPr marL="1069848" indent="0" algn="ctr">
              <a:buNone/>
              <a:defRPr sz="1600"/>
            </a:lvl4pPr>
            <a:lvl5pPr marL="1426464" indent="0" algn="ctr">
              <a:buNone/>
              <a:defRPr sz="1600"/>
            </a:lvl5pPr>
            <a:lvl6pPr marL="1783080" indent="0" algn="ctr">
              <a:buNone/>
              <a:defRPr sz="1600"/>
            </a:lvl6pPr>
            <a:lvl7pPr marL="2139696" indent="0" algn="ctr">
              <a:buNone/>
              <a:defRPr sz="1600"/>
            </a:lvl7pPr>
            <a:lvl8pPr marL="2496312" indent="0" algn="ctr">
              <a:buNone/>
              <a:defRPr sz="1600"/>
            </a:lvl8pPr>
            <a:lvl9pPr marL="2852928" indent="0" algn="ctr">
              <a:buNone/>
              <a:defRPr sz="1600"/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6075BA7-E3D5-694C-9D79-0317AE13ED97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mr-IN" smtClean="0"/>
              <a:t>17-09-24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17500"/>
            <a:ext cx="1857375" cy="491463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17500"/>
            <a:ext cx="5800725" cy="491463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mr-IN" smtClean="0"/>
              <a:t>17-09-24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mr-IN" smtClean="0"/>
              <a:t>17-09-24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632460"/>
            <a:ext cx="7063740" cy="336804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56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000500"/>
            <a:ext cx="7063740" cy="1409700"/>
          </a:xfrm>
        </p:spPr>
        <p:txBody>
          <a:bodyPr anchor="t">
            <a:normAutofit/>
          </a:bodyPr>
          <a:lstStyle>
            <a:lvl1pPr marL="0" indent="0">
              <a:buNone/>
              <a:defRPr sz="17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17-09-24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524001"/>
            <a:ext cx="3360420" cy="3626114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524001"/>
            <a:ext cx="3360420" cy="3626114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mr-IN" smtClean="0"/>
              <a:t>17-09-24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428046"/>
            <a:ext cx="3360420" cy="6096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089625"/>
            <a:ext cx="3360420" cy="305387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4860" y="1428046"/>
            <a:ext cx="3360420" cy="60960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16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marL="0" lvl="0" indent="0" algn="l" defTabSz="713232" rtl="0" eaLnBrk="1" latinLnBrk="0" hangingPunct="1">
              <a:lnSpc>
                <a:spcPct val="90000"/>
              </a:lnSpc>
              <a:spcBef>
                <a:spcPts val="1560"/>
              </a:spcBef>
              <a:buFontTx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089625"/>
            <a:ext cx="3360420" cy="305387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mr-IN" smtClean="0"/>
              <a:t>17-09-24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mr-IN" smtClean="0"/>
              <a:t>17-09-24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mr-IN" smtClean="0"/>
              <a:t>17-09-24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81000"/>
            <a:ext cx="2400300" cy="1333498"/>
          </a:xfrm>
        </p:spPr>
        <p:txBody>
          <a:bodyPr anchor="b">
            <a:normAutofit/>
          </a:bodyPr>
          <a:lstStyle>
            <a:lvl1pPr>
              <a:defRPr sz="2500" b="0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571500"/>
            <a:ext cx="4559300" cy="457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749779"/>
            <a:ext cx="2400300" cy="3175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624"/>
              </a:spcBef>
              <a:buNone/>
              <a:defRPr sz="10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mr-IN" smtClean="0"/>
              <a:t>17-09-24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254500"/>
            <a:ext cx="8469630" cy="1460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81500"/>
            <a:ext cx="7486650" cy="762000"/>
          </a:xfrm>
        </p:spPr>
        <p:txBody>
          <a:bodyPr anchor="b">
            <a:normAutofit/>
          </a:bodyPr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469630" cy="427410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2500">
                <a:solidFill>
                  <a:schemeClr val="bg1"/>
                </a:solidFill>
              </a:defRPr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090491"/>
            <a:ext cx="7486650" cy="49750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24"/>
              </a:spcBef>
              <a:buNone/>
              <a:defRPr sz="1000">
                <a:solidFill>
                  <a:schemeClr val="bg1">
                    <a:lumMod val="85000"/>
                  </a:schemeClr>
                </a:solidFill>
              </a:defRPr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mr-IN" smtClean="0"/>
              <a:t>17-09-24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69630" y="0"/>
            <a:ext cx="685800" cy="5715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04800"/>
            <a:ext cx="7269480" cy="1104635"/>
          </a:xfrm>
          <a:prstGeom prst="rect">
            <a:avLst/>
          </a:prstGeom>
        </p:spPr>
        <p:txBody>
          <a:bodyPr vert="horz" lIns="71323" tIns="35662" rIns="71323" bIns="35662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524001"/>
            <a:ext cx="6446520" cy="3626114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8018782" y="847328"/>
            <a:ext cx="1587499" cy="273844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80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CF99945-0A15-4715-AB6C-F5E56CF20F70}" type="datetimeFigureOut">
              <a:rPr lang="mr-IN" smtClean="0"/>
              <a:pPr/>
              <a:t>17-09-24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320281" y="3387328"/>
            <a:ext cx="2984500" cy="273844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8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630" y="5143500"/>
            <a:ext cx="685800" cy="494771"/>
          </a:xfrm>
          <a:prstGeom prst="rect">
            <a:avLst/>
          </a:prstGeom>
        </p:spPr>
        <p:txBody>
          <a:bodyPr vert="horz" lIns="35662" tIns="35662" rIns="35662" bIns="35662" rtlCol="0" anchor="ctr">
            <a:normAutofit/>
          </a:bodyPr>
          <a:lstStyle>
            <a:lvl1pPr algn="ctr">
              <a:defRPr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22B156B-59AE-415F-B24B-8756D48BB977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713232" rtl="0" eaLnBrk="1" latinLnBrk="0" hangingPunct="1">
        <a:lnSpc>
          <a:spcPct val="90000"/>
        </a:lnSpc>
        <a:spcBef>
          <a:spcPct val="0"/>
        </a:spcBef>
        <a:buNone/>
        <a:defRPr sz="3400" kern="1200" spc="-39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646" indent="-142646" algn="l" defTabSz="713232" rtl="0" eaLnBrk="1" latinLnBrk="0" hangingPunct="1">
        <a:lnSpc>
          <a:spcPct val="95000"/>
        </a:lnSpc>
        <a:spcBef>
          <a:spcPts val="1092"/>
        </a:spcBef>
        <a:spcAft>
          <a:spcPts val="156"/>
        </a:spcAft>
        <a:buClr>
          <a:schemeClr val="accent1"/>
        </a:buClr>
        <a:buSzPct val="80000"/>
        <a:buFont typeface="Arial" pitchFamily="34" charset="0"/>
        <a:buChar char="•"/>
        <a:defRPr sz="1400" kern="1200" spc="8" baseline="0">
          <a:solidFill>
            <a:schemeClr val="tx1"/>
          </a:solidFill>
          <a:latin typeface="+mn-lt"/>
          <a:ea typeface="+mn-ea"/>
          <a:cs typeface="+mn-cs"/>
        </a:defRPr>
      </a:lvl1pPr>
      <a:lvl2pPr marL="356616" indent="-142646" algn="l" defTabSz="713232" rtl="0" eaLnBrk="1" latinLnBrk="0" hangingPunct="1">
        <a:lnSpc>
          <a:spcPct val="90000"/>
        </a:lnSpc>
        <a:spcBef>
          <a:spcPts val="234"/>
        </a:spcBef>
        <a:spcAft>
          <a:spcPts val="234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70586" indent="-142646" algn="l" defTabSz="713232" rtl="0" eaLnBrk="1" latinLnBrk="0" hangingPunct="1">
        <a:lnSpc>
          <a:spcPct val="90000"/>
        </a:lnSpc>
        <a:spcBef>
          <a:spcPts val="234"/>
        </a:spcBef>
        <a:spcAft>
          <a:spcPts val="234"/>
        </a:spcAft>
        <a:buClr>
          <a:schemeClr val="accent1"/>
        </a:buClr>
        <a:buFont typeface="Wingdings 2" pitchFamily="18" charset="2"/>
        <a:buChar char=""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784555" indent="-142646" algn="l" defTabSz="713232" rtl="0" eaLnBrk="1" latinLnBrk="0" hangingPunct="1">
        <a:lnSpc>
          <a:spcPct val="90000"/>
        </a:lnSpc>
        <a:spcBef>
          <a:spcPts val="234"/>
        </a:spcBef>
        <a:spcAft>
          <a:spcPts val="234"/>
        </a:spcAft>
        <a:buClr>
          <a:schemeClr val="accent1"/>
        </a:buClr>
        <a:buFont typeface="Wingdings 2" pitchFamily="18" charset="2"/>
        <a:buChar char=""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998525" indent="-142646" algn="l" defTabSz="713232" rtl="0" eaLnBrk="1" latinLnBrk="0" hangingPunct="1">
        <a:lnSpc>
          <a:spcPct val="90000"/>
        </a:lnSpc>
        <a:spcBef>
          <a:spcPts val="234"/>
        </a:spcBef>
        <a:spcAft>
          <a:spcPts val="234"/>
        </a:spcAft>
        <a:buClr>
          <a:schemeClr val="accent1"/>
        </a:buClr>
        <a:buFont typeface="Wingdings 2" pitchFamily="18" charset="2"/>
        <a:buChar char=""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48000" indent="-178308" algn="l" defTabSz="713232" rtl="0" eaLnBrk="1" latinLnBrk="0" hangingPunct="1">
        <a:lnSpc>
          <a:spcPct val="90000"/>
        </a:lnSpc>
        <a:spcBef>
          <a:spcPts val="234"/>
        </a:spcBef>
        <a:spcAft>
          <a:spcPts val="234"/>
        </a:spcAft>
        <a:buClr>
          <a:schemeClr val="accent1"/>
        </a:buClr>
        <a:buFont typeface="Wingdings 2" pitchFamily="18" charset="2"/>
        <a:buChar char=""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82000" indent="-178308" algn="l" defTabSz="713232" rtl="0" eaLnBrk="1" latinLnBrk="0" hangingPunct="1">
        <a:lnSpc>
          <a:spcPct val="90000"/>
        </a:lnSpc>
        <a:spcBef>
          <a:spcPts val="234"/>
        </a:spcBef>
        <a:spcAft>
          <a:spcPts val="234"/>
        </a:spcAft>
        <a:buClr>
          <a:schemeClr val="accent1"/>
        </a:buClr>
        <a:buFont typeface="Wingdings 2" pitchFamily="18" charset="2"/>
        <a:buChar char=""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716000" indent="-178308" algn="l" defTabSz="713232" rtl="0" eaLnBrk="1" latinLnBrk="0" hangingPunct="1">
        <a:lnSpc>
          <a:spcPct val="90000"/>
        </a:lnSpc>
        <a:spcBef>
          <a:spcPts val="234"/>
        </a:spcBef>
        <a:spcAft>
          <a:spcPts val="234"/>
        </a:spcAft>
        <a:buClr>
          <a:schemeClr val="accent1"/>
        </a:buClr>
        <a:buFont typeface="Wingdings 2" pitchFamily="18" charset="2"/>
        <a:buChar char=""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950000" indent="-178308" algn="l" defTabSz="713232" rtl="0" eaLnBrk="1" latinLnBrk="0" hangingPunct="1">
        <a:lnSpc>
          <a:spcPct val="90000"/>
        </a:lnSpc>
        <a:spcBef>
          <a:spcPts val="234"/>
        </a:spcBef>
        <a:spcAft>
          <a:spcPts val="234"/>
        </a:spcAft>
        <a:buClr>
          <a:schemeClr val="accent1"/>
        </a:buClr>
        <a:buFont typeface="Wingdings 2" pitchFamily="18" charset="2"/>
        <a:buChar char=""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Questions!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35467" y="1521353"/>
            <a:ext cx="5147734" cy="3829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100" dirty="0" smtClean="0">
                <a:solidFill>
                  <a:schemeClr val="bg2">
                    <a:lumMod val="25000"/>
                  </a:schemeClr>
                </a:solidFill>
              </a:rPr>
              <a:t>Please work in groups of 2 or 3.</a:t>
            </a:r>
            <a:endParaRPr lang="en-CA" sz="21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CA" sz="2100" dirty="0" smtClean="0">
                <a:solidFill>
                  <a:schemeClr val="bg2">
                    <a:lumMod val="25000"/>
                  </a:schemeClr>
                </a:solidFill>
              </a:rPr>
              <a:t>Grab a whiteboard ad pens!</a:t>
            </a:r>
            <a:endParaRPr lang="en-CA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2" name="Content Placeholder 11" descr="1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626" b="-39626"/>
          <a:stretch>
            <a:fillRect/>
          </a:stretch>
        </p:blipFill>
        <p:spPr>
          <a:xfrm>
            <a:off x="1716616" y="1408922"/>
            <a:ext cx="5717117" cy="5372878"/>
          </a:xfrm>
        </p:spPr>
      </p:pic>
    </p:spTree>
    <p:extLst>
      <p:ext uri="{BB962C8B-B14F-4D97-AF65-F5344CB8AC3E}">
        <p14:creationId xmlns:p14="http://schemas.microsoft.com/office/powerpoint/2010/main" val="235470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1428" y="254000"/>
            <a:ext cx="8799285" cy="1016000"/>
          </a:xfrm>
        </p:spPr>
        <p:txBody>
          <a:bodyPr>
            <a:noAutofit/>
          </a:bodyPr>
          <a:lstStyle/>
          <a:p>
            <a:r>
              <a:rPr lang="en-US" sz="2000" dirty="0"/>
              <a:t>Two equal and opposite charges are fixed to a grid at the locations shown. Four points in the vicinity of these charges are labeled </a:t>
            </a:r>
            <a:r>
              <a:rPr lang="en-US" sz="2000" i="1" dirty="0"/>
              <a:t>A - D.</a:t>
            </a:r>
            <a:r>
              <a:rPr lang="en-CA" sz="2000" dirty="0"/>
              <a:t/>
            </a:r>
            <a:br>
              <a:rPr lang="en-CA" sz="2000" dirty="0"/>
            </a:br>
            <a:r>
              <a:rPr lang="en-US" sz="2000" b="1" dirty="0"/>
              <a:t>Rank the electric potential at the labeled points. </a:t>
            </a:r>
            <a:r>
              <a:rPr lang="en-CA" sz="2000" b="1" dirty="0"/>
              <a:t/>
            </a:r>
            <a:br>
              <a:rPr lang="en-CA" sz="2000" b="1" dirty="0"/>
            </a:br>
            <a:r>
              <a:rPr lang="en-US" sz="2000" b="1" dirty="0">
                <a:solidFill>
                  <a:srgbClr val="FF0000"/>
                </a:solidFill>
              </a:rPr>
              <a:t>Explain your reasoning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6" name="Picture 5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426" y="1337144"/>
            <a:ext cx="4118429" cy="2139029"/>
          </a:xfrm>
          <a:prstGeom prst="rect">
            <a:avLst/>
          </a:prstGeom>
        </p:spPr>
      </p:pic>
      <p:pic>
        <p:nvPicPr>
          <p:cNvPr id="7" name="Picture 6" descr="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30" y="3653972"/>
            <a:ext cx="7965443" cy="104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1428" y="254000"/>
            <a:ext cx="8799285" cy="1016000"/>
          </a:xfrm>
        </p:spPr>
        <p:txBody>
          <a:bodyPr>
            <a:noAutofit/>
          </a:bodyPr>
          <a:lstStyle/>
          <a:p>
            <a:r>
              <a:rPr lang="en-US" sz="2000" dirty="0"/>
              <a:t>Two equal and opposite charges are fixed to a grid at the locations shown. Four points in the vicinity of these charges are labeled </a:t>
            </a:r>
            <a:r>
              <a:rPr lang="en-US" sz="2000" i="1" dirty="0"/>
              <a:t>A - D.</a:t>
            </a:r>
            <a:r>
              <a:rPr lang="en-CA" sz="2000" dirty="0"/>
              <a:t/>
            </a:r>
            <a:br>
              <a:rPr lang="en-CA" sz="2000" dirty="0"/>
            </a:br>
            <a:r>
              <a:rPr lang="en-US" sz="2000" b="1" dirty="0"/>
              <a:t>Rank the electric potential at the labeled points. </a:t>
            </a:r>
            <a:r>
              <a:rPr lang="en-CA" sz="2000" b="1" dirty="0"/>
              <a:t/>
            </a:r>
            <a:br>
              <a:rPr lang="en-CA" sz="2000" b="1" dirty="0"/>
            </a:br>
            <a:r>
              <a:rPr lang="en-US" sz="2000" b="1" dirty="0">
                <a:solidFill>
                  <a:srgbClr val="FF0000"/>
                </a:solidFill>
              </a:rPr>
              <a:t>Explain your reasoning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6" name="Picture 5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713" y="1337144"/>
            <a:ext cx="4118429" cy="21390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3601494"/>
            <a:ext cx="849085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B &gt; A = C &gt; D. </a:t>
            </a:r>
            <a:r>
              <a:rPr lang="en-CA" sz="2400" b="1" i="1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The </a:t>
            </a:r>
            <a:r>
              <a:rPr lang="en-US" sz="2000" dirty="0">
                <a:solidFill>
                  <a:srgbClr val="FF0000"/>
                </a:solidFill>
              </a:rPr>
              <a:t>potential is zero at A and C because the two charges are the same distance from each of these points and one charge contributes a positive potential and the other a negative. B is the point with the largest potential since it is closest to the positive charge and D is the lowest potential since it is negative. </a:t>
            </a:r>
          </a:p>
        </p:txBody>
      </p:sp>
    </p:spTree>
    <p:extLst>
      <p:ext uri="{BB962C8B-B14F-4D97-AF65-F5344CB8AC3E}">
        <p14:creationId xmlns:p14="http://schemas.microsoft.com/office/powerpoint/2010/main" val="71086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Physics 2 – Class Starter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88818" y="1460500"/>
            <a:ext cx="8024091" cy="3524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FF0000"/>
                </a:solidFill>
              </a:rPr>
              <a:t>Please submit your simulations by next class</a:t>
            </a:r>
          </a:p>
          <a:p>
            <a:pPr marL="0" indent="0">
              <a:buNone/>
            </a:pPr>
            <a:r>
              <a:rPr lang="en-US" sz="2000" u="sng" dirty="0" smtClean="0"/>
              <a:t>Quiz 4</a:t>
            </a:r>
            <a:r>
              <a:rPr lang="en-US" sz="2000" dirty="0" smtClean="0"/>
              <a:t>: Electric Potential Energy + Electric Potential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Clear everything off your desk except a pencil and calculator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Set up dividers where 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 will hand out the formula sheets!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Finished…? Hand the quiz in at the front of the room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– Equipotential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Please take out your notes!</a:t>
            </a: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999" b="-349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7552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Uniform Electric Fields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00648" y="1587500"/>
            <a:ext cx="3640466" cy="686593"/>
          </a:xfrm>
        </p:spPr>
        <p:txBody>
          <a:bodyPr/>
          <a:lstStyle/>
          <a:p>
            <a:pPr algn="ctr"/>
            <a:r>
              <a:rPr lang="en-US" sz="2400" dirty="0" smtClean="0"/>
              <a:t>Non - Uniform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6432" b="-26432"/>
          <a:stretch>
            <a:fillRect/>
          </a:stretch>
        </p:blipFill>
        <p:spPr>
          <a:xfrm>
            <a:off x="946404" y="2325484"/>
            <a:ext cx="3360420" cy="3053875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802886" y="1587500"/>
            <a:ext cx="3801944" cy="686593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Uniform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t="-25731" b="-25731"/>
          <a:stretch>
            <a:fillRect/>
          </a:stretch>
        </p:blipFill>
        <p:spPr>
          <a:xfrm>
            <a:off x="4957720" y="2271053"/>
            <a:ext cx="3360420" cy="3053875"/>
          </a:xfrm>
        </p:spPr>
      </p:pic>
    </p:spTree>
    <p:extLst>
      <p:ext uri="{BB962C8B-B14F-4D97-AF65-F5344CB8AC3E}">
        <p14:creationId xmlns:p14="http://schemas.microsoft.com/office/powerpoint/2010/main" val="71071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Complete Quiz 5 at home!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29" y="1524001"/>
            <a:ext cx="7910285" cy="3626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/>
              <a:t>Next Class</a:t>
            </a:r>
            <a:r>
              <a:rPr lang="en-US" sz="2800" dirty="0" smtClean="0"/>
              <a:t>: Applications </a:t>
            </a:r>
            <a:r>
              <a:rPr lang="en-US" sz="2800" smtClean="0"/>
              <a:t>of </a:t>
            </a:r>
            <a:r>
              <a:rPr lang="en-US" sz="2800" smtClean="0"/>
              <a:t>Electrostatics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383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67F96A-C2ED-4D5B-8EFB-A18C6982D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Grey.pptx</Template>
  <TotalTime>0</TotalTime>
  <Words>235</Words>
  <Application>Microsoft Macintosh PowerPoint</Application>
  <PresentationFormat>On-screen Show (16:10)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View</vt:lpstr>
      <vt:lpstr>AP Questions!</vt:lpstr>
      <vt:lpstr>Two equal and opposite charges are fixed to a grid at the locations shown. Four points in the vicinity of these charges are labeled A - D. Rank the electric potential at the labeled points.  Explain your reasoning.</vt:lpstr>
      <vt:lpstr>Two equal and opposite charges are fixed to a grid at the locations shown. Four points in the vicinity of these charges are labeled A - D. Rank the electric potential at the labeled points.  Explain your reasoning.</vt:lpstr>
      <vt:lpstr>AP Physics 2 – Class Starter</vt:lpstr>
      <vt:lpstr>Notes – Equipotential Lines</vt:lpstr>
      <vt:lpstr>Notes: Uniform Electric Fields</vt:lpstr>
      <vt:lpstr>Please Complete Quiz 5 at home!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2017-09-26T21:49:50Z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</Properties>
</file>