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9" r:id="rId3"/>
    <p:sldId id="269" r:id="rId4"/>
    <p:sldId id="287" r:id="rId5"/>
    <p:sldId id="285" r:id="rId6"/>
    <p:sldId id="288" r:id="rId7"/>
    <p:sldId id="289" r:id="rId8"/>
    <p:sldId id="290" r:id="rId9"/>
    <p:sldId id="291" r:id="rId10"/>
    <p:sldId id="293" r:id="rId11"/>
    <p:sldId id="294" r:id="rId12"/>
    <p:sldId id="295" r:id="rId13"/>
    <p:sldId id="296" r:id="rId14"/>
    <p:sldId id="302" r:id="rId15"/>
    <p:sldId id="305" r:id="rId16"/>
    <p:sldId id="300" r:id="rId17"/>
    <p:sldId id="298" r:id="rId18"/>
    <p:sldId id="299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656" y="-35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29817"/>
            <a:ext cx="5143500" cy="26670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96817"/>
            <a:ext cx="5143500" cy="9144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317500"/>
            <a:ext cx="1508760" cy="5080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900" y="317500"/>
            <a:ext cx="5306144" cy="50800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15100" cy="16764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65151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1651000"/>
            <a:ext cx="3429000" cy="3733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651000"/>
            <a:ext cx="3429000" cy="3733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399540"/>
            <a:ext cx="3429000" cy="69207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5900" y="2091614"/>
            <a:ext cx="3429000" cy="3305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6350" y="1399540"/>
            <a:ext cx="3429000" cy="69207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6350" y="2091614"/>
            <a:ext cx="3429000" cy="3305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566" y="340828"/>
            <a:ext cx="3600703" cy="15240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69" y="317500"/>
            <a:ext cx="4117133" cy="482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566" y="1864828"/>
            <a:ext cx="3600703" cy="1524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57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186" y="320040"/>
            <a:ext cx="3600450" cy="15240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5715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7188" y="1866900"/>
            <a:ext cx="3599355" cy="1524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656184"/>
            <a:ext cx="7029450" cy="373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3843" y="4743062"/>
            <a:ext cx="210548" cy="64903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18-09-19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23842" y="304271"/>
            <a:ext cx="210548" cy="4283280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992" y="5224117"/>
            <a:ext cx="541783" cy="167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Cycloalkanes </a:t>
            </a:r>
            <a:br>
              <a:rPr lang="en-US" sz="5400" dirty="0" smtClean="0"/>
            </a:br>
            <a:r>
              <a:rPr lang="en-US" sz="5400" dirty="0" smtClean="0"/>
              <a:t>&amp;</a:t>
            </a:r>
            <a:br>
              <a:rPr lang="en-US" sz="5400" dirty="0" smtClean="0"/>
            </a:br>
            <a:r>
              <a:rPr lang="en-US" sz="5400" dirty="0" smtClean="0"/>
              <a:t>Aromatic Rings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857250"/>
          </a:xfrm>
        </p:spPr>
        <p:txBody>
          <a:bodyPr/>
          <a:lstStyle/>
          <a:p>
            <a:r>
              <a:rPr lang="en-US" dirty="0" smtClean="0"/>
              <a:t>Naming Cycloalkanes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4716131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the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cyclopropylpentane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4" name="Picture 3" descr="Screen shot 2012-01-04 at 3.45.0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0"/>
          <a:stretch/>
        </p:blipFill>
        <p:spPr>
          <a:xfrm>
            <a:off x="5035550" y="1891771"/>
            <a:ext cx="4019939" cy="113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Aromatic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Benzene is a hydrocarbon with </a:t>
            </a:r>
            <a:r>
              <a:rPr lang="en-US" sz="3200" b="1" dirty="0" smtClean="0">
                <a:solidFill>
                  <a:srgbClr val="FF0000"/>
                </a:solidFill>
              </a:rPr>
              <a:t>six carbon </a:t>
            </a:r>
            <a:r>
              <a:rPr lang="en-US" sz="3200" b="1" dirty="0" smtClean="0"/>
              <a:t>atoms in a ring.</a:t>
            </a:r>
          </a:p>
          <a:p>
            <a:r>
              <a:rPr lang="en-US" sz="3200" b="1" dirty="0" smtClean="0"/>
              <a:t>It has the molecular formula 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6</a:t>
            </a:r>
          </a:p>
          <a:p>
            <a:endParaRPr lang="en-US" sz="3200" b="1" dirty="0" smtClean="0"/>
          </a:p>
        </p:txBody>
      </p:sp>
      <p:pic>
        <p:nvPicPr>
          <p:cNvPr id="4" name="Picture 3" descr="Screen shot 2012-01-04 at 3.4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0" y="2746374"/>
            <a:ext cx="4911725" cy="17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825500"/>
          </a:xfrm>
        </p:spPr>
        <p:txBody>
          <a:bodyPr/>
          <a:lstStyle/>
          <a:p>
            <a:r>
              <a:rPr lang="en-US" dirty="0" smtClean="0"/>
              <a:t>Aromatic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There is more than one way of drawing its Lewis structure.</a:t>
            </a:r>
          </a:p>
          <a:p>
            <a:r>
              <a:rPr lang="en-US" sz="3200" b="1" dirty="0" smtClean="0"/>
              <a:t>Equivalent Lewis structures are called resonance structures.</a:t>
            </a:r>
          </a:p>
        </p:txBody>
      </p:sp>
      <p:pic>
        <p:nvPicPr>
          <p:cNvPr id="4" name="Picture 3" descr="Screen shot 2012-01-04 at 3.4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2979208"/>
            <a:ext cx="4911725" cy="17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6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594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Aromatic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Can also be drawn as:</a:t>
            </a:r>
          </a:p>
          <a:p>
            <a:pPr marL="0" indent="0">
              <a:buNone/>
            </a:pPr>
            <a:endParaRPr lang="en-US" sz="3200" b="1" dirty="0" smtClean="0"/>
          </a:p>
        </p:txBody>
      </p:sp>
      <p:pic>
        <p:nvPicPr>
          <p:cNvPr id="4" name="Picture 3" descr="Screen shot 2012-01-04 at 3.4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911837"/>
            <a:ext cx="4911725" cy="1723413"/>
          </a:xfrm>
          <a:prstGeom prst="rect">
            <a:avLst/>
          </a:prstGeom>
        </p:spPr>
      </p:pic>
      <p:pic>
        <p:nvPicPr>
          <p:cNvPr id="5" name="Picture 4" descr="Screen shot 2012-01-04 at 3.4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4" y="2741082"/>
            <a:ext cx="2759077" cy="25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3664479"/>
            <a:ext cx="8400143" cy="1244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1,2-dimethylbenzene</a:t>
            </a:r>
          </a:p>
        </p:txBody>
      </p:sp>
      <p:pic>
        <p:nvPicPr>
          <p:cNvPr id="4" name="Picture 3" descr="Screen shot 2012-01-04 at 4.0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72" y="246686"/>
            <a:ext cx="3615221" cy="326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317500"/>
            <a:ext cx="8048625" cy="1079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Naming Aromatic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539875"/>
            <a:ext cx="8400143" cy="336947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Some organic compounds have benzene as a branch. 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In this case, the branch name is “</a:t>
            </a:r>
            <a:r>
              <a:rPr lang="en-US" sz="3200" b="1" dirty="0" smtClean="0">
                <a:solidFill>
                  <a:srgbClr val="FF0000"/>
                </a:solidFill>
              </a:rPr>
              <a:t>phenyl</a:t>
            </a:r>
            <a:r>
              <a:rPr lang="en-US" sz="3200" b="1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7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Naming Aromatic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2" y="1396999"/>
            <a:ext cx="8586108" cy="35123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1,4-diethyl</a:t>
            </a:r>
            <a:r>
              <a:rPr lang="en-US" sz="2800" b="1" dirty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2-methylbenzene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 descr="Screen shot 2012-01-04 at 3.5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73" y="1426104"/>
            <a:ext cx="3708400" cy="16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Naming Aromatic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2" y="1396999"/>
            <a:ext cx="8586108" cy="35123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2-phenylhexane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 descr="Screen shot 2012-01-04 at 3.5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0" y="1534584"/>
            <a:ext cx="3835400" cy="147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Naming Aromatic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396999"/>
            <a:ext cx="8474983" cy="35123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0" indent="0" algn="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1,2-diphenyl-1-ethene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4" name="Picture 3" descr="Screen shot 2012-01-04 at 3.53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6" y="1397000"/>
            <a:ext cx="3632200" cy="18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Cycloalkanes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Carbon atoms may bond to each other and form a </a:t>
            </a:r>
            <a:r>
              <a:rPr lang="en-US" sz="3200" b="1" dirty="0" smtClean="0">
                <a:solidFill>
                  <a:srgbClr val="FF0000"/>
                </a:solidFill>
              </a:rPr>
              <a:t>cyclic structure</a:t>
            </a:r>
          </a:p>
          <a:p>
            <a:endParaRPr lang="en-US" sz="3200" b="1" dirty="0"/>
          </a:p>
          <a:p>
            <a:pPr marL="0" indent="0" algn="ctr">
              <a:buNone/>
            </a:pPr>
            <a:r>
              <a:rPr lang="en-US" sz="3200" b="1" dirty="0" smtClean="0"/>
              <a:t>becomes</a:t>
            </a:r>
          </a:p>
        </p:txBody>
      </p:sp>
      <p:pic>
        <p:nvPicPr>
          <p:cNvPr id="6" name="Picture 5" descr="Screen shot 2012-01-04 at 3.3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25" y="2053167"/>
            <a:ext cx="2044700" cy="1608667"/>
          </a:xfrm>
          <a:prstGeom prst="rect">
            <a:avLst/>
          </a:prstGeom>
        </p:spPr>
      </p:pic>
      <p:pic>
        <p:nvPicPr>
          <p:cNvPr id="7" name="Picture 6" descr="Screen shot 2012-01-04 at 3.31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2053167"/>
            <a:ext cx="20574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Cycloalkanes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The ring that contains the greater number of carbon atoms is the </a:t>
            </a:r>
            <a:r>
              <a:rPr lang="en-US" sz="2800" b="1" u="sng" dirty="0" smtClean="0">
                <a:solidFill>
                  <a:srgbClr val="FF0000"/>
                </a:solidFill>
              </a:rPr>
              <a:t>parent chain</a:t>
            </a:r>
            <a:r>
              <a:rPr lang="en-US" sz="2800" b="1" u="sng" dirty="0" smtClean="0"/>
              <a:t>.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The prefix “</a:t>
            </a:r>
            <a:r>
              <a:rPr lang="en-US" sz="2800" b="1" dirty="0" err="1" smtClean="0">
                <a:solidFill>
                  <a:srgbClr val="FF0000"/>
                </a:solidFill>
              </a:rPr>
              <a:t>cyclo</a:t>
            </a:r>
            <a:r>
              <a:rPr lang="en-US" sz="2800" b="1" dirty="0" smtClean="0"/>
              <a:t>” is placed before the parent chain name.</a:t>
            </a:r>
          </a:p>
          <a:p>
            <a:pPr marL="3683000" indent="0">
              <a:buNone/>
            </a:pPr>
            <a:r>
              <a:rPr lang="en-US" b="1" dirty="0" smtClean="0"/>
              <a:t>Parent Chain = </a:t>
            </a:r>
            <a:r>
              <a:rPr lang="en-US" b="1" dirty="0" err="1" smtClean="0">
                <a:solidFill>
                  <a:srgbClr val="FF0000"/>
                </a:solidFill>
              </a:rPr>
              <a:t>Cycloheptane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2-01-04 at 3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951428"/>
            <a:ext cx="2159000" cy="20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Cycloalkanes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 smtClean="0"/>
              <a:t>The carbon atoms are numbered either clockwise or </a:t>
            </a:r>
            <a:r>
              <a:rPr lang="en-US" sz="2800" b="1" dirty="0" smtClean="0">
                <a:solidFill>
                  <a:srgbClr val="FF0000"/>
                </a:solidFill>
              </a:rPr>
              <a:t>counterclockwise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r>
              <a:rPr lang="en-US" sz="2800" b="1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lowest numbers </a:t>
            </a:r>
            <a:r>
              <a:rPr lang="en-US" sz="2800" b="1" dirty="0" smtClean="0"/>
              <a:t>are used to identify the placement of the branches.</a:t>
            </a:r>
          </a:p>
          <a:p>
            <a:pPr marL="3413125" indent="0">
              <a:buNone/>
            </a:pPr>
            <a:r>
              <a:rPr lang="en-US" sz="2800" b="1" dirty="0" smtClean="0"/>
              <a:t>1-ethyl</a:t>
            </a:r>
          </a:p>
          <a:p>
            <a:pPr marL="3413125" indent="0">
              <a:buNone/>
            </a:pPr>
            <a:r>
              <a:rPr lang="en-US" sz="2800" b="1" dirty="0" smtClean="0"/>
              <a:t>2,5-dimethyl</a:t>
            </a:r>
            <a:endParaRPr lang="en-US" sz="2800" b="1" dirty="0"/>
          </a:p>
        </p:txBody>
      </p:sp>
      <p:pic>
        <p:nvPicPr>
          <p:cNvPr id="4" name="Picture 3" descr="Screen shot 2012-01-04 at 3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3018896"/>
            <a:ext cx="2159000" cy="20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Cycloalkanes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 startAt="3"/>
            </a:pPr>
            <a:endParaRPr lang="en-US" sz="2800" b="1" dirty="0"/>
          </a:p>
          <a:p>
            <a:pPr marL="4222750" indent="0">
              <a:buNone/>
            </a:pPr>
            <a:r>
              <a:rPr lang="en-US" sz="2800" b="1" dirty="0"/>
              <a:t>1-ethyl</a:t>
            </a:r>
          </a:p>
          <a:p>
            <a:pPr marL="4222750" indent="0">
              <a:buNone/>
            </a:pPr>
            <a:r>
              <a:rPr lang="en-US" sz="2800" b="1" dirty="0"/>
              <a:t>2,5-dimethyl</a:t>
            </a:r>
          </a:p>
          <a:p>
            <a:pPr marL="4127500" indent="0">
              <a:buNone/>
            </a:pPr>
            <a:endParaRPr lang="en-US" sz="2800" b="1" dirty="0"/>
          </a:p>
        </p:txBody>
      </p:sp>
      <p:pic>
        <p:nvPicPr>
          <p:cNvPr id="5" name="Picture 4" descr="Screen shot 2012-01-04 at 3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4" y="1799167"/>
            <a:ext cx="3207415" cy="300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Cycloalkanes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631678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b="1" dirty="0" smtClean="0"/>
              <a:t>Name the compound.</a:t>
            </a:r>
          </a:p>
          <a:p>
            <a:pPr marL="514350" indent="-514350">
              <a:buFont typeface="+mj-lt"/>
              <a:buAutoNum type="arabicPeriod" startAt="4"/>
            </a:pPr>
            <a:endParaRPr lang="en-US" sz="2800" b="1" dirty="0"/>
          </a:p>
          <a:p>
            <a:pPr marL="3984625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-ethyl-2,5-dimethyl </a:t>
            </a:r>
            <a:r>
              <a:rPr lang="en-US" sz="2800" b="1" dirty="0" err="1" smtClean="0">
                <a:solidFill>
                  <a:srgbClr val="FF0000"/>
                </a:solidFill>
              </a:rPr>
              <a:t>cycloheptane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2-01-04 at 3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1" y="1799167"/>
            <a:ext cx="3207415" cy="300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Cycloalkanes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If the ring structure is not the longest continuous carbon chain, then it is named as a branch with prefix “</a:t>
            </a:r>
            <a:r>
              <a:rPr lang="en-US" sz="2800" b="1" dirty="0" err="1" smtClean="0"/>
              <a:t>cyclo</a:t>
            </a:r>
            <a:r>
              <a:rPr lang="en-US" sz="2800" b="1" dirty="0" smtClean="0"/>
              <a:t>” and ends in “</a:t>
            </a:r>
            <a:r>
              <a:rPr lang="en-US" sz="2800" b="1" dirty="0" err="1" smtClean="0"/>
              <a:t>yl</a:t>
            </a:r>
            <a:r>
              <a:rPr lang="en-US" sz="2800" b="1" dirty="0" smtClean="0"/>
              <a:t>.”</a:t>
            </a:r>
          </a:p>
          <a:p>
            <a:pPr marL="4937125" indent="0">
              <a:buNone/>
            </a:pPr>
            <a:r>
              <a:rPr lang="en-US" b="1" u="sng" dirty="0" smtClean="0"/>
              <a:t>Parent: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pentane</a:t>
            </a:r>
          </a:p>
          <a:p>
            <a:pPr marL="4937125" indent="0">
              <a:buNone/>
            </a:pPr>
            <a:r>
              <a:rPr lang="en-US" b="1" u="sng" dirty="0" smtClean="0"/>
              <a:t>Branch: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2-cyclobutyl</a:t>
            </a:r>
          </a:p>
          <a:p>
            <a:pPr marL="4937125" indent="0">
              <a:buNone/>
            </a:pPr>
            <a:r>
              <a:rPr lang="en-US" b="1" u="sng" dirty="0" smtClean="0"/>
              <a:t>Compound:</a:t>
            </a:r>
          </a:p>
          <a:p>
            <a:pPr marL="4937125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2-cyclobutylpentane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2-01-04 at 3.40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1" y="2278419"/>
            <a:ext cx="4016375" cy="27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2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Cycloalkanes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2" y="1027207"/>
            <a:ext cx="5160630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the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1,3,5-</a:t>
            </a:r>
            <a:r>
              <a:rPr lang="en-US" sz="2800" b="1" dirty="0" smtClean="0">
                <a:solidFill>
                  <a:srgbClr val="FF0000"/>
                </a:solidFill>
              </a:rPr>
              <a:t>trimethylcyclohexane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4" name="Picture 3" descr="Screen shot 2012-01-04 at 3.4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73" y="1444625"/>
            <a:ext cx="3393727" cy="24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Cycloalkanes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4716131" cy="38821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the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1,1-dimethyl-3-</a:t>
            </a:r>
            <a:r>
              <a:rPr lang="en-US" sz="2800" b="1" dirty="0" smtClean="0">
                <a:solidFill>
                  <a:srgbClr val="FF0000"/>
                </a:solidFill>
              </a:rPr>
              <a:t>propylcyclopentane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6" name="Picture 5" descr="Screen shot 2012-01-04 at 3.43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1423458"/>
            <a:ext cx="4150904" cy="21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Tower.potx</Template>
  <TotalTime>2562</TotalTime>
  <Words>360</Words>
  <Application>Microsoft Macintosh PowerPoint</Application>
  <PresentationFormat>On-screen Show (16:10)</PresentationFormat>
  <Paragraphs>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Wireframe Building 16x9</vt:lpstr>
      <vt:lpstr>Cycloalkanes  &amp; Aromatic Rings</vt:lpstr>
      <vt:lpstr>Cycloalkanes</vt:lpstr>
      <vt:lpstr>Naming Cycloalkanes</vt:lpstr>
      <vt:lpstr>Naming Cycloalkanes</vt:lpstr>
      <vt:lpstr>Naming Cycloalkanes</vt:lpstr>
      <vt:lpstr>Naming Cycloalkanes</vt:lpstr>
      <vt:lpstr>Naming Cycloalkanes</vt:lpstr>
      <vt:lpstr>Naming Cycloalkanes</vt:lpstr>
      <vt:lpstr>Naming Cycloalkanes</vt:lpstr>
      <vt:lpstr>Naming Cycloalkanes</vt:lpstr>
      <vt:lpstr>Aromatic Hydrocarbons</vt:lpstr>
      <vt:lpstr>Aromatic Hydrocarbons</vt:lpstr>
      <vt:lpstr>Aromatic Hydrocarbons</vt:lpstr>
      <vt:lpstr>PowerPoint Presentation</vt:lpstr>
      <vt:lpstr>Naming Aromatic Hydrocarbons</vt:lpstr>
      <vt:lpstr>Naming Aromatic Hydrocarbons</vt:lpstr>
      <vt:lpstr>Naming Aromatic Hydrocarbons</vt:lpstr>
      <vt:lpstr>Naming Aromatic Hydrocarbons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creator>Sachie Motohashi</dc:creator>
  <cp:lastModifiedBy>Scott Lawson</cp:lastModifiedBy>
  <cp:revision>81</cp:revision>
  <dcterms:created xsi:type="dcterms:W3CDTF">2011-12-27T21:15:23Z</dcterms:created>
  <dcterms:modified xsi:type="dcterms:W3CDTF">2018-09-19T14:53:35Z</dcterms:modified>
</cp:coreProperties>
</file>