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2"/>
  </p:sldMasterIdLst>
  <p:notesMasterIdLst>
    <p:notesMasterId r:id="rId9"/>
  </p:notesMasterIdLst>
  <p:handoutMasterIdLst>
    <p:handoutMasterId r:id="rId10"/>
  </p:handoutMasterIdLst>
  <p:sldIdLst>
    <p:sldId id="279" r:id="rId3"/>
    <p:sldId id="288" r:id="rId4"/>
    <p:sldId id="289" r:id="rId5"/>
    <p:sldId id="291" r:id="rId6"/>
    <p:sldId id="292" r:id="rId7"/>
    <p:sldId id="287" r:id="rId8"/>
  </p:sldIdLst>
  <p:sldSz cx="9144000" cy="5715000" type="screen16x10"/>
  <p:notesSz cx="6858000" cy="9144000"/>
  <p:defaultTextStyle>
    <a:defPPr>
      <a:defRPr lang="en-US"/>
    </a:defPPr>
    <a:lvl1pPr marL="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64" y="-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2014-11-17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2014-11-17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248835"/>
            <a:ext cx="5257800" cy="27490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20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106333"/>
            <a:ext cx="5257800" cy="1037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7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866"/>
            <a:ext cx="1066800" cy="491463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866"/>
            <a:ext cx="6400800" cy="491463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04167"/>
            <a:ext cx="5257800" cy="1608667"/>
          </a:xfrm>
        </p:spPr>
        <p:txBody>
          <a:bodyPr anchor="t">
            <a:normAutofit/>
          </a:bodyPr>
          <a:lstStyle>
            <a:lvl1pPr algn="l">
              <a:defRPr sz="42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03500"/>
            <a:ext cx="5257800" cy="108082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754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6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8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37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18167"/>
            <a:ext cx="3733800" cy="372533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18167"/>
            <a:ext cx="3733800" cy="372533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340697"/>
            <a:ext cx="3730752" cy="426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41500"/>
            <a:ext cx="3733800" cy="330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340697"/>
            <a:ext cx="3730752" cy="426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41500"/>
            <a:ext cx="3733800" cy="330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2014-11-17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418167"/>
            <a:ext cx="2514600" cy="2370667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02167"/>
            <a:ext cx="5105400" cy="491066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3873500"/>
            <a:ext cx="2514600" cy="1439333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200"/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2014-11-17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000500"/>
            <a:ext cx="5486400" cy="635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32834"/>
            <a:ext cx="5486400" cy="370681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75465" indent="0">
              <a:buNone/>
              <a:defRPr sz="2900"/>
            </a:lvl2pPr>
            <a:lvl3pPr marL="950932" indent="0">
              <a:buNone/>
              <a:defRPr sz="2500"/>
            </a:lvl3pPr>
            <a:lvl4pPr marL="1426397" indent="0">
              <a:buNone/>
              <a:defRPr sz="2100"/>
            </a:lvl4pPr>
            <a:lvl5pPr marL="1901863" indent="0">
              <a:buNone/>
              <a:defRPr sz="2100"/>
            </a:lvl5pPr>
            <a:lvl6pPr marL="2377329" indent="0">
              <a:buNone/>
              <a:defRPr sz="2100"/>
            </a:lvl6pPr>
            <a:lvl7pPr marL="2852794" indent="0">
              <a:buNone/>
              <a:defRPr sz="2100"/>
            </a:lvl7pPr>
            <a:lvl8pPr marL="3328260" indent="0">
              <a:buNone/>
              <a:defRPr sz="2100"/>
            </a:lvl8pPr>
            <a:lvl9pPr marL="3803726" indent="0">
              <a:buNone/>
              <a:defRPr sz="21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635500"/>
            <a:ext cx="5486400" cy="677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2014-11-17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3500"/>
            <a:ext cx="7620000" cy="1164167"/>
          </a:xfrm>
          <a:prstGeom prst="rect">
            <a:avLst/>
          </a:prstGeom>
        </p:spPr>
        <p:txBody>
          <a:bodyPr vert="horz" lIns="95093" tIns="47546" rIns="95093" bIns="47546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8167"/>
            <a:ext cx="7620000" cy="3725333"/>
          </a:xfrm>
          <a:prstGeom prst="rect">
            <a:avLst/>
          </a:prstGeom>
        </p:spPr>
        <p:txBody>
          <a:bodyPr vert="horz" lIns="95093" tIns="47546" rIns="95093" bIns="47546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334001"/>
            <a:ext cx="2057400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2014-11-17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5334001"/>
            <a:ext cx="4663440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5334001"/>
            <a:ext cx="830855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50932" rtl="0" eaLnBrk="1" latinLnBrk="0" hangingPunct="1">
        <a:lnSpc>
          <a:spcPct val="85000"/>
        </a:lnSpc>
        <a:spcBef>
          <a:spcPct val="0"/>
        </a:spcBef>
        <a:buNone/>
        <a:tabLst/>
        <a:defRPr sz="3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33" indent="-237733" algn="l" defTabSz="950932" rtl="0" eaLnBrk="1" latinLnBrk="0" hangingPunct="1">
        <a:lnSpc>
          <a:spcPct val="95000"/>
        </a:lnSpc>
        <a:spcBef>
          <a:spcPts val="1456"/>
        </a:spcBef>
        <a:buSzPct val="10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59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85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211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9037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863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689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515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7888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65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32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97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63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29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94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6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726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016000"/>
          </a:xfrm>
        </p:spPr>
        <p:txBody>
          <a:bodyPr/>
          <a:lstStyle/>
          <a:p>
            <a:r>
              <a:rPr lang="en-US" dirty="0"/>
              <a:t>Physics 12 Inclines</a:t>
            </a:r>
          </a:p>
        </p:txBody>
      </p:sp>
      <p:sp>
        <p:nvSpPr>
          <p:cNvPr id="2" name="Subtitle 1"/>
          <p:cNvSpPr>
            <a:spLocks noGrp="1"/>
          </p:cNvSpPr>
          <p:nvPr>
            <p:ph sz="half" idx="1"/>
          </p:nvPr>
        </p:nvSpPr>
        <p:spPr>
          <a:xfrm>
            <a:off x="457200" y="1502834"/>
            <a:ext cx="4191000" cy="372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Please grab </a:t>
            </a:r>
            <a:r>
              <a:rPr lang="en-US" sz="2000" b="1" dirty="0" smtClean="0">
                <a:solidFill>
                  <a:srgbClr val="008000"/>
                </a:solidFill>
              </a:rPr>
              <a:t>two whiteboards </a:t>
            </a:r>
            <a:r>
              <a:rPr lang="en-US" sz="2000" b="1" dirty="0" smtClean="0">
                <a:solidFill>
                  <a:srgbClr val="008000"/>
                </a:solidFill>
              </a:rPr>
              <a:t>and pens and answer the following questions…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5.0 kg, what must the mass of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be so the system exists at equilibrium?</a:t>
            </a:r>
            <a:endParaRPr lang="en-US" sz="2000" dirty="0"/>
          </a:p>
        </p:txBody>
      </p:sp>
      <p:pic>
        <p:nvPicPr>
          <p:cNvPr id="5" name="Content Placeholder 4" descr="Double Inclin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45" b="-59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016000"/>
          </a:xfrm>
        </p:spPr>
        <p:txBody>
          <a:bodyPr/>
          <a:lstStyle/>
          <a:p>
            <a:r>
              <a:rPr lang="en-US" dirty="0" smtClean="0"/>
              <a:t>Physics 12 Inclines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sz="half" idx="1"/>
          </p:nvPr>
        </p:nvSpPr>
        <p:spPr>
          <a:xfrm>
            <a:off x="457200" y="1502834"/>
            <a:ext cx="4191000" cy="372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Please grab a whiteboard and pens and answer the following questions…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5.0 kg, what must the mass of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be so the system exists at equilibrium?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g1ll</a:t>
            </a:r>
            <a:r>
              <a:rPr lang="en-US" sz="2000" b="1" dirty="0" smtClean="0">
                <a:solidFill>
                  <a:srgbClr val="FF0000"/>
                </a:solidFill>
              </a:rPr>
              <a:t> = 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g2ll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u="sng" dirty="0" err="1" smtClean="0">
                <a:solidFill>
                  <a:srgbClr val="FF0000"/>
                </a:solidFill>
              </a:rPr>
              <a:t>Ans</a:t>
            </a:r>
            <a:r>
              <a:rPr lang="en-US" sz="2000" dirty="0" smtClean="0">
                <a:solidFill>
                  <a:srgbClr val="FF0000"/>
                </a:solidFill>
              </a:rPr>
              <a:t>: 7.9 kg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uble Inclin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45" b="-59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9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266700"/>
            <a:ext cx="8370887" cy="3200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/>
                <a:cs typeface="Times New Roman"/>
              </a:rPr>
              <a:t>A rollercoaster ride is shown in the diagram below.  The mass of </a:t>
            </a:r>
            <a:r>
              <a:rPr lang="en-US" sz="2700" dirty="0" smtClean="0">
                <a:latin typeface="Times New Roman"/>
                <a:cs typeface="Times New Roman"/>
              </a:rPr>
              <a:t> the </a:t>
            </a:r>
            <a:r>
              <a:rPr lang="en-US" sz="2700" dirty="0">
                <a:latin typeface="Times New Roman"/>
                <a:cs typeface="Times New Roman"/>
              </a:rPr>
              <a:t>car and </a:t>
            </a:r>
            <a:r>
              <a:rPr lang="en-US" sz="2700" dirty="0" smtClean="0">
                <a:latin typeface="Times New Roman"/>
                <a:cs typeface="Times New Roman"/>
              </a:rPr>
              <a:t>Ms. Spearman </a:t>
            </a:r>
            <a:r>
              <a:rPr lang="en-US" sz="2700" dirty="0">
                <a:latin typeface="Times New Roman"/>
                <a:cs typeface="Times New Roman"/>
              </a:rPr>
              <a:t>is 700.0 kg and the coefficient of friction is 0.0500.  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Ms. Spearman wanted me to mention that majority of the mass was the car.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Times New Roman"/>
                <a:cs typeface="Times New Roman"/>
              </a:rPr>
              <a:t>(</a:t>
            </a:r>
            <a:r>
              <a:rPr lang="en-US" sz="2600" dirty="0">
                <a:latin typeface="Times New Roman"/>
                <a:cs typeface="Times New Roman"/>
              </a:rPr>
              <a:t>a) Determine the force that must be applied to the car as it is pulled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	up </a:t>
            </a:r>
            <a:r>
              <a:rPr lang="en-US" sz="2600" dirty="0">
                <a:latin typeface="Times New Roman"/>
                <a:cs typeface="Times New Roman"/>
              </a:rPr>
              <a:t>the hill at a constant speed of </a:t>
            </a:r>
            <a:r>
              <a:rPr lang="en-US" sz="2600" dirty="0" smtClean="0">
                <a:latin typeface="Times New Roman"/>
                <a:cs typeface="Times New Roman"/>
              </a:rPr>
              <a:t>1.00 </a:t>
            </a:r>
            <a:r>
              <a:rPr lang="en-US" sz="2600" dirty="0">
                <a:latin typeface="Times New Roman"/>
                <a:cs typeface="Times New Roman"/>
              </a:rPr>
              <a:t>m/s. 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>
                <a:latin typeface="Times New Roman"/>
                <a:cs typeface="Times New Roman"/>
              </a:rPr>
              <a:t>	(b) The car is released at point A with speed 1.00 m/s. </a:t>
            </a:r>
            <a:r>
              <a:rPr lang="en-US" sz="2600" b="1" dirty="0">
                <a:latin typeface="Times New Roman"/>
                <a:cs typeface="Times New Roman"/>
              </a:rPr>
              <a:t>Find the speed </a:t>
            </a:r>
            <a:endParaRPr lang="en-US" sz="2600" b="1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b="1" dirty="0">
                <a:latin typeface="Times New Roman"/>
                <a:cs typeface="Times New Roman"/>
              </a:rPr>
              <a:t>	</a:t>
            </a:r>
            <a:r>
              <a:rPr lang="en-US" sz="2600" b="1" dirty="0" smtClean="0">
                <a:latin typeface="Times New Roman"/>
                <a:cs typeface="Times New Roman"/>
              </a:rPr>
              <a:t>at </a:t>
            </a:r>
            <a:r>
              <a:rPr lang="en-US" sz="2600" b="1" dirty="0">
                <a:latin typeface="Times New Roman"/>
                <a:cs typeface="Times New Roman"/>
              </a:rPr>
              <a:t>point </a:t>
            </a:r>
            <a:r>
              <a:rPr lang="en-US" sz="2600" b="1" dirty="0" smtClean="0">
                <a:latin typeface="Times New Roman"/>
                <a:cs typeface="Times New Roman"/>
              </a:rPr>
              <a:t>B.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pic>
        <p:nvPicPr>
          <p:cNvPr id="7171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" y="3467100"/>
            <a:ext cx="827863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266700"/>
            <a:ext cx="8370887" cy="3200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/>
                <a:cs typeface="Times New Roman"/>
              </a:rPr>
              <a:t>A rollercoaster ride is shown in the diagram below.  The mass of </a:t>
            </a:r>
            <a:r>
              <a:rPr lang="en-US" sz="2700" dirty="0" smtClean="0">
                <a:latin typeface="Times New Roman"/>
                <a:cs typeface="Times New Roman"/>
              </a:rPr>
              <a:t> the </a:t>
            </a:r>
            <a:r>
              <a:rPr lang="en-US" sz="2700" dirty="0">
                <a:latin typeface="Times New Roman"/>
                <a:cs typeface="Times New Roman"/>
              </a:rPr>
              <a:t>car and </a:t>
            </a:r>
            <a:r>
              <a:rPr lang="en-US" sz="2700" dirty="0" smtClean="0">
                <a:latin typeface="Times New Roman"/>
                <a:cs typeface="Times New Roman"/>
              </a:rPr>
              <a:t>Ms. Spearman </a:t>
            </a:r>
            <a:r>
              <a:rPr lang="en-US" sz="2700" dirty="0">
                <a:latin typeface="Times New Roman"/>
                <a:cs typeface="Times New Roman"/>
              </a:rPr>
              <a:t>is 700.0 kg and the coefficient of friction is 0.0500.  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Ms. Spearman wanted me to mention that majority of the mass was the car.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Times New Roman"/>
                <a:cs typeface="Times New Roman"/>
              </a:rPr>
              <a:t>(</a:t>
            </a:r>
            <a:r>
              <a:rPr lang="en-US" sz="2600" dirty="0">
                <a:latin typeface="Times New Roman"/>
                <a:cs typeface="Times New Roman"/>
              </a:rPr>
              <a:t>a) Determine the force that must be applied to the car as it is pulled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	up </a:t>
            </a:r>
            <a:r>
              <a:rPr lang="en-US" sz="2600" dirty="0">
                <a:latin typeface="Times New Roman"/>
                <a:cs typeface="Times New Roman"/>
              </a:rPr>
              <a:t>the hill at a constant speed of </a:t>
            </a:r>
            <a:r>
              <a:rPr lang="en-US" sz="2600" dirty="0" smtClean="0">
                <a:latin typeface="Times New Roman"/>
                <a:cs typeface="Times New Roman"/>
              </a:rPr>
              <a:t>1.00 </a:t>
            </a:r>
            <a:r>
              <a:rPr lang="en-US" sz="2600" dirty="0">
                <a:latin typeface="Times New Roman"/>
                <a:cs typeface="Times New Roman"/>
              </a:rPr>
              <a:t>m/s. 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Ans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: 4.22 x 10</a:t>
            </a:r>
            <a:r>
              <a:rPr lang="en-US" sz="26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lang="en-US" sz="26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(b) The car is released at point A with speed 1.00 m/s. Find the speed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Times New Roman"/>
                <a:cs typeface="Times New Roman"/>
              </a:rPr>
              <a:t>at </a:t>
            </a:r>
            <a:r>
              <a:rPr lang="en-US" sz="2600" dirty="0">
                <a:latin typeface="Times New Roman"/>
                <a:cs typeface="Times New Roman"/>
              </a:rPr>
              <a:t>point </a:t>
            </a:r>
            <a:r>
              <a:rPr lang="en-US" sz="2600" dirty="0" smtClean="0">
                <a:latin typeface="Times New Roman"/>
                <a:cs typeface="Times New Roman"/>
              </a:rPr>
              <a:t>B</a:t>
            </a:r>
            <a:r>
              <a:rPr lang="en-US" sz="2600" smtClean="0">
                <a:latin typeface="Times New Roman"/>
                <a:cs typeface="Times New Roman"/>
              </a:rPr>
              <a:t>.</a:t>
            </a:r>
            <a:r>
              <a:rPr lang="en-US" sz="2600"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pic>
        <p:nvPicPr>
          <p:cNvPr id="7171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" y="3467100"/>
            <a:ext cx="827863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266700"/>
            <a:ext cx="8370887" cy="3200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/>
                <a:cs typeface="Times New Roman"/>
              </a:rPr>
              <a:t>A rollercoaster ride is shown in the diagram below.  The mass of </a:t>
            </a:r>
            <a:r>
              <a:rPr lang="en-US" sz="2700" dirty="0" smtClean="0">
                <a:latin typeface="Times New Roman"/>
                <a:cs typeface="Times New Roman"/>
              </a:rPr>
              <a:t> the </a:t>
            </a:r>
            <a:r>
              <a:rPr lang="en-US" sz="2700" dirty="0">
                <a:latin typeface="Times New Roman"/>
                <a:cs typeface="Times New Roman"/>
              </a:rPr>
              <a:t>car and </a:t>
            </a:r>
            <a:r>
              <a:rPr lang="en-US" sz="2700" dirty="0" smtClean="0">
                <a:latin typeface="Times New Roman"/>
                <a:cs typeface="Times New Roman"/>
              </a:rPr>
              <a:t>Ms. Spearman </a:t>
            </a:r>
            <a:r>
              <a:rPr lang="en-US" sz="2700" dirty="0">
                <a:latin typeface="Times New Roman"/>
                <a:cs typeface="Times New Roman"/>
              </a:rPr>
              <a:t>is 700.0 kg and the coefficient of friction is 0.0500.  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Ms. Spearman wanted me to mention that majority of the mass was the car.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Times New Roman"/>
                <a:cs typeface="Times New Roman"/>
              </a:rPr>
              <a:t>(</a:t>
            </a:r>
            <a:r>
              <a:rPr lang="en-US" sz="2600" dirty="0">
                <a:latin typeface="Times New Roman"/>
                <a:cs typeface="Times New Roman"/>
              </a:rPr>
              <a:t>a) Determine the force that must be applied to the car as it is pulled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	up </a:t>
            </a:r>
            <a:r>
              <a:rPr lang="en-US" sz="2600" dirty="0">
                <a:latin typeface="Times New Roman"/>
                <a:cs typeface="Times New Roman"/>
              </a:rPr>
              <a:t>the hill at a constant speed of </a:t>
            </a:r>
            <a:r>
              <a:rPr lang="en-US" sz="2600" dirty="0" smtClean="0">
                <a:latin typeface="Times New Roman"/>
                <a:cs typeface="Times New Roman"/>
              </a:rPr>
              <a:t>1.00 </a:t>
            </a:r>
            <a:r>
              <a:rPr lang="en-US" sz="2600" dirty="0">
                <a:latin typeface="Times New Roman"/>
                <a:cs typeface="Times New Roman"/>
              </a:rPr>
              <a:t>m/s. 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Ans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: 4.22 x 10</a:t>
            </a:r>
            <a:r>
              <a:rPr lang="en-US" sz="26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lang="en-US" sz="26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600" dirty="0">
                <a:latin typeface="Times New Roman"/>
                <a:cs typeface="Times New Roman"/>
              </a:rPr>
              <a:t>	(b) The car is released at point A with speed 1.00 m/s. Find the speed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Times New Roman"/>
                <a:cs typeface="Times New Roman"/>
              </a:rPr>
              <a:t>at </a:t>
            </a:r>
            <a:r>
              <a:rPr lang="en-US" sz="2600" dirty="0">
                <a:latin typeface="Times New Roman"/>
                <a:cs typeface="Times New Roman"/>
              </a:rPr>
              <a:t>point </a:t>
            </a:r>
            <a:r>
              <a:rPr lang="en-US" sz="2600" dirty="0" smtClean="0">
                <a:latin typeface="Times New Roman"/>
                <a:cs typeface="Times New Roman"/>
              </a:rPr>
              <a:t>B.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Ans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26 m/s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pic>
        <p:nvPicPr>
          <p:cNvPr id="7171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" y="3467100"/>
            <a:ext cx="827863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Inclines Lab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418167"/>
            <a:ext cx="8305800" cy="37253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/>
              <a:t>Finding </a:t>
            </a:r>
            <a:r>
              <a:rPr lang="en-US" sz="2200" b="1" smtClean="0"/>
              <a:t>Coefficient </a:t>
            </a:r>
            <a:r>
              <a:rPr lang="en-US" sz="2200" b="1" dirty="0"/>
              <a:t>Friction of an incline!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Please form a group of 2 to complete the following lab: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Hand in one completed lab </a:t>
            </a:r>
            <a:r>
              <a:rPr lang="en-US" sz="2200" dirty="0" smtClean="0"/>
              <a:t>report, including a graph, </a:t>
            </a:r>
            <a:r>
              <a:rPr lang="en-US" sz="2200" dirty="0" smtClean="0"/>
              <a:t>per </a:t>
            </a:r>
            <a:r>
              <a:rPr lang="en-US" sz="2200" dirty="0" smtClean="0"/>
              <a:t>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If you want take 2 sheets and make a rough copy!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66"/>
                </a:solidFill>
              </a:rPr>
              <a:t>Due at the start of next class</a:t>
            </a: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Books Stacked.potx</Template>
  <TotalTime>0</TotalTime>
  <Words>160</Words>
  <Application>Microsoft Macintosh PowerPoint</Application>
  <PresentationFormat>On-screen Show (16:10)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Books 16x9</vt:lpstr>
      <vt:lpstr>Physics 12 Inclines</vt:lpstr>
      <vt:lpstr>Physics 12 Inclines</vt:lpstr>
      <vt:lpstr>PowerPoint Presentation</vt:lpstr>
      <vt:lpstr>PowerPoint Presentation</vt:lpstr>
      <vt:lpstr>PowerPoint Presentation</vt:lpstr>
      <vt:lpstr>Inclines 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2014-11-17T17:57:14Z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