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9" r:id="rId3"/>
    <p:sldId id="267" r:id="rId4"/>
    <p:sldId id="269" r:id="rId5"/>
    <p:sldId id="279" r:id="rId6"/>
    <p:sldId id="278" r:id="rId7"/>
    <p:sldId id="285" r:id="rId8"/>
    <p:sldId id="286" r:id="rId9"/>
    <p:sldId id="276" r:id="rId10"/>
    <p:sldId id="277" r:id="rId11"/>
    <p:sldId id="280" r:id="rId12"/>
    <p:sldId id="281" r:id="rId13"/>
    <p:sldId id="284" r:id="rId14"/>
    <p:sldId id="282" r:id="rId15"/>
    <p:sldId id="283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520" y="-76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29817"/>
            <a:ext cx="5143500" cy="26670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296817"/>
            <a:ext cx="5143500" cy="9144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317500"/>
            <a:ext cx="1508760" cy="5080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5900" y="317500"/>
            <a:ext cx="5306144" cy="50800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515100" cy="16764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62200"/>
            <a:ext cx="6515100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590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6350" y="1651000"/>
            <a:ext cx="3429000" cy="3733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590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6350" y="1399540"/>
            <a:ext cx="3429000" cy="692073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6350" y="2091614"/>
            <a:ext cx="3429000" cy="33058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9566" y="340828"/>
            <a:ext cx="3600703" cy="15240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69" y="317500"/>
            <a:ext cx="4117133" cy="482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9566" y="1864828"/>
            <a:ext cx="3600703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57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7186" y="320040"/>
            <a:ext cx="3600450" cy="15240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5715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7188" y="1866900"/>
            <a:ext cx="3599355" cy="1524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5900" y="1656184"/>
            <a:ext cx="7029450" cy="3735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3843" y="4743062"/>
            <a:ext cx="210548" cy="64903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18-09-15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23842" y="304271"/>
            <a:ext cx="210548" cy="4283280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92" y="5224117"/>
            <a:ext cx="541783" cy="1679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Alkenes </a:t>
            </a:r>
            <a:br>
              <a:rPr lang="en-US" dirty="0" smtClean="0"/>
            </a:br>
            <a:r>
              <a:rPr lang="en-US" dirty="0" smtClean="0"/>
              <a:t>&amp;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Alkynes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24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5" name="Picture 4" descr="Screen shot 2012-01-02 at 1.13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61" y="3664275"/>
            <a:ext cx="6878516" cy="738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1123" y="4704161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1,3-pentadiene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92735"/>
          </a:xfrm>
        </p:spPr>
        <p:txBody>
          <a:bodyPr/>
          <a:lstStyle/>
          <a:p>
            <a:r>
              <a:rPr lang="en-US" dirty="0" smtClean="0"/>
              <a:t>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Hydrocarbons containing </a:t>
            </a:r>
            <a:r>
              <a:rPr lang="en-US" sz="3200" b="1" dirty="0" smtClean="0">
                <a:solidFill>
                  <a:srgbClr val="FF0000"/>
                </a:solidFill>
              </a:rPr>
              <a:t>triple bonds</a:t>
            </a:r>
            <a:r>
              <a:rPr lang="en-US" sz="3200" b="1" dirty="0" smtClean="0"/>
              <a:t>.</a:t>
            </a:r>
          </a:p>
          <a:p>
            <a:r>
              <a:rPr lang="en-US" sz="3200" b="1" dirty="0"/>
              <a:t>General Formula: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2n-2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They are unsaturated – the double bond is a reactive site for other atoms to bond to the carbon atom.</a:t>
            </a:r>
          </a:p>
          <a:p>
            <a:endParaRPr lang="en-US" sz="3200" b="1" dirty="0" smtClean="0"/>
          </a:p>
        </p:txBody>
      </p:sp>
      <p:pic>
        <p:nvPicPr>
          <p:cNvPr id="4" name="Picture 3" descr="Screen shot 2012-01-02 at 1.1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39" y="3936918"/>
            <a:ext cx="4616811" cy="176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18029"/>
          </a:xfrm>
        </p:spPr>
        <p:txBody>
          <a:bodyPr/>
          <a:lstStyle/>
          <a:p>
            <a:r>
              <a:rPr lang="en-US" dirty="0" smtClean="0"/>
              <a:t>Naming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299881"/>
            <a:ext cx="8400143" cy="36094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same rules for naming an alkene apply; however the ending is “</a:t>
            </a:r>
            <a:r>
              <a:rPr lang="en-US" sz="2800" b="1" dirty="0" err="1" smtClean="0">
                <a:solidFill>
                  <a:srgbClr val="FF0000"/>
                </a:solidFill>
              </a:rPr>
              <a:t>yne</a:t>
            </a:r>
            <a:r>
              <a:rPr lang="en-US" sz="2800" b="1" dirty="0" smtClean="0"/>
              <a:t>” instead of “</a:t>
            </a:r>
            <a:r>
              <a:rPr lang="en-US" sz="2800" b="1" dirty="0" err="1" smtClean="0">
                <a:solidFill>
                  <a:srgbClr val="FF0000"/>
                </a:solidFill>
              </a:rPr>
              <a:t>ene</a:t>
            </a:r>
            <a:r>
              <a:rPr lang="en-US" sz="2800" b="1" smtClean="0"/>
              <a:t>”.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4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789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Alk</a:t>
            </a:r>
            <a:r>
              <a:rPr lang="en-US" sz="3200" b="1" u="sng" dirty="0"/>
              <a:t>y</a:t>
            </a:r>
            <a:r>
              <a:rPr lang="en-US" sz="3200" b="1" u="sng" dirty="0" smtClean="0"/>
              <a:t>nes</a:t>
            </a:r>
          </a:p>
          <a:p>
            <a:pPr lvl="1"/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254277"/>
              </p:ext>
            </p:extLst>
          </p:nvPr>
        </p:nvGraphicFramePr>
        <p:xfrm>
          <a:off x="2726834" y="1027211"/>
          <a:ext cx="6251725" cy="4080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635"/>
                <a:gridCol w="1859545"/>
                <a:gridCol w="1859545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#</a:t>
                      </a:r>
                      <a:r>
                        <a:rPr lang="en-US" sz="2300" b="1" baseline="0" dirty="0" smtClean="0">
                          <a:solidFill>
                            <a:srgbClr val="6681CC"/>
                          </a:solidFill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of C Atoms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Prefix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Alkyne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Eth-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Ethyne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Prop-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Propyne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But-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Butyne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Pent-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Pentyne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Hex-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Hexyne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Hept</a:t>
                      </a:r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Heptyne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Oct-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Octyne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Non-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Nonyne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Dec-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Decyne</a:t>
                      </a:r>
                      <a:endParaRPr lang="en-US" sz="2000" b="0" dirty="0" smtClean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68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6" name="Picture 5" descr="Screen shot 2012-01-02 at 1.16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0" y="1027207"/>
            <a:ext cx="4211300" cy="16104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123" y="3998046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  <a:r>
              <a:rPr lang="en-US" sz="2600" b="1" dirty="0" smtClean="0">
                <a:solidFill>
                  <a:srgbClr val="FF0000"/>
                </a:solidFill>
              </a:rPr>
              <a:t>-methyl-1-pentyne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Alkynes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2 at 1.24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46" y="1237436"/>
            <a:ext cx="4226169" cy="1025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123" y="3998046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3</a:t>
            </a:r>
            <a:r>
              <a:rPr lang="en-US" sz="2600" b="1" smtClean="0">
                <a:solidFill>
                  <a:srgbClr val="FF0000"/>
                </a:solidFill>
              </a:rPr>
              <a:t>-ethyl-4-methyl-1-hexyne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Hydrocarbons containing </a:t>
            </a:r>
            <a:r>
              <a:rPr lang="en-US" sz="3200" b="1" dirty="0" smtClean="0">
                <a:solidFill>
                  <a:srgbClr val="FF0000"/>
                </a:solidFill>
              </a:rPr>
              <a:t>double</a:t>
            </a:r>
            <a:r>
              <a:rPr lang="en-US" sz="3200" b="1" dirty="0" smtClean="0"/>
              <a:t> bonds. </a:t>
            </a:r>
          </a:p>
          <a:p>
            <a:r>
              <a:rPr lang="en-US" sz="3200" b="1" dirty="0" smtClean="0"/>
              <a:t>General Formula: </a:t>
            </a:r>
            <a:r>
              <a:rPr lang="en-US" sz="3200" b="1" dirty="0" smtClean="0">
                <a:solidFill>
                  <a:srgbClr val="FF0000"/>
                </a:solidFill>
              </a:rPr>
              <a:t>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2n</a:t>
            </a:r>
          </a:p>
          <a:p>
            <a:r>
              <a:rPr lang="en-US" sz="3200" b="1" dirty="0" smtClean="0"/>
              <a:t>They are unsaturated – the double bond is a </a:t>
            </a:r>
            <a:r>
              <a:rPr lang="en-US" sz="3200" b="1" dirty="0" smtClean="0">
                <a:solidFill>
                  <a:srgbClr val="FF0000"/>
                </a:solidFill>
              </a:rPr>
              <a:t>reactive site </a:t>
            </a:r>
            <a:r>
              <a:rPr lang="en-US" sz="3200" b="1" dirty="0" smtClean="0"/>
              <a:t>for other atoms to bond to the carbon atom.</a:t>
            </a:r>
          </a:p>
          <a:p>
            <a:endParaRPr lang="en-US" sz="3200" b="1" dirty="0" smtClean="0"/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54" y="3970532"/>
            <a:ext cx="4283670" cy="151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519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Alk</a:t>
            </a:r>
            <a:r>
              <a:rPr lang="en-US" sz="3200" b="1" u="sng" dirty="0"/>
              <a:t>e</a:t>
            </a:r>
            <a:r>
              <a:rPr lang="en-US" sz="3200" b="1" u="sng" dirty="0" smtClean="0"/>
              <a:t>nes</a:t>
            </a:r>
          </a:p>
          <a:p>
            <a:pPr lvl="1"/>
            <a:endParaRPr lang="en-US" sz="32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124034"/>
              </p:ext>
            </p:extLst>
          </p:nvPr>
        </p:nvGraphicFramePr>
        <p:xfrm>
          <a:off x="2726834" y="1027211"/>
          <a:ext cx="6251725" cy="4080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32635"/>
                <a:gridCol w="1859545"/>
                <a:gridCol w="1859545"/>
              </a:tblGrid>
              <a:tr h="431800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#</a:t>
                      </a:r>
                      <a:r>
                        <a:rPr lang="en-US" sz="2300" b="1" baseline="0" dirty="0" smtClean="0">
                          <a:solidFill>
                            <a:srgbClr val="6681CC"/>
                          </a:solidFill>
                        </a:rPr>
                        <a:t> </a:t>
                      </a:r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of C Atoms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Prefix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rgbClr val="6681CC"/>
                          </a:solidFill>
                        </a:rPr>
                        <a:t>Alkene</a:t>
                      </a:r>
                      <a:endParaRPr lang="en-US" sz="2300" b="1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Eth-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Ethene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Prop-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Propene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But-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Butene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Pent-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Pentene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Hex-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Hexene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Hept</a:t>
                      </a:r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Heptene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Oct-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Octene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Non-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Nonene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  <a:tr h="40538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rgbClr val="6681CC"/>
                          </a:solidFill>
                        </a:rPr>
                        <a:t>Dec-</a:t>
                      </a:r>
                      <a:endParaRPr lang="en-US" sz="2000" b="0" dirty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6681CC"/>
                          </a:solidFill>
                        </a:rPr>
                        <a:t>Decene</a:t>
                      </a:r>
                      <a:endParaRPr lang="en-US" sz="2000" b="0" dirty="0" smtClean="0">
                        <a:solidFill>
                          <a:srgbClr val="6681CC"/>
                        </a:solidFill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20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847912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rgbClr val="FF0000"/>
                </a:solidFill>
              </a:rPr>
              <a:t>parent chain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must contain the double bond. (even if it is not the longest chain)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1" y="2201333"/>
            <a:ext cx="5499254" cy="19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The parent chain carbon atoms are numbered </a:t>
            </a:r>
            <a:r>
              <a:rPr lang="en-US" sz="2800" b="1" u="sng" dirty="0" smtClean="0">
                <a:solidFill>
                  <a:srgbClr val="FF0000"/>
                </a:solidFill>
              </a:rPr>
              <a:t>starting at the end closest to the double bond</a:t>
            </a:r>
            <a:r>
              <a:rPr lang="en-US" sz="2800" b="1" u="sng" dirty="0" smtClean="0"/>
              <a:t>.</a:t>
            </a:r>
            <a:endParaRPr lang="en-US" sz="2800" b="1" u="sng" dirty="0"/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31" y="2698243"/>
            <a:ext cx="5499254" cy="19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4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b="1" dirty="0" smtClean="0"/>
              <a:t>The position of the double bond is indicated in the name by </a:t>
            </a:r>
            <a:r>
              <a:rPr lang="en-US" sz="2800" b="1" u="sng" dirty="0" smtClean="0"/>
              <a:t>stating the </a:t>
            </a:r>
            <a:r>
              <a:rPr lang="en-US" sz="2800" b="1" u="sng" dirty="0" smtClean="0">
                <a:solidFill>
                  <a:srgbClr val="FF0000"/>
                </a:solidFill>
              </a:rPr>
              <a:t>number</a:t>
            </a:r>
            <a:r>
              <a:rPr lang="en-US" sz="2800" b="1" u="sng" dirty="0" smtClean="0">
                <a:solidFill>
                  <a:srgbClr val="404040"/>
                </a:solidFill>
              </a:rPr>
              <a:t> of the carbon atom in the parent chain that the double bond follows.</a:t>
            </a:r>
          </a:p>
          <a:p>
            <a:pPr marL="5238750" indent="0">
              <a:buNone/>
              <a:tabLst>
                <a:tab pos="5746750" algn="l"/>
              </a:tabLst>
            </a:pPr>
            <a:r>
              <a:rPr lang="en-US" sz="2800" b="1" dirty="0" smtClean="0">
                <a:solidFill>
                  <a:srgbClr val="FF0000"/>
                </a:solidFill>
              </a:rPr>
              <a:t>1-pentene</a:t>
            </a:r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2" y="3237993"/>
            <a:ext cx="5499254" cy="19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b="1" dirty="0" smtClean="0"/>
              <a:t>Name the branches.</a:t>
            </a:r>
            <a:endParaRPr lang="en-US" sz="2800" b="1" dirty="0"/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15" y="1737601"/>
            <a:ext cx="5499254" cy="19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8400143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2800" b="1" dirty="0" smtClean="0"/>
              <a:t>Name the compound.</a:t>
            </a:r>
            <a:endParaRPr lang="en-US" sz="2800" b="1" dirty="0"/>
          </a:p>
        </p:txBody>
      </p:sp>
      <p:pic>
        <p:nvPicPr>
          <p:cNvPr id="4" name="Picture 3" descr="Screen shot 2012-01-02 at 1.1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415" y="1737601"/>
            <a:ext cx="5499254" cy="1950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123" y="3998046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2-ethyl-1</a:t>
            </a:r>
            <a:r>
              <a:rPr lang="en-US" sz="2600" b="1" smtClean="0">
                <a:solidFill>
                  <a:srgbClr val="FF0000"/>
                </a:solidFill>
              </a:rPr>
              <a:t>-pentene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6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17500"/>
            <a:ext cx="7029450" cy="709707"/>
          </a:xfrm>
        </p:spPr>
        <p:txBody>
          <a:bodyPr/>
          <a:lstStyle/>
          <a:p>
            <a:r>
              <a:rPr lang="en-US" dirty="0" smtClean="0"/>
              <a:t>Naming Alkenes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143" y="1027207"/>
            <a:ext cx="4716131" cy="38821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Number the parent chain.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branches.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Name the compound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  <a:p>
            <a:pPr marL="514350" indent="-514350">
              <a:buFont typeface="+mj-lt"/>
              <a:buAutoNum type="arabicPeriod"/>
            </a:pPr>
            <a:endParaRPr lang="en-US" sz="2800" b="1" dirty="0" smtClean="0"/>
          </a:p>
          <a:p>
            <a:pPr marL="0" indent="0" algn="r">
              <a:buNone/>
            </a:pPr>
            <a:endParaRPr lang="en-US" sz="2800" b="1" dirty="0"/>
          </a:p>
        </p:txBody>
      </p:sp>
      <p:pic>
        <p:nvPicPr>
          <p:cNvPr id="4" name="Picture 3" descr="Screen shot 2012-01-02 at 1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788" y="3766852"/>
            <a:ext cx="7378597" cy="554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31123" y="4704161"/>
            <a:ext cx="4644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2-hexene</a:t>
            </a:r>
            <a:endParaRPr 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Tower.potx</Template>
  <TotalTime>3223</TotalTime>
  <Words>364</Words>
  <Application>Microsoft Macintosh PowerPoint</Application>
  <PresentationFormat>On-screen Show (16:10)</PresentationFormat>
  <Paragraphs>115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Wireframe Building 16x9</vt:lpstr>
      <vt:lpstr>Alkenes  &amp; Alkynes</vt:lpstr>
      <vt:lpstr>Alkenes</vt:lpstr>
      <vt:lpstr>Naming Alkenes</vt:lpstr>
      <vt:lpstr>Naming Alkenes</vt:lpstr>
      <vt:lpstr>Naming Alkenes</vt:lpstr>
      <vt:lpstr>Naming Alkenes</vt:lpstr>
      <vt:lpstr>Naming Alkenes</vt:lpstr>
      <vt:lpstr>Naming Alkenes</vt:lpstr>
      <vt:lpstr>Naming Alkenes</vt:lpstr>
      <vt:lpstr>Naming Alkenes</vt:lpstr>
      <vt:lpstr>Alkynes</vt:lpstr>
      <vt:lpstr>Naming Alkynes</vt:lpstr>
      <vt:lpstr>Naming Alkynes</vt:lpstr>
      <vt:lpstr>Naming Alkynes</vt:lpstr>
      <vt:lpstr>Naming Alkynes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 Chemistry</dc:title>
  <dc:creator>Sachie Motohashi</dc:creator>
  <cp:lastModifiedBy>Scott Lawson</cp:lastModifiedBy>
  <cp:revision>46</cp:revision>
  <dcterms:created xsi:type="dcterms:W3CDTF">2011-12-27T21:15:23Z</dcterms:created>
  <dcterms:modified xsi:type="dcterms:W3CDTF">2018-09-17T15:09:27Z</dcterms:modified>
</cp:coreProperties>
</file>