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3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85" r:id="rId3"/>
    <p:sldId id="272" r:id="rId4"/>
    <p:sldId id="273" r:id="rId5"/>
    <p:sldId id="274" r:id="rId6"/>
    <p:sldId id="275" r:id="rId7"/>
    <p:sldId id="279" r:id="rId8"/>
    <p:sldId id="276" r:id="rId9"/>
    <p:sldId id="284" r:id="rId10"/>
    <p:sldId id="277" r:id="rId11"/>
    <p:sldId id="280" r:id="rId12"/>
    <p:sldId id="278" r:id="rId13"/>
    <p:sldId id="282" r:id="rId14"/>
    <p:sldId id="283" r:id="rId15"/>
  </p:sldIdLst>
  <p:sldSz cx="9144000" cy="5715000" type="screen16x10"/>
  <p:notesSz cx="6858000" cy="9144000"/>
  <p:defaultTextStyle>
    <a:defPPr>
      <a:defRPr lang="en-US"/>
    </a:defPPr>
    <a:lvl1pPr marL="0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5465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0932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26397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01863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77329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52794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28260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03726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42" autoAdjust="0"/>
  </p:normalViewPr>
  <p:slideViewPr>
    <p:cSldViewPr>
      <p:cViewPr varScale="1">
        <p:scale>
          <a:sx n="93" d="100"/>
          <a:sy n="93" d="100"/>
        </p:scale>
        <p:origin x="-1544" y="-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2015-01-22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2015-01-22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5465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0932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26397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1863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77329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52794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28260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03726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V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  <a:r>
              <a:rPr lang="en-US" baseline="-25000" dirty="0" smtClean="0">
                <a:sym typeface="Wingdings"/>
              </a:rPr>
              <a:t>5 </a:t>
            </a:r>
            <a:r>
              <a:rPr lang="en-US" baseline="0" dirty="0" smtClean="0">
                <a:sym typeface="Wingdings"/>
              </a:rPr>
              <a:t>= </a:t>
            </a:r>
            <a:r>
              <a:rPr lang="en-US" dirty="0" smtClean="0"/>
              <a:t>181.88 g/</a:t>
            </a:r>
            <a:r>
              <a:rPr lang="en-US" dirty="0" err="1" smtClean="0"/>
              <a:t>mol</a:t>
            </a:r>
            <a:endParaRPr lang="en-US" dirty="0" smtClean="0"/>
          </a:p>
          <a:p>
            <a:r>
              <a:rPr lang="en-US" dirty="0" smtClean="0"/>
              <a:t>V = 50.94</a:t>
            </a:r>
            <a:r>
              <a:rPr lang="en-US" baseline="0" dirty="0" smtClean="0"/>
              <a:t> g/</a:t>
            </a:r>
            <a:r>
              <a:rPr lang="en-US" baseline="0" dirty="0" err="1" smtClean="0"/>
              <a:t>mol</a:t>
            </a:r>
            <a:endParaRPr lang="en-US" baseline="0" dirty="0" smtClean="0"/>
          </a:p>
          <a:p>
            <a:r>
              <a:rPr lang="en-US" baseline="0" dirty="0" smtClean="0"/>
              <a:t>O</a:t>
            </a:r>
            <a:r>
              <a:rPr lang="en-US" baseline="-25000" dirty="0" smtClean="0"/>
              <a:t>2</a:t>
            </a:r>
            <a:r>
              <a:rPr lang="en-US" baseline="0" dirty="0" smtClean="0"/>
              <a:t> = 32.00 g/</a:t>
            </a:r>
            <a:r>
              <a:rPr lang="en-US" baseline="0" dirty="0" err="1" smtClean="0"/>
              <a:t>mol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3.24 g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2.54 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83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Pb</a:t>
            </a:r>
            <a:r>
              <a:rPr lang="en-US" dirty="0" smtClean="0"/>
              <a:t> = 207.21 g/</a:t>
            </a:r>
            <a:r>
              <a:rPr lang="en-US" dirty="0" err="1" smtClean="0"/>
              <a:t>mol</a:t>
            </a:r>
            <a:endParaRPr lang="en-US" dirty="0" smtClean="0"/>
          </a:p>
          <a:p>
            <a:r>
              <a:rPr lang="en-US" dirty="0" smtClean="0"/>
              <a:t>Fe = 55.85 g/</a:t>
            </a:r>
            <a:r>
              <a:rPr lang="en-US" dirty="0" err="1" smtClean="0"/>
              <a:t>mol</a:t>
            </a:r>
            <a:endParaRPr lang="en-US" dirty="0" smtClean="0"/>
          </a:p>
          <a:p>
            <a:r>
              <a:rPr lang="en-US" dirty="0" smtClean="0"/>
              <a:t>PbSO</a:t>
            </a:r>
            <a:r>
              <a:rPr lang="en-US" baseline="-25000" dirty="0" smtClean="0"/>
              <a:t>4</a:t>
            </a:r>
            <a:r>
              <a:rPr lang="en-US" baseline="0" dirty="0" smtClean="0"/>
              <a:t> = 303.27 g/</a:t>
            </a:r>
            <a:r>
              <a:rPr lang="en-US" baseline="0" dirty="0" err="1" smtClean="0"/>
              <a:t>mol</a:t>
            </a:r>
            <a:endParaRPr lang="en-US" baseline="0" dirty="0" smtClean="0"/>
          </a:p>
          <a:p>
            <a:r>
              <a:rPr lang="en-US" baseline="0" dirty="0" smtClean="0"/>
              <a:t>Fe</a:t>
            </a:r>
            <a:r>
              <a:rPr lang="en-US" baseline="-25000" dirty="0" smtClean="0"/>
              <a:t>2</a:t>
            </a:r>
            <a:r>
              <a:rPr lang="en-US" baseline="0" dirty="0" smtClean="0"/>
              <a:t>(SO</a:t>
            </a:r>
            <a:r>
              <a:rPr lang="en-US" baseline="-25000" dirty="0" smtClean="0"/>
              <a:t>4</a:t>
            </a:r>
            <a:r>
              <a:rPr lang="en-US" baseline="0" dirty="0" smtClean="0"/>
              <a:t>)</a:t>
            </a:r>
            <a:r>
              <a:rPr lang="en-US" baseline="-25000" dirty="0" smtClean="0"/>
              <a:t>3</a:t>
            </a:r>
            <a:r>
              <a:rPr lang="en-US" baseline="0" dirty="0" smtClean="0"/>
              <a:t> = 399.88 g/</a:t>
            </a:r>
            <a:r>
              <a:rPr lang="en-US" baseline="0" dirty="0" err="1" smtClean="0"/>
              <a:t>mol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51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r>
              <a:rPr lang="en-US" baseline="0" dirty="0" smtClean="0"/>
              <a:t>H</a:t>
            </a:r>
            <a:r>
              <a:rPr lang="en-US" baseline="-25000" dirty="0" smtClean="0"/>
              <a:t>8</a:t>
            </a:r>
            <a:r>
              <a:rPr lang="en-US" baseline="0" dirty="0" smtClean="0"/>
              <a:t> </a:t>
            </a:r>
            <a:r>
              <a:rPr lang="en-US" baseline="0" smtClean="0"/>
              <a:t>= 44.11 </a:t>
            </a:r>
            <a:r>
              <a:rPr lang="en-US" baseline="0" dirty="0" smtClean="0"/>
              <a:t>g/</a:t>
            </a:r>
            <a:r>
              <a:rPr lang="en-US" baseline="0" dirty="0" err="1" smtClean="0"/>
              <a:t>mol</a:t>
            </a:r>
            <a:endParaRPr lang="en-US" baseline="0" dirty="0" smtClean="0"/>
          </a:p>
          <a:p>
            <a:r>
              <a:rPr lang="en-US" baseline="0" dirty="0" smtClean="0"/>
              <a:t>O</a:t>
            </a:r>
            <a:r>
              <a:rPr lang="en-US" baseline="-25000" dirty="0" smtClean="0"/>
              <a:t>2</a:t>
            </a:r>
            <a:r>
              <a:rPr lang="en-US" baseline="0" dirty="0" smtClean="0"/>
              <a:t> = 32.00 g/</a:t>
            </a:r>
            <a:r>
              <a:rPr lang="en-US" baseline="0" dirty="0" err="1" smtClean="0"/>
              <a:t>mol</a:t>
            </a:r>
            <a:endParaRPr lang="en-US" baseline="0" dirty="0" smtClean="0"/>
          </a:p>
          <a:p>
            <a:r>
              <a:rPr lang="en-US" baseline="0" dirty="0" smtClean="0"/>
              <a:t>CO</a:t>
            </a:r>
            <a:r>
              <a:rPr lang="en-US" baseline="-25000" dirty="0" smtClean="0"/>
              <a:t>2</a:t>
            </a:r>
            <a:r>
              <a:rPr lang="en-US" baseline="0" dirty="0" smtClean="0"/>
              <a:t> = 44.01 g/</a:t>
            </a:r>
            <a:r>
              <a:rPr lang="en-US" baseline="0" dirty="0" err="1" smtClean="0"/>
              <a:t>mol</a:t>
            </a:r>
            <a:endParaRPr lang="en-US" baseline="0" dirty="0" smtClean="0"/>
          </a:p>
          <a:p>
            <a:r>
              <a:rPr lang="en-US" baseline="0" dirty="0" smtClean="0"/>
              <a:t>H</a:t>
            </a:r>
            <a:r>
              <a:rPr lang="en-US" baseline="-25000" dirty="0" smtClean="0"/>
              <a:t>2</a:t>
            </a:r>
            <a:r>
              <a:rPr lang="en-US" baseline="0" dirty="0" smtClean="0"/>
              <a:t>O = 18.02 g/</a:t>
            </a:r>
            <a:r>
              <a:rPr lang="en-US" baseline="0" dirty="0" err="1" smtClean="0"/>
              <a:t>mol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62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946453"/>
            <a:ext cx="1217066" cy="66665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1" y="301997"/>
            <a:ext cx="6858000" cy="13970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7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1741329"/>
            <a:ext cx="6858000" cy="73862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accent1"/>
                </a:solidFill>
              </a:defRPr>
            </a:lvl1pPr>
            <a:lvl2pPr marL="475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0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6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1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7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2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8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3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9051-6E81-43E8-9099-FF6A0C3DCFE8}" type="datetime1">
              <a:rPr lang="en-US"/>
              <a:t>2015-01-22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B04-7709-4C1E-A61A-74684A0170FC}" type="datetime1">
              <a:rPr lang="en-US"/>
              <a:t>2015-01-22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7144927" y="216671"/>
            <a:ext cx="886083" cy="393137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4496265"/>
            <a:ext cx="9144000" cy="1218736"/>
            <a:chOff x="0" y="4046638"/>
            <a:chExt cx="9144000" cy="1096862"/>
          </a:xfrm>
        </p:grpSpPr>
        <p:sp>
          <p:nvSpPr>
            <p:cNvPr id="16" name="Free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958762"/>
            <a:ext cx="1371600" cy="4184738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958762"/>
            <a:ext cx="6172200" cy="4184738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BD0D-E0B1-4CED-AC65-708AC79EB9CD}" type="datetime1">
              <a:rPr lang="en-US"/>
              <a:t>2015-01-22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A6D-DF0B-4D4B-B359-5F1D1D0E30A4}" type="datetime1">
              <a:rPr lang="en-US"/>
              <a:t>2015-01-22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2603680"/>
            <a:ext cx="1217066" cy="670884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4507680"/>
            <a:ext cx="9144000" cy="1218736"/>
            <a:chOff x="0" y="4056912"/>
            <a:chExt cx="9144000" cy="1096862"/>
          </a:xfrm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1610432"/>
            <a:ext cx="6858000" cy="1754473"/>
          </a:xfrm>
        </p:spPr>
        <p:txBody>
          <a:bodyPr anchor="b">
            <a:normAutofit/>
          </a:bodyPr>
          <a:lstStyle>
            <a:lvl1pPr algn="l">
              <a:defRPr sz="4700" b="0" cap="none" baseline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3403554"/>
            <a:ext cx="6858000" cy="777748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accent1"/>
                </a:solidFill>
              </a:defRPr>
            </a:lvl1pPr>
            <a:lvl2pPr marL="4754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09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263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18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73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27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282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37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DB99-15BC-4479-BAC5-1E502E66917A}" type="datetime1">
              <a:rPr lang="en-US"/>
              <a:t>2015-01-22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33500"/>
            <a:ext cx="3657600" cy="3810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33500"/>
            <a:ext cx="3657600" cy="3810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C2A3-CD19-48AB-9F64-ECCF75182EDD}" type="datetime1">
              <a:rPr lang="en-US"/>
              <a:t>2015-01-22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330476"/>
            <a:ext cx="3657600" cy="680358"/>
          </a:xfrm>
        </p:spPr>
        <p:txBody>
          <a:bodyPr anchor="ctr">
            <a:norm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75465" indent="0">
              <a:buNone/>
              <a:defRPr sz="2100" b="1"/>
            </a:lvl2pPr>
            <a:lvl3pPr marL="950932" indent="0">
              <a:buNone/>
              <a:defRPr sz="1900" b="1"/>
            </a:lvl3pPr>
            <a:lvl4pPr marL="1426397" indent="0">
              <a:buNone/>
              <a:defRPr sz="1600" b="1"/>
            </a:lvl4pPr>
            <a:lvl5pPr marL="1901863" indent="0">
              <a:buNone/>
              <a:defRPr sz="1600" b="1"/>
            </a:lvl5pPr>
            <a:lvl6pPr marL="2377329" indent="0">
              <a:buNone/>
              <a:defRPr sz="1600" b="1"/>
            </a:lvl6pPr>
            <a:lvl7pPr marL="2852794" indent="0">
              <a:buNone/>
              <a:defRPr sz="1600" b="1"/>
            </a:lvl7pPr>
            <a:lvl8pPr marL="3328260" indent="0">
              <a:buNone/>
              <a:defRPr sz="1600" b="1"/>
            </a:lvl8pPr>
            <a:lvl9pPr marL="3803726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010834"/>
            <a:ext cx="3657600" cy="313266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330476"/>
            <a:ext cx="3657600" cy="680358"/>
          </a:xfrm>
        </p:spPr>
        <p:txBody>
          <a:bodyPr anchor="ctr">
            <a:norm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75465" indent="0">
              <a:buNone/>
              <a:defRPr sz="2100" b="1"/>
            </a:lvl2pPr>
            <a:lvl3pPr marL="950932" indent="0">
              <a:buNone/>
              <a:defRPr sz="1900" b="1"/>
            </a:lvl3pPr>
            <a:lvl4pPr marL="1426397" indent="0">
              <a:buNone/>
              <a:defRPr sz="1600" b="1"/>
            </a:lvl4pPr>
            <a:lvl5pPr marL="1901863" indent="0">
              <a:buNone/>
              <a:defRPr sz="1600" b="1"/>
            </a:lvl5pPr>
            <a:lvl6pPr marL="2377329" indent="0">
              <a:buNone/>
              <a:defRPr sz="1600" b="1"/>
            </a:lvl6pPr>
            <a:lvl7pPr marL="2852794" indent="0">
              <a:buNone/>
              <a:defRPr sz="1600" b="1"/>
            </a:lvl7pPr>
            <a:lvl8pPr marL="3328260" indent="0">
              <a:buNone/>
              <a:defRPr sz="1600" b="1"/>
            </a:lvl8pPr>
            <a:lvl9pPr marL="3803726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10834"/>
            <a:ext cx="3657600" cy="313266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8C1-7C87-4705-AB97-8CD17D208E3F}" type="datetime1">
              <a:rPr lang="en-US"/>
              <a:t>2015-01-22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24E-DF92-4841-B9B9-DD11AA239B85}" type="datetime1">
              <a:rPr lang="en-US"/>
              <a:t>2015-01-22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4507680"/>
            <a:ext cx="9144000" cy="1218736"/>
            <a:chOff x="0" y="4056912"/>
            <a:chExt cx="9144000" cy="1096862"/>
          </a:xfrm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AE1-4360-4D5B-BDBC-656B872DD533}" type="datetime1">
              <a:rPr lang="en-US"/>
              <a:t>2015-01-22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1" y="1333500"/>
            <a:ext cx="4572000" cy="3810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333502"/>
            <a:ext cx="2590800" cy="3809999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accent1"/>
                </a:solidFill>
              </a:defRPr>
            </a:lvl1pPr>
            <a:lvl2pPr marL="475465" indent="0">
              <a:buNone/>
              <a:defRPr sz="1200"/>
            </a:lvl2pPr>
            <a:lvl3pPr marL="950932" indent="0">
              <a:buNone/>
              <a:defRPr sz="1000"/>
            </a:lvl3pPr>
            <a:lvl4pPr marL="1426397" indent="0">
              <a:buNone/>
              <a:defRPr sz="900"/>
            </a:lvl4pPr>
            <a:lvl5pPr marL="1901863" indent="0">
              <a:buNone/>
              <a:defRPr sz="900"/>
            </a:lvl5pPr>
            <a:lvl6pPr marL="2377329" indent="0">
              <a:buNone/>
              <a:defRPr sz="900"/>
            </a:lvl6pPr>
            <a:lvl7pPr marL="2852794" indent="0">
              <a:buNone/>
              <a:defRPr sz="900"/>
            </a:lvl7pPr>
            <a:lvl8pPr marL="3328260" indent="0">
              <a:buNone/>
              <a:defRPr sz="900"/>
            </a:lvl8pPr>
            <a:lvl9pPr marL="3803726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0708-46A4-4851-883E-8DFB8939107E}" type="datetime1">
              <a:rPr lang="en-US"/>
              <a:t>2015-01-22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3" y="1333500"/>
            <a:ext cx="5029197" cy="30480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100"/>
            </a:lvl1pPr>
            <a:lvl2pPr marL="475465" indent="0">
              <a:buNone/>
              <a:defRPr sz="2900"/>
            </a:lvl2pPr>
            <a:lvl3pPr marL="950932" indent="0">
              <a:buNone/>
              <a:defRPr sz="2500"/>
            </a:lvl3pPr>
            <a:lvl4pPr marL="1426397" indent="0">
              <a:buNone/>
              <a:defRPr sz="2100"/>
            </a:lvl4pPr>
            <a:lvl5pPr marL="1901863" indent="0">
              <a:buNone/>
              <a:defRPr sz="2100"/>
            </a:lvl5pPr>
            <a:lvl6pPr marL="2377329" indent="0">
              <a:buNone/>
              <a:defRPr sz="2100"/>
            </a:lvl6pPr>
            <a:lvl7pPr marL="2852794" indent="0">
              <a:buNone/>
              <a:defRPr sz="2100"/>
            </a:lvl7pPr>
            <a:lvl8pPr marL="3328260" indent="0">
              <a:buNone/>
              <a:defRPr sz="2100"/>
            </a:lvl8pPr>
            <a:lvl9pPr marL="3803726" indent="0">
              <a:buNone/>
              <a:defRPr sz="21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0" y="1333500"/>
            <a:ext cx="2133600" cy="3132667"/>
          </a:xfr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accent1"/>
                </a:solidFill>
              </a:defRPr>
            </a:lvl1pPr>
            <a:lvl2pPr marL="475465" indent="0">
              <a:buNone/>
              <a:defRPr sz="1200"/>
            </a:lvl2pPr>
            <a:lvl3pPr marL="950932" indent="0">
              <a:buNone/>
              <a:defRPr sz="1000"/>
            </a:lvl3pPr>
            <a:lvl4pPr marL="1426397" indent="0">
              <a:buNone/>
              <a:defRPr sz="900"/>
            </a:lvl4pPr>
            <a:lvl5pPr marL="1901863" indent="0">
              <a:buNone/>
              <a:defRPr sz="900"/>
            </a:lvl5pPr>
            <a:lvl6pPr marL="2377329" indent="0">
              <a:buNone/>
              <a:defRPr sz="900"/>
            </a:lvl6pPr>
            <a:lvl7pPr marL="2852794" indent="0">
              <a:buNone/>
              <a:defRPr sz="900"/>
            </a:lvl7pPr>
            <a:lvl8pPr marL="3328260" indent="0">
              <a:buNone/>
              <a:defRPr sz="900"/>
            </a:lvl8pPr>
            <a:lvl9pPr marL="3803726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EFFC-86AE-4294-A319-CAFC2651994B}" type="datetime1">
              <a:rPr lang="en-US"/>
              <a:t>2015-01-22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4507680"/>
            <a:ext cx="9144000" cy="1218736"/>
            <a:chOff x="0" y="4056912"/>
            <a:chExt cx="9144000" cy="1096862"/>
          </a:xfrm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1" y="667126"/>
            <a:ext cx="797475" cy="436819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373688"/>
            <a:ext cx="6217920" cy="150813"/>
          </a:xfrm>
          <a:prstGeom prst="rect">
            <a:avLst/>
          </a:prstGeom>
        </p:spPr>
        <p:txBody>
          <a:bodyPr vert="horz" lIns="95093" tIns="47546" rIns="95093" bIns="47546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27000"/>
            <a:ext cx="7315200" cy="1079500"/>
          </a:xfrm>
          <a:prstGeom prst="rect">
            <a:avLst/>
          </a:prstGeom>
        </p:spPr>
        <p:txBody>
          <a:bodyPr vert="horz" lIns="95093" tIns="47546" rIns="95093" bIns="47546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333500"/>
            <a:ext cx="7315200" cy="3810000"/>
          </a:xfrm>
          <a:prstGeom prst="rect">
            <a:avLst/>
          </a:prstGeom>
        </p:spPr>
        <p:txBody>
          <a:bodyPr vert="horz" lIns="95093" tIns="47546" rIns="95093" bIns="47546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5373688"/>
            <a:ext cx="1066800" cy="150813"/>
          </a:xfrm>
          <a:prstGeom prst="rect">
            <a:avLst/>
          </a:prstGeom>
        </p:spPr>
        <p:txBody>
          <a:bodyPr vert="horz" lIns="95093" tIns="47546" rIns="95093" bIns="47546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29E8617-6EA8-4B97-A5E8-E18E98765EE2}" type="datetime1">
              <a:rPr lang="en-US"/>
              <a:pPr/>
              <a:t>2015-01-22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5373688"/>
            <a:ext cx="609600" cy="150813"/>
          </a:xfrm>
          <a:prstGeom prst="rect">
            <a:avLst/>
          </a:prstGeom>
        </p:spPr>
        <p:txBody>
          <a:bodyPr vert="horz" lIns="95093" tIns="47546" rIns="95093" bIns="47546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950932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733" indent="-237733" algn="l" defTabSz="950932" rtl="0" eaLnBrk="1" latinLnBrk="0" hangingPunct="1">
        <a:lnSpc>
          <a:spcPct val="90000"/>
        </a:lnSpc>
        <a:spcBef>
          <a:spcPts val="1404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89578" indent="-237733" algn="l" defTabSz="950932" rtl="0" eaLnBrk="1" latinLnBrk="0" hangingPunct="1">
        <a:lnSpc>
          <a:spcPct val="90000"/>
        </a:lnSpc>
        <a:spcBef>
          <a:spcPts val="936"/>
        </a:spcBef>
        <a:buClr>
          <a:schemeClr val="accent1"/>
        </a:buClr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1422" indent="-237733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267" indent="-237733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112" indent="-237733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6956" indent="-237733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48801" indent="-237733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700645" indent="-237733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052490" indent="-237733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65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0932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397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1863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7329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2794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8260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3726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7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8.emf"/><Relationship Id="rId8" Type="http://schemas.openxmlformats.org/officeDocument/2006/relationships/oleObject" Target="../embeddings/oleObject7.bin"/><Relationship Id="rId9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 11 – Class Starter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3335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Collect and work through the Mole-to-Mole class starter from the front of the room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For question 3 change replace with produce!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3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 the products and balance the following equation: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33500"/>
            <a:ext cx="82296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ym typeface="Wingdings"/>
              </a:rPr>
              <a:t>Lead (II) metal reacts with </a:t>
            </a:r>
            <a:r>
              <a:rPr lang="en-US" sz="3200" dirty="0">
                <a:sym typeface="Wingdings"/>
              </a:rPr>
              <a:t>I</a:t>
            </a:r>
            <a:r>
              <a:rPr lang="en-US" sz="3200" dirty="0" smtClean="0">
                <a:sym typeface="Wingdings"/>
              </a:rPr>
              <a:t>ron(III) </a:t>
            </a:r>
            <a:r>
              <a:rPr lang="en-US" sz="3200" dirty="0" err="1">
                <a:sym typeface="Wingdings"/>
              </a:rPr>
              <a:t>S</a:t>
            </a:r>
            <a:r>
              <a:rPr lang="en-US" sz="3200" dirty="0" err="1" smtClean="0">
                <a:sym typeface="Wingdings"/>
              </a:rPr>
              <a:t>ulphate</a:t>
            </a:r>
            <a:r>
              <a:rPr lang="en-US" sz="3200" dirty="0" smtClean="0">
                <a:sym typeface="Wingdings"/>
              </a:rPr>
              <a:t>.</a:t>
            </a:r>
          </a:p>
          <a:p>
            <a:pPr marL="0" indent="0">
              <a:buNone/>
            </a:pPr>
            <a:r>
              <a:rPr lang="en-US" sz="4400" dirty="0">
                <a:sym typeface="Wingdings"/>
              </a:rPr>
              <a:t>3</a:t>
            </a:r>
            <a:r>
              <a:rPr lang="en-US" sz="4400" dirty="0" smtClean="0">
                <a:sym typeface="Wingdings"/>
              </a:rPr>
              <a:t>Pb + Fe</a:t>
            </a:r>
            <a:r>
              <a:rPr lang="en-US" sz="4400" baseline="-25000" dirty="0" smtClean="0">
                <a:sym typeface="Wingdings"/>
              </a:rPr>
              <a:t>2</a:t>
            </a:r>
            <a:r>
              <a:rPr lang="en-US" sz="4400" dirty="0" smtClean="0">
                <a:sym typeface="Wingdings"/>
              </a:rPr>
              <a:t>(SO</a:t>
            </a:r>
            <a:r>
              <a:rPr lang="en-US" sz="4400" baseline="-25000" dirty="0" smtClean="0">
                <a:sym typeface="Wingdings"/>
              </a:rPr>
              <a:t>4</a:t>
            </a:r>
            <a:r>
              <a:rPr lang="en-US" sz="4400" dirty="0" smtClean="0">
                <a:sym typeface="Wingdings"/>
              </a:rPr>
              <a:t>)</a:t>
            </a:r>
            <a:r>
              <a:rPr lang="en-US" sz="4400" baseline="-25000" dirty="0">
                <a:sym typeface="Wingdings"/>
              </a:rPr>
              <a:t>3</a:t>
            </a:r>
            <a:r>
              <a:rPr lang="en-US" sz="4400" dirty="0" smtClean="0">
                <a:sym typeface="Wingdings"/>
              </a:rPr>
              <a:t> </a:t>
            </a:r>
            <a:r>
              <a:rPr lang="en-US" sz="4400" dirty="0">
                <a:sym typeface="Wingdings"/>
              </a:rPr>
              <a:t> 3</a:t>
            </a:r>
            <a:r>
              <a:rPr lang="en-US" sz="4400" dirty="0" smtClean="0">
                <a:sym typeface="Wingdings"/>
              </a:rPr>
              <a:t>PbSO</a:t>
            </a:r>
            <a:r>
              <a:rPr lang="en-US" sz="4400" baseline="-25000" dirty="0" smtClean="0">
                <a:sym typeface="Wingdings"/>
              </a:rPr>
              <a:t>4</a:t>
            </a:r>
            <a:r>
              <a:rPr lang="en-US" sz="4400" dirty="0" smtClean="0">
                <a:sym typeface="Wingdings"/>
              </a:rPr>
              <a:t> + 2Fe</a:t>
            </a:r>
          </a:p>
        </p:txBody>
      </p:sp>
    </p:spTree>
    <p:extLst>
      <p:ext uri="{BB962C8B-B14F-4D97-AF65-F5344CB8AC3E}">
        <p14:creationId xmlns:p14="http://schemas.microsoft.com/office/powerpoint/2010/main" val="287698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/>
            <a:r>
              <a:rPr lang="en-US" sz="3600" dirty="0">
                <a:sym typeface="Wingdings"/>
              </a:rPr>
              <a:t>3Pb + Fe</a:t>
            </a:r>
            <a:r>
              <a:rPr lang="en-US" sz="3600" baseline="-25000" dirty="0">
                <a:sym typeface="Wingdings"/>
              </a:rPr>
              <a:t>2</a:t>
            </a:r>
            <a:r>
              <a:rPr lang="en-US" sz="3600" dirty="0">
                <a:sym typeface="Wingdings"/>
              </a:rPr>
              <a:t>(SO</a:t>
            </a:r>
            <a:r>
              <a:rPr lang="en-US" sz="3600" baseline="-25000" dirty="0">
                <a:sym typeface="Wingdings"/>
              </a:rPr>
              <a:t>4</a:t>
            </a:r>
            <a:r>
              <a:rPr lang="en-US" sz="3600" dirty="0">
                <a:sym typeface="Wingdings"/>
              </a:rPr>
              <a:t>)</a:t>
            </a:r>
            <a:r>
              <a:rPr lang="en-US" sz="3600" baseline="-25000" dirty="0">
                <a:sym typeface="Wingdings"/>
              </a:rPr>
              <a:t>3</a:t>
            </a:r>
            <a:r>
              <a:rPr lang="en-US" sz="3600" dirty="0">
                <a:sym typeface="Wingdings"/>
              </a:rPr>
              <a:t>  3PbSO</a:t>
            </a:r>
            <a:r>
              <a:rPr lang="en-US" sz="3600" baseline="-25000" dirty="0">
                <a:sym typeface="Wingdings"/>
              </a:rPr>
              <a:t>4</a:t>
            </a:r>
            <a:r>
              <a:rPr lang="en-US" sz="3600" dirty="0">
                <a:sym typeface="Wingdings"/>
              </a:rPr>
              <a:t> + 2Fe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305800" cy="3810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Wingdings"/>
              </a:rPr>
              <a:t>If 6.91g of Fe is produced, how many grams of </a:t>
            </a:r>
            <a:r>
              <a:rPr lang="en-US" dirty="0" err="1" smtClean="0">
                <a:sym typeface="Wingdings"/>
              </a:rPr>
              <a:t>Pb</a:t>
            </a:r>
            <a:r>
              <a:rPr lang="en-US" dirty="0" smtClean="0">
                <a:sym typeface="Wingdings"/>
              </a:rPr>
              <a:t> reacted?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Wingdings"/>
              </a:rPr>
              <a:t>If 1.12g of Fe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>
                <a:sym typeface="Wingdings"/>
              </a:rPr>
              <a:t>(</a:t>
            </a:r>
            <a:r>
              <a:rPr lang="en-US" dirty="0" smtClean="0">
                <a:sym typeface="Wingdings"/>
              </a:rPr>
              <a:t>SO</a:t>
            </a:r>
            <a:r>
              <a:rPr lang="en-US" baseline="-25000" dirty="0" smtClean="0">
                <a:sym typeface="Wingdings"/>
              </a:rPr>
              <a:t>4</a:t>
            </a:r>
            <a:r>
              <a:rPr lang="en-US" dirty="0" smtClean="0">
                <a:sym typeface="Wingdings"/>
              </a:rPr>
              <a:t>)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 reacts, how many moles of PbSO</a:t>
            </a:r>
            <a:r>
              <a:rPr lang="en-US" baseline="-25000" dirty="0" smtClean="0">
                <a:sym typeface="Wingdings"/>
              </a:rPr>
              <a:t>4</a:t>
            </a:r>
            <a:r>
              <a:rPr lang="en-US" dirty="0" smtClean="0">
                <a:sym typeface="Wingdings"/>
              </a:rPr>
              <a:t> are produced?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587048"/>
              </p:ext>
            </p:extLst>
          </p:nvPr>
        </p:nvGraphicFramePr>
        <p:xfrm>
          <a:off x="457200" y="2705099"/>
          <a:ext cx="5181600" cy="772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2895600" imgH="431800" progId="Equation.3">
                  <p:embed/>
                </p:oleObj>
              </mc:Choice>
              <mc:Fallback>
                <p:oleObj name="Equation" r:id="rId4" imgW="28956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2705099"/>
                        <a:ext cx="5181600" cy="772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934877"/>
              </p:ext>
            </p:extLst>
          </p:nvPr>
        </p:nvGraphicFramePr>
        <p:xfrm>
          <a:off x="457200" y="3467100"/>
          <a:ext cx="6172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6" imgW="3886200" imgH="431800" progId="Equation.DSMT4">
                  <p:embed/>
                </p:oleObj>
              </mc:Choice>
              <mc:Fallback>
                <p:oleObj name="Equation" r:id="rId6" imgW="38862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200" y="3467100"/>
                        <a:ext cx="61722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74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 the products and balance the following thermonuclear equation: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33500"/>
            <a:ext cx="82296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ym typeface="Wingdings"/>
              </a:rPr>
              <a:t>Propane (C</a:t>
            </a:r>
            <a:r>
              <a:rPr lang="en-US" sz="2800" baseline="-25000" dirty="0" smtClean="0">
                <a:sym typeface="Wingdings"/>
              </a:rPr>
              <a:t>3</a:t>
            </a:r>
            <a:r>
              <a:rPr lang="en-US" sz="2800" dirty="0" smtClean="0">
                <a:sym typeface="Wingdings"/>
              </a:rPr>
              <a:t>H</a:t>
            </a:r>
            <a:r>
              <a:rPr lang="en-US" sz="2800" baseline="-25000" dirty="0">
                <a:sym typeface="Wingdings"/>
              </a:rPr>
              <a:t>8</a:t>
            </a:r>
            <a:r>
              <a:rPr lang="en-US" sz="2800" dirty="0" smtClean="0">
                <a:sym typeface="Wingdings"/>
              </a:rPr>
              <a:t>) is used in BBQ’s to cook-</a:t>
            </a:r>
            <a:r>
              <a:rPr lang="en-US" sz="2800" dirty="0" err="1" smtClean="0">
                <a:sym typeface="Wingdings"/>
              </a:rPr>
              <a:t>yo</a:t>
            </a:r>
            <a:r>
              <a:rPr lang="en-US" sz="2800" dirty="0">
                <a:sym typeface="Wingdings"/>
              </a:rPr>
              <a:t>-</a:t>
            </a:r>
            <a:r>
              <a:rPr lang="en-US" sz="2800" dirty="0" smtClean="0">
                <a:sym typeface="Wingdings"/>
              </a:rPr>
              <a:t>steak!  For every mole of propane combusted, 2202 kJ of energy are released to the surroundings.</a:t>
            </a:r>
          </a:p>
        </p:txBody>
      </p:sp>
    </p:spTree>
    <p:extLst>
      <p:ext uri="{BB962C8B-B14F-4D97-AF65-F5344CB8AC3E}">
        <p14:creationId xmlns:p14="http://schemas.microsoft.com/office/powerpoint/2010/main" val="114929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7000"/>
            <a:ext cx="7696200" cy="1079500"/>
          </a:xfrm>
        </p:spPr>
        <p:txBody>
          <a:bodyPr>
            <a:noAutofit/>
          </a:bodyPr>
          <a:lstStyle/>
          <a:p>
            <a:pPr marL="0" indent="0" algn="ctr"/>
            <a:r>
              <a:rPr lang="en-US" sz="3600" dirty="0">
                <a:sym typeface="Wingdings"/>
              </a:rPr>
              <a:t>C</a:t>
            </a:r>
            <a:r>
              <a:rPr lang="en-US" sz="3600" baseline="-25000" dirty="0">
                <a:sym typeface="Wingdings"/>
              </a:rPr>
              <a:t>3</a:t>
            </a:r>
            <a:r>
              <a:rPr lang="en-US" sz="3600" dirty="0">
                <a:sym typeface="Wingdings"/>
              </a:rPr>
              <a:t>H</a:t>
            </a:r>
            <a:r>
              <a:rPr lang="en-US" sz="3600" baseline="-25000" dirty="0">
                <a:sym typeface="Wingdings"/>
              </a:rPr>
              <a:t>8</a:t>
            </a:r>
            <a:r>
              <a:rPr lang="en-US" sz="3600" dirty="0">
                <a:sym typeface="Wingdings"/>
              </a:rPr>
              <a:t> +5 O</a:t>
            </a:r>
            <a:r>
              <a:rPr lang="en-US" sz="3600" baseline="-25000" dirty="0">
                <a:sym typeface="Wingdings"/>
              </a:rPr>
              <a:t>2</a:t>
            </a:r>
            <a:r>
              <a:rPr lang="en-US" sz="3600" dirty="0">
                <a:sym typeface="Wingdings"/>
              </a:rPr>
              <a:t>  3CO</a:t>
            </a:r>
            <a:r>
              <a:rPr lang="en-US" sz="3600" baseline="-25000" dirty="0">
                <a:sym typeface="Wingdings"/>
              </a:rPr>
              <a:t>2</a:t>
            </a:r>
            <a:r>
              <a:rPr lang="en-US" sz="3600" dirty="0">
                <a:sym typeface="Wingdings"/>
              </a:rPr>
              <a:t> + 4H</a:t>
            </a:r>
            <a:r>
              <a:rPr lang="en-US" sz="3600" baseline="-25000" dirty="0">
                <a:sym typeface="Wingdings"/>
              </a:rPr>
              <a:t>2</a:t>
            </a:r>
            <a:r>
              <a:rPr lang="en-US" sz="3600" dirty="0">
                <a:sym typeface="Wingdings"/>
              </a:rPr>
              <a:t>O + 2202 kJ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3500"/>
            <a:ext cx="8610600" cy="3810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sym typeface="Wingdings"/>
              </a:rPr>
              <a:t>If 13.3 g of propane react, how many grams of carbon dioxide are produced?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sym typeface="Wingdings"/>
              </a:rPr>
              <a:t>If the BBQ is left on and the lid is closed (sealing the chamber) leaving only 123.2 g of oxygen.  By the time the oxygen runs out how much water (by mass) is produced?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ym typeface="Wingdings"/>
              </a:rPr>
              <a:t>If 2</a:t>
            </a:r>
            <a:r>
              <a:rPr lang="en-US" sz="1800" dirty="0" smtClean="0">
                <a:sym typeface="Wingdings"/>
              </a:rPr>
              <a:t>55.3 </a:t>
            </a:r>
            <a:r>
              <a:rPr lang="en-US" sz="1800" dirty="0">
                <a:sym typeface="Wingdings"/>
              </a:rPr>
              <a:t>g of propane react, how </a:t>
            </a:r>
            <a:r>
              <a:rPr lang="en-US" sz="1800" dirty="0" smtClean="0">
                <a:sym typeface="Wingdings"/>
              </a:rPr>
              <a:t>much energy was released to cook-</a:t>
            </a:r>
            <a:r>
              <a:rPr lang="en-US" sz="1800" dirty="0" err="1" smtClean="0">
                <a:sym typeface="Wingdings"/>
              </a:rPr>
              <a:t>yo</a:t>
            </a:r>
            <a:r>
              <a:rPr lang="en-US" sz="1800" dirty="0" smtClean="0">
                <a:sym typeface="Wingdings"/>
              </a:rPr>
              <a:t>-steak!?</a:t>
            </a:r>
            <a:endParaRPr lang="en-US" sz="1800" dirty="0">
              <a:sym typeface="Wingdings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556730"/>
              </p:ext>
            </p:extLst>
          </p:nvPr>
        </p:nvGraphicFramePr>
        <p:xfrm>
          <a:off x="228599" y="3771900"/>
          <a:ext cx="5123329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3225800" imgH="431800" progId="Equation.3">
                  <p:embed/>
                </p:oleObj>
              </mc:Choice>
              <mc:Fallback>
                <p:oleObj name="Equation" r:id="rId4" imgW="32258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599" y="3771900"/>
                        <a:ext cx="5123329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351215"/>
              </p:ext>
            </p:extLst>
          </p:nvPr>
        </p:nvGraphicFramePr>
        <p:xfrm>
          <a:off x="228600" y="4533900"/>
          <a:ext cx="4572000" cy="667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6" imgW="2959100" imgH="431800" progId="Equation.3">
                  <p:embed/>
                </p:oleObj>
              </mc:Choice>
              <mc:Fallback>
                <p:oleObj name="Equation" r:id="rId6" imgW="29591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8600" y="4533900"/>
                        <a:ext cx="4572000" cy="667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402701"/>
              </p:ext>
            </p:extLst>
          </p:nvPr>
        </p:nvGraphicFramePr>
        <p:xfrm>
          <a:off x="228600" y="3086100"/>
          <a:ext cx="5029200" cy="670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8" imgW="3238500" imgH="431800" progId="Equation.3">
                  <p:embed/>
                </p:oleObj>
              </mc:Choice>
              <mc:Fallback>
                <p:oleObj name="Equation" r:id="rId8" imgW="32385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8600" y="3086100"/>
                        <a:ext cx="5029200" cy="670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427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Mass to Mass Conversions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moment I will put you in a group of 3-4</a:t>
            </a:r>
          </a:p>
          <a:p>
            <a:r>
              <a:rPr lang="en-US" dirty="0" smtClean="0"/>
              <a:t>Collect a whiteboard and pens and take out both a periodic table and your mole conversion 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9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Gram A to Gram B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1-10-17 at 2.40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6111"/>
            <a:ext cx="9144000" cy="4773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0103"/>
            <a:ext cx="939231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STOICHIOMETRY: The MATH behind CHEMISTRY</a:t>
            </a:r>
            <a:endParaRPr lang="en-US" sz="30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3581400" y="2476500"/>
            <a:ext cx="1981200" cy="2906018"/>
            <a:chOff x="3581400" y="2476500"/>
            <a:chExt cx="1981200" cy="2906018"/>
          </a:xfrm>
        </p:grpSpPr>
        <p:sp>
          <p:nvSpPr>
            <p:cNvPr id="6" name="Frame 5"/>
            <p:cNvSpPr/>
            <p:nvPr/>
          </p:nvSpPr>
          <p:spPr>
            <a:xfrm>
              <a:off x="3886200" y="2476500"/>
              <a:ext cx="1371600" cy="1295400"/>
            </a:xfrm>
            <a:prstGeom prst="frame">
              <a:avLst>
                <a:gd name="adj1" fmla="val 734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81400" y="4305300"/>
              <a:ext cx="1981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</a:rPr>
                <a:t>Last class we learned to move over the “</a:t>
              </a:r>
              <a:r>
                <a:rPr lang="en-US" sz="1600" b="1" i="1" dirty="0" smtClean="0">
                  <a:solidFill>
                    <a:srgbClr val="FF0000"/>
                  </a:solidFill>
                </a:rPr>
                <a:t>mole bridge</a:t>
              </a:r>
              <a:r>
                <a:rPr lang="en-US" sz="1600" b="1" dirty="0" smtClean="0">
                  <a:solidFill>
                    <a:srgbClr val="FF0000"/>
                  </a:solidFill>
                </a:rPr>
                <a:t>”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4572000" y="3848100"/>
              <a:ext cx="0" cy="533400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733800" y="637282"/>
            <a:ext cx="1752600" cy="1839218"/>
            <a:chOff x="3733800" y="637282"/>
            <a:chExt cx="1752600" cy="1839218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4572000" y="1714500"/>
              <a:ext cx="0" cy="762000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733800" y="637282"/>
              <a:ext cx="1752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3366FF"/>
                  </a:solidFill>
                </a:rPr>
                <a:t>The mole bridge is the </a:t>
              </a:r>
              <a:r>
                <a:rPr lang="en-US" sz="1600" b="1" i="1" dirty="0" smtClean="0">
                  <a:solidFill>
                    <a:srgbClr val="3366FF"/>
                  </a:solidFill>
                </a:rPr>
                <a:t>ONLY</a:t>
              </a:r>
              <a:r>
                <a:rPr lang="en-US" sz="1600" b="1" dirty="0" smtClean="0">
                  <a:solidFill>
                    <a:srgbClr val="3366FF"/>
                  </a:solidFill>
                </a:rPr>
                <a:t> place you can cross</a:t>
              </a:r>
              <a:endParaRPr lang="en-US" sz="1600" b="1" dirty="0">
                <a:solidFill>
                  <a:srgbClr val="3366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326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something a little more difficult…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Note</a:t>
            </a:r>
            <a:r>
              <a:rPr lang="en-US" dirty="0"/>
              <a:t>: </a:t>
            </a:r>
            <a:r>
              <a:rPr lang="en-US" i="1" dirty="0">
                <a:solidFill>
                  <a:srgbClr val="3366FF"/>
                </a:solidFill>
              </a:rPr>
              <a:t>if you are struggling please read p. 123-128 of Hebden and come in for extra help</a:t>
            </a:r>
            <a:r>
              <a:rPr lang="en-US" i="1" dirty="0" smtClean="0">
                <a:solidFill>
                  <a:srgbClr val="3366FF"/>
                </a:solidFill>
              </a:rPr>
              <a:t>!</a:t>
            </a:r>
          </a:p>
          <a:p>
            <a:endParaRPr lang="en-US" i="1" dirty="0">
              <a:solidFill>
                <a:srgbClr val="3366FF"/>
              </a:solidFill>
            </a:endParaRP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3366FF"/>
                </a:solidFill>
              </a:rPr>
              <a:t>Please do so before we get </a:t>
            </a:r>
            <a:r>
              <a:rPr lang="en-US" i="1" dirty="0" smtClean="0">
                <a:solidFill>
                  <a:srgbClr val="3366FF"/>
                </a:solidFill>
              </a:rPr>
              <a:t>too </a:t>
            </a:r>
            <a:r>
              <a:rPr lang="en-US" i="1" dirty="0" smtClean="0">
                <a:solidFill>
                  <a:srgbClr val="3366FF"/>
                </a:solidFill>
              </a:rPr>
              <a:t>deep!</a:t>
            </a:r>
            <a:endParaRPr lang="en-US" i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42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0"/>
            <a:ext cx="8153400" cy="10795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Predict the products and balance the following equation: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   V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  <a:r>
              <a:rPr lang="en-US" sz="4400" baseline="-25000" dirty="0" smtClean="0"/>
              <a:t>5</a:t>
            </a:r>
            <a:r>
              <a:rPr lang="en-US" sz="4400" dirty="0" smtClean="0"/>
              <a:t> </a:t>
            </a:r>
            <a:r>
              <a:rPr lang="en-US" sz="4400" dirty="0" smtClean="0">
                <a:sym typeface="Wingdings"/>
              </a:rPr>
              <a:t></a:t>
            </a:r>
            <a:endParaRPr lang="en-US" sz="4400" baseline="-2500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36431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0"/>
            <a:ext cx="8153400" cy="10795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Predict the products and balance the following equation: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   2V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  <a:r>
              <a:rPr lang="en-US" sz="4400" baseline="-25000" dirty="0" smtClean="0"/>
              <a:t>5</a:t>
            </a:r>
            <a:r>
              <a:rPr lang="en-US" sz="4400" dirty="0" smtClean="0"/>
              <a:t> </a:t>
            </a:r>
            <a:r>
              <a:rPr lang="en-US" sz="4400" dirty="0" smtClean="0">
                <a:sym typeface="Wingdings"/>
              </a:rPr>
              <a:t> 4V + 5O</a:t>
            </a:r>
            <a:r>
              <a:rPr lang="en-US" sz="4400" baseline="-25000" dirty="0" smtClean="0">
                <a:sym typeface="Wingdings"/>
              </a:rPr>
              <a:t>2</a:t>
            </a:r>
            <a:endParaRPr lang="en-US" sz="4400" baseline="-2500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67325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2V</a:t>
            </a:r>
            <a:r>
              <a:rPr lang="en-US" sz="3600" baseline="-25000" dirty="0"/>
              <a:t>2</a:t>
            </a:r>
            <a:r>
              <a:rPr lang="en-US" sz="3600" dirty="0"/>
              <a:t>O</a:t>
            </a:r>
            <a:r>
              <a:rPr lang="en-US" sz="3600" baseline="-25000" dirty="0"/>
              <a:t>5</a:t>
            </a:r>
            <a:r>
              <a:rPr lang="en-US" sz="3600" dirty="0"/>
              <a:t> </a:t>
            </a:r>
            <a:r>
              <a:rPr lang="en-US" sz="3600" dirty="0">
                <a:sym typeface="Wingdings"/>
              </a:rPr>
              <a:t> 4V + </a:t>
            </a:r>
            <a:r>
              <a:rPr lang="en-US" sz="3600" dirty="0" smtClean="0">
                <a:sym typeface="Wingdings"/>
              </a:rPr>
              <a:t>5O</a:t>
            </a:r>
            <a:r>
              <a:rPr lang="en-US" sz="3600" baseline="-25000" dirty="0" smtClean="0">
                <a:sym typeface="Wingdings"/>
              </a:rPr>
              <a:t>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001000" cy="3810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Wingdings"/>
              </a:rPr>
              <a:t>If 5.78g of V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  <a:r>
              <a:rPr lang="en-US" baseline="-25000" dirty="0" smtClean="0">
                <a:sym typeface="Wingdings"/>
              </a:rPr>
              <a:t>5</a:t>
            </a:r>
            <a:r>
              <a:rPr lang="en-US" dirty="0" smtClean="0">
                <a:sym typeface="Wingdings"/>
              </a:rPr>
              <a:t> decomposes, how many grams of Vanadium are produced?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Wingdings"/>
              </a:rPr>
              <a:t>How many grams of Oxygen are produced?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649169"/>
              </p:ext>
            </p:extLst>
          </p:nvPr>
        </p:nvGraphicFramePr>
        <p:xfrm>
          <a:off x="533400" y="2628900"/>
          <a:ext cx="6471024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3098800" imgH="431800" progId="Equation.3">
                  <p:embed/>
                </p:oleObj>
              </mc:Choice>
              <mc:Fallback>
                <p:oleObj name="Equation" r:id="rId4" imgW="30988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2628900"/>
                        <a:ext cx="6471024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332832"/>
              </p:ext>
            </p:extLst>
          </p:nvPr>
        </p:nvGraphicFramePr>
        <p:xfrm>
          <a:off x="457199" y="3543300"/>
          <a:ext cx="666974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6" imgW="3149600" imgH="431800" progId="Equation.3">
                  <p:embed/>
                </p:oleObj>
              </mc:Choice>
              <mc:Fallback>
                <p:oleObj name="Equation" r:id="rId6" imgW="31496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199" y="3543300"/>
                        <a:ext cx="6669741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900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Gram A to Gram B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1-10-17 at 2.40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6111"/>
            <a:ext cx="9144000" cy="4773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0103"/>
            <a:ext cx="939231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STOICHIOMETRY: The MATH behind CHEMISTRY</a:t>
            </a:r>
            <a:endParaRPr lang="en-US" sz="3000" b="1" dirty="0"/>
          </a:p>
        </p:txBody>
      </p:sp>
      <p:sp>
        <p:nvSpPr>
          <p:cNvPr id="8" name="Donut 7"/>
          <p:cNvSpPr/>
          <p:nvPr/>
        </p:nvSpPr>
        <p:spPr>
          <a:xfrm>
            <a:off x="0" y="1562100"/>
            <a:ext cx="1524000" cy="1295400"/>
          </a:xfrm>
          <a:prstGeom prst="donut">
            <a:avLst>
              <a:gd name="adj" fmla="val 11208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nut 11"/>
          <p:cNvSpPr/>
          <p:nvPr/>
        </p:nvSpPr>
        <p:spPr>
          <a:xfrm>
            <a:off x="7620000" y="1562100"/>
            <a:ext cx="1524000" cy="1295400"/>
          </a:xfrm>
          <a:prstGeom prst="donut">
            <a:avLst>
              <a:gd name="adj" fmla="val 11208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0" y="2489090"/>
            <a:ext cx="1447800" cy="419100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Donut 14"/>
          <p:cNvSpPr/>
          <p:nvPr/>
        </p:nvSpPr>
        <p:spPr>
          <a:xfrm>
            <a:off x="2895600" y="2552700"/>
            <a:ext cx="1219200" cy="1143000"/>
          </a:xfrm>
          <a:prstGeom prst="donut">
            <a:avLst>
              <a:gd name="adj" fmla="val 11208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Donut 15"/>
          <p:cNvSpPr/>
          <p:nvPr/>
        </p:nvSpPr>
        <p:spPr>
          <a:xfrm>
            <a:off x="4986423" y="2552700"/>
            <a:ext cx="1219200" cy="1143000"/>
          </a:xfrm>
          <a:prstGeom prst="donut">
            <a:avLst>
              <a:gd name="adj" fmla="val 11208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172200" y="2476500"/>
            <a:ext cx="1524000" cy="3810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Frame 19"/>
          <p:cNvSpPr/>
          <p:nvPr/>
        </p:nvSpPr>
        <p:spPr>
          <a:xfrm>
            <a:off x="3886200" y="2476500"/>
            <a:ext cx="1371600" cy="1295400"/>
          </a:xfrm>
          <a:prstGeom prst="frame">
            <a:avLst>
              <a:gd name="adj1" fmla="val 734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56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  <p:bldP spid="16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 the products and balance the following equation: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33500"/>
            <a:ext cx="82296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ym typeface="Wingdings"/>
              </a:rPr>
              <a:t>Lead (II) metal reacts with </a:t>
            </a:r>
            <a:r>
              <a:rPr lang="en-US" sz="3200" dirty="0">
                <a:sym typeface="Wingdings"/>
              </a:rPr>
              <a:t>I</a:t>
            </a:r>
            <a:r>
              <a:rPr lang="en-US" sz="3200" dirty="0" smtClean="0">
                <a:sym typeface="Wingdings"/>
              </a:rPr>
              <a:t>ron(III) </a:t>
            </a:r>
            <a:r>
              <a:rPr lang="en-US" sz="3200" dirty="0" err="1">
                <a:sym typeface="Wingdings"/>
              </a:rPr>
              <a:t>S</a:t>
            </a:r>
            <a:r>
              <a:rPr lang="en-US" sz="3200" dirty="0" err="1" smtClean="0">
                <a:sym typeface="Wingdings"/>
              </a:rPr>
              <a:t>ulphate</a:t>
            </a:r>
            <a:r>
              <a:rPr lang="en-US" sz="3200" dirty="0" smtClean="0">
                <a:sym typeface="Wingding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543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ooking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63CEF8-E427-41A3-B701-02CD4579E2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Vegetables.potx</Template>
  <TotalTime>0</TotalTime>
  <Words>489</Words>
  <Application>Microsoft Macintosh PowerPoint</Application>
  <PresentationFormat>On-screen Show (16:10)</PresentationFormat>
  <Paragraphs>54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Cooking 16x9</vt:lpstr>
      <vt:lpstr>Microsoft Equation</vt:lpstr>
      <vt:lpstr>MathType 6.0 Equation</vt:lpstr>
      <vt:lpstr>Chem 11 – Class Starter</vt:lpstr>
      <vt:lpstr>Mass to Mass Conversions</vt:lpstr>
      <vt:lpstr>Gram A to Gram B</vt:lpstr>
      <vt:lpstr>Let’s try something a little more difficult…</vt:lpstr>
      <vt:lpstr> Predict the products and balance the following equation:</vt:lpstr>
      <vt:lpstr> Predict the products and balance the following equation:</vt:lpstr>
      <vt:lpstr>2V2O5  4V + 5O2</vt:lpstr>
      <vt:lpstr>Gram A to Gram B</vt:lpstr>
      <vt:lpstr>Predict the products and balance the following equation:</vt:lpstr>
      <vt:lpstr>Predict the products and balance the following equation:</vt:lpstr>
      <vt:lpstr>3Pb + Fe2(SO4)3  3PbSO4 + 2Fe</vt:lpstr>
      <vt:lpstr>Predict the products and balance the following thermonuclear equation:</vt:lpstr>
      <vt:lpstr>C3H8 +5 O2  3CO2 + 4H2O + 2202 kJ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2015-01-23T22:28:34Z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TC027879429991</vt:lpwstr>
  </property>
</Properties>
</file>