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1" r:id="rId4"/>
    <p:sldId id="272" r:id="rId5"/>
    <p:sldId id="273" r:id="rId6"/>
    <p:sldId id="274" r:id="rId7"/>
    <p:sldId id="275" r:id="rId8"/>
    <p:sldId id="276" r:id="rId9"/>
    <p:sldId id="277" r:id="rId10"/>
    <p:sldId id="278" r:id="rId11"/>
    <p:sldId id="270" r:id="rId12"/>
    <p:sldId id="279" r:id="rId13"/>
    <p:sldId id="257" r:id="rId14"/>
    <p:sldId id="258" r:id="rId15"/>
    <p:sldId id="259" r:id="rId16"/>
    <p:sldId id="263" r:id="rId17"/>
    <p:sldId id="265" r:id="rId18"/>
    <p:sldId id="266" r:id="rId19"/>
    <p:sldId id="264" r:id="rId20"/>
    <p:sldId id="267" r:id="rId21"/>
    <p:sldId id="268"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1" autoAdjust="0"/>
    <p:restoredTop sz="94660"/>
  </p:normalViewPr>
  <p:slideViewPr>
    <p:cSldViewPr snapToGrid="0">
      <p:cViewPr varScale="1">
        <p:scale>
          <a:sx n="42" d="100"/>
          <a:sy n="42" d="100"/>
        </p:scale>
        <p:origin x="-154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CA"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17-09-11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CA"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17-09-11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CA"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17-09-11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CA"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17-09-11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CA"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17-09-11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CA"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17-09-11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CA"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CA" smtClean="0"/>
              <a:t>Drag picture to placeholder or click icon to add</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CA" smtClean="0"/>
              <a:t>Drag picture to placeholder or click icon to add</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CA" smtClean="0"/>
              <a:t>Drag picture to placeholder or click icon to add</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17-09-11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17-09-11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17-09-11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17-09-11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CA"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17-09-11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CA"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17-09-11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CA"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17-09-11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17-09-11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17-09-11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CA"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17-09-11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CA"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17-09-11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17-09-11</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581" y="1122363"/>
            <a:ext cx="6960472" cy="2387600"/>
          </a:xfrm>
        </p:spPr>
        <p:txBody>
          <a:bodyPr/>
          <a:lstStyle/>
          <a:p>
            <a:r>
              <a:rPr lang="en-US" dirty="0" smtClean="0"/>
              <a:t>AP </a:t>
            </a:r>
            <a:r>
              <a:rPr lang="en-US" dirty="0" err="1" smtClean="0"/>
              <a:t>Phys</a:t>
            </a:r>
            <a:r>
              <a:rPr lang="en-US" dirty="0" smtClean="0"/>
              <a:t> 2 </a:t>
            </a:r>
            <a:r>
              <a:rPr lang="mr-IN" dirty="0" smtClean="0"/>
              <a:t>–</a:t>
            </a:r>
            <a:r>
              <a:rPr lang="en-US" dirty="0" smtClean="0"/>
              <a:t> Class Starter</a:t>
            </a:r>
            <a:endParaRPr lang="en-US" dirty="0"/>
          </a:p>
        </p:txBody>
      </p:sp>
      <p:sp>
        <p:nvSpPr>
          <p:cNvPr id="3" name="Subtitle 2"/>
          <p:cNvSpPr>
            <a:spLocks noGrp="1"/>
          </p:cNvSpPr>
          <p:nvPr>
            <p:ph type="subTitle" idx="1"/>
          </p:nvPr>
        </p:nvSpPr>
        <p:spPr>
          <a:xfrm>
            <a:off x="0" y="3655512"/>
            <a:ext cx="6951579" cy="1655762"/>
          </a:xfrm>
        </p:spPr>
        <p:txBody>
          <a:bodyPr/>
          <a:lstStyle/>
          <a:p>
            <a:r>
              <a:rPr lang="en-US" dirty="0" smtClean="0">
                <a:solidFill>
                  <a:srgbClr val="FF6600"/>
                </a:solidFill>
              </a:rPr>
              <a:t>Please collect a Whiteboard and Answer the following Conceptual Q’s!</a:t>
            </a:r>
            <a:endParaRPr lang="en-US" dirty="0">
              <a:solidFill>
                <a:srgbClr val="FF6600"/>
              </a:solidFill>
            </a:endParaRPr>
          </a:p>
        </p:txBody>
      </p:sp>
      <p:pic>
        <p:nvPicPr>
          <p:cNvPr id="4" name="Picture 3" descr="Screen Shot 2017-08-30 at 2.11.0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2300" y="266700"/>
            <a:ext cx="5219700" cy="6324600"/>
          </a:xfrm>
          <a:prstGeom prst="rect">
            <a:avLst/>
          </a:prstGeom>
        </p:spPr>
      </p:pic>
    </p:spTree>
    <p:extLst>
      <p:ext uri="{BB962C8B-B14F-4D97-AF65-F5344CB8AC3E}">
        <p14:creationId xmlns:p14="http://schemas.microsoft.com/office/powerpoint/2010/main" val="28670175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sz="half" idx="1"/>
          </p:nvPr>
        </p:nvSpPr>
        <p:spPr/>
        <p:txBody>
          <a:bodyPr/>
          <a:lstStyle/>
          <a:p>
            <a:pPr marL="0" indent="0">
              <a:buNone/>
            </a:pPr>
            <a:r>
              <a:rPr lang="en-US" dirty="0" smtClean="0">
                <a:solidFill>
                  <a:srgbClr val="FF6600"/>
                </a:solidFill>
              </a:rPr>
              <a:t>We are interested only in the drift velocity, or the net motion in one direction.  Electrons oscillate back and forth much like air molecules.  Using this analogy the drift velocity is like wind speed.</a:t>
            </a:r>
            <a:endParaRPr lang="en-US" dirty="0">
              <a:solidFill>
                <a:srgbClr val="FF6600"/>
              </a:solidFill>
            </a:endParaRPr>
          </a:p>
        </p:txBody>
      </p:sp>
      <p:sp>
        <p:nvSpPr>
          <p:cNvPr id="4" name="Content Placeholder 3"/>
          <p:cNvSpPr>
            <a:spLocks noGrp="1"/>
          </p:cNvSpPr>
          <p:nvPr>
            <p:ph sz="half" idx="2"/>
          </p:nvPr>
        </p:nvSpPr>
        <p:spPr/>
        <p:txBody>
          <a:bodyPr/>
          <a:lstStyle/>
          <a:p>
            <a:pPr marL="457200" indent="-457200">
              <a:buAutoNum type="alphaUcParenR"/>
            </a:pPr>
            <a:r>
              <a:rPr lang="en-US" dirty="0" smtClean="0"/>
              <a:t>At the speed of light.</a:t>
            </a:r>
          </a:p>
          <a:p>
            <a:pPr marL="457200" indent="-457200">
              <a:buAutoNum type="alphaUcParenR"/>
            </a:pPr>
            <a:r>
              <a:rPr lang="en-US" dirty="0" smtClean="0"/>
              <a:t>As fast as a supersonic jet.</a:t>
            </a:r>
          </a:p>
          <a:p>
            <a:pPr marL="457200" indent="-457200">
              <a:buAutoNum type="alphaUcParenR"/>
            </a:pPr>
            <a:r>
              <a:rPr lang="en-US" dirty="0" smtClean="0"/>
              <a:t>As fast as a racecar.</a:t>
            </a:r>
          </a:p>
          <a:p>
            <a:pPr marL="457200" indent="-457200">
              <a:buAutoNum type="alphaUcParenR"/>
            </a:pPr>
            <a:r>
              <a:rPr lang="en-US" dirty="0" smtClean="0"/>
              <a:t>As fast as a person walks.</a:t>
            </a:r>
          </a:p>
          <a:p>
            <a:pPr marL="457200" indent="-457200">
              <a:buAutoNum type="alphaUcParenR"/>
            </a:pPr>
            <a:r>
              <a:rPr lang="en-US" dirty="0" smtClean="0">
                <a:solidFill>
                  <a:srgbClr val="FFFF00"/>
                </a:solidFill>
              </a:rPr>
              <a:t>As fast as a snail crawl.</a:t>
            </a:r>
            <a:endParaRPr lang="en-US" dirty="0">
              <a:solidFill>
                <a:srgbClr val="FFFF00"/>
              </a:solidFill>
            </a:endParaRPr>
          </a:p>
        </p:txBody>
      </p:sp>
    </p:spTree>
    <p:extLst>
      <p:ext uri="{BB962C8B-B14F-4D97-AF65-F5344CB8AC3E}">
        <p14:creationId xmlns:p14="http://schemas.microsoft.com/office/powerpoint/2010/main" val="32686851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smtClean="0"/>
              <a:t>Let’s finish off the notes we started last class!</a:t>
            </a:r>
            <a:endParaRPr lang="en-US" dirty="0"/>
          </a:p>
        </p:txBody>
      </p:sp>
    </p:spTree>
    <p:extLst>
      <p:ext uri="{BB962C8B-B14F-4D97-AF65-F5344CB8AC3E}">
        <p14:creationId xmlns:p14="http://schemas.microsoft.com/office/powerpoint/2010/main" val="6111340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 Q’s!</a:t>
            </a:r>
            <a:endParaRPr lang="en-US" dirty="0"/>
          </a:p>
        </p:txBody>
      </p:sp>
      <p:sp>
        <p:nvSpPr>
          <p:cNvPr id="3" name="Content Placeholder 2"/>
          <p:cNvSpPr>
            <a:spLocks noGrp="1"/>
          </p:cNvSpPr>
          <p:nvPr>
            <p:ph idx="1"/>
          </p:nvPr>
        </p:nvSpPr>
        <p:spPr/>
        <p:txBody>
          <a:bodyPr/>
          <a:lstStyle/>
          <a:p>
            <a:pPr marL="0" indent="0">
              <a:buNone/>
            </a:pPr>
            <a:r>
              <a:rPr lang="en-US" dirty="0" smtClean="0"/>
              <a:t>Grab </a:t>
            </a:r>
            <a:r>
              <a:rPr lang="en-US" smtClean="0"/>
              <a:t>another Whiteboard</a:t>
            </a:r>
            <a:r>
              <a:rPr lang="en-US" dirty="0" smtClean="0"/>
              <a:t>!</a:t>
            </a:r>
            <a:endParaRPr lang="en-US" dirty="0"/>
          </a:p>
        </p:txBody>
      </p:sp>
    </p:spTree>
    <p:extLst>
      <p:ext uri="{BB962C8B-B14F-4D97-AF65-F5344CB8AC3E}">
        <p14:creationId xmlns:p14="http://schemas.microsoft.com/office/powerpoint/2010/main" val="354339804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86678"/>
            <a:ext cx="10353761" cy="1326321"/>
          </a:xfrm>
        </p:spPr>
        <p:txBody>
          <a:bodyPr/>
          <a:lstStyle/>
          <a:p>
            <a:r>
              <a:rPr lang="en-US" dirty="0" smtClean="0"/>
              <a:t>Question</a:t>
            </a:r>
            <a:endParaRPr lang="en-US" dirty="0"/>
          </a:p>
        </p:txBody>
      </p:sp>
      <p:sp>
        <p:nvSpPr>
          <p:cNvPr id="4" name="Content Placeholder 3"/>
          <p:cNvSpPr>
            <a:spLocks noGrp="1"/>
          </p:cNvSpPr>
          <p:nvPr>
            <p:ph sz="half" idx="1"/>
          </p:nvPr>
        </p:nvSpPr>
        <p:spPr>
          <a:xfrm>
            <a:off x="491572" y="1679928"/>
            <a:ext cx="6379796" cy="4957837"/>
          </a:xfrm>
        </p:spPr>
        <p:txBody>
          <a:bodyPr>
            <a:normAutofit/>
          </a:bodyPr>
          <a:lstStyle/>
          <a:p>
            <a:pPr marL="0" indent="0">
              <a:buNone/>
            </a:pPr>
            <a:r>
              <a:rPr lang="en-US" dirty="0"/>
              <a:t>What happens to the voltage across resistor  R1 </a:t>
            </a:r>
            <a:r>
              <a:rPr lang="en-US" dirty="0" smtClean="0"/>
              <a:t>when</a:t>
            </a:r>
            <a:r>
              <a:rPr lang="en-US" dirty="0"/>
              <a:t> the switch is </a:t>
            </a:r>
            <a:r>
              <a:rPr lang="en-US" dirty="0" smtClean="0"/>
              <a:t>closed?</a:t>
            </a:r>
          </a:p>
          <a:p>
            <a:pPr marL="0" indent="0">
              <a:buNone/>
            </a:pPr>
            <a:r>
              <a:rPr lang="en-US" dirty="0"/>
              <a:t> A)   It decreases</a:t>
            </a:r>
          </a:p>
          <a:p>
            <a:pPr marL="0" indent="0">
              <a:buNone/>
            </a:pPr>
            <a:r>
              <a:rPr lang="en-US" dirty="0"/>
              <a:t> B)   It increases</a:t>
            </a:r>
          </a:p>
          <a:p>
            <a:pPr marL="0" indent="0">
              <a:buNone/>
            </a:pPr>
            <a:r>
              <a:rPr lang="en-US" dirty="0" smtClean="0"/>
              <a:t>C</a:t>
            </a:r>
            <a:r>
              <a:rPr lang="en-US" dirty="0"/>
              <a:t>)  It stays the same</a:t>
            </a:r>
          </a:p>
          <a:p>
            <a:pPr marL="0" indent="0">
              <a:buNone/>
            </a:pPr>
            <a:r>
              <a:rPr lang="en-US" dirty="0" smtClean="0"/>
              <a:t>What</a:t>
            </a:r>
            <a:r>
              <a:rPr lang="en-US" dirty="0"/>
              <a:t> </a:t>
            </a:r>
            <a:r>
              <a:rPr lang="en-US" dirty="0" smtClean="0"/>
              <a:t>happens to</a:t>
            </a:r>
            <a:r>
              <a:rPr lang="en-US" dirty="0"/>
              <a:t> the current </a:t>
            </a:r>
            <a:r>
              <a:rPr lang="en-US" dirty="0" smtClean="0"/>
              <a:t>flowing through</a:t>
            </a:r>
            <a:r>
              <a:rPr lang="en-US" dirty="0"/>
              <a:t> </a:t>
            </a:r>
            <a:r>
              <a:rPr lang="en-US" dirty="0" smtClean="0"/>
              <a:t>R3?</a:t>
            </a:r>
          </a:p>
          <a:p>
            <a:pPr marL="0" indent="0">
              <a:buNone/>
            </a:pPr>
            <a:r>
              <a:rPr lang="en-US" dirty="0"/>
              <a:t> A)   It decreases</a:t>
            </a:r>
          </a:p>
          <a:p>
            <a:pPr marL="0" indent="0">
              <a:buNone/>
            </a:pPr>
            <a:r>
              <a:rPr lang="en-US" dirty="0"/>
              <a:t> B)   It increases</a:t>
            </a:r>
          </a:p>
          <a:p>
            <a:pPr marL="0" indent="0">
              <a:buNone/>
            </a:pPr>
            <a:r>
              <a:rPr lang="en-US" dirty="0"/>
              <a:t>C)  It stays the same</a:t>
            </a:r>
          </a:p>
          <a:p>
            <a:pPr marL="0" indent="0">
              <a:buNone/>
            </a:pPr>
            <a:endParaRPr lang="en-US" dirty="0"/>
          </a:p>
        </p:txBody>
      </p:sp>
      <p:pic>
        <p:nvPicPr>
          <p:cNvPr id="6" name="Content Placeholder 5" descr="Screen Shot 2017-08-30 at 2.01.07 PM.png"/>
          <p:cNvPicPr>
            <a:picLocks noGrp="1" noChangeAspect="1"/>
          </p:cNvPicPr>
          <p:nvPr>
            <p:ph sz="half" idx="2"/>
          </p:nvPr>
        </p:nvPicPr>
        <p:blipFill>
          <a:blip r:embed="rId2">
            <a:extLst>
              <a:ext uri="{28A0092B-C50C-407E-A947-70E740481C1C}">
                <a14:useLocalDpi xmlns:a14="http://schemas.microsoft.com/office/drawing/2010/main" val="0"/>
              </a:ext>
            </a:extLst>
          </a:blip>
          <a:srcRect l="-565" r="-565"/>
          <a:stretch>
            <a:fillRect/>
          </a:stretch>
        </p:blipFill>
        <p:spPr>
          <a:xfrm>
            <a:off x="6951719" y="2088319"/>
            <a:ext cx="5094154" cy="3702881"/>
          </a:xfrm>
        </p:spPr>
      </p:pic>
    </p:spTree>
    <p:extLst>
      <p:ext uri="{BB962C8B-B14F-4D97-AF65-F5344CB8AC3E}">
        <p14:creationId xmlns:p14="http://schemas.microsoft.com/office/powerpoint/2010/main" val="721933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86678"/>
            <a:ext cx="10353761" cy="1326321"/>
          </a:xfrm>
        </p:spPr>
        <p:txBody>
          <a:bodyPr/>
          <a:lstStyle/>
          <a:p>
            <a:r>
              <a:rPr lang="en-US" dirty="0" smtClean="0"/>
              <a:t>Answer</a:t>
            </a:r>
            <a:endParaRPr lang="en-US" dirty="0"/>
          </a:p>
        </p:txBody>
      </p:sp>
      <p:sp>
        <p:nvSpPr>
          <p:cNvPr id="4" name="Content Placeholder 3"/>
          <p:cNvSpPr>
            <a:spLocks noGrp="1"/>
          </p:cNvSpPr>
          <p:nvPr>
            <p:ph sz="half" idx="1"/>
          </p:nvPr>
        </p:nvSpPr>
        <p:spPr>
          <a:xfrm>
            <a:off x="491572" y="1679928"/>
            <a:ext cx="6379796" cy="4957837"/>
          </a:xfrm>
        </p:spPr>
        <p:txBody>
          <a:bodyPr>
            <a:normAutofit/>
          </a:bodyPr>
          <a:lstStyle/>
          <a:p>
            <a:pPr marL="0" indent="0">
              <a:buNone/>
            </a:pPr>
            <a:r>
              <a:rPr lang="en-US" dirty="0"/>
              <a:t>What happens to the voltage across resistor  R1 </a:t>
            </a:r>
            <a:r>
              <a:rPr lang="en-US" dirty="0" smtClean="0"/>
              <a:t>when</a:t>
            </a:r>
            <a:r>
              <a:rPr lang="en-US" dirty="0"/>
              <a:t> the switch is </a:t>
            </a:r>
            <a:r>
              <a:rPr lang="en-US" dirty="0" smtClean="0"/>
              <a:t>closed?</a:t>
            </a:r>
          </a:p>
          <a:p>
            <a:pPr marL="0" indent="0">
              <a:buNone/>
            </a:pPr>
            <a:r>
              <a:rPr lang="en-US" dirty="0"/>
              <a:t> A)   It decreases</a:t>
            </a:r>
          </a:p>
          <a:p>
            <a:pPr marL="0" indent="0">
              <a:buNone/>
            </a:pPr>
            <a:r>
              <a:rPr lang="en-US" dirty="0"/>
              <a:t> </a:t>
            </a:r>
            <a:r>
              <a:rPr lang="en-US" dirty="0">
                <a:solidFill>
                  <a:srgbClr val="FFFF00"/>
                </a:solidFill>
              </a:rPr>
              <a:t>B)   It increases</a:t>
            </a:r>
          </a:p>
          <a:p>
            <a:pPr marL="0" indent="0">
              <a:buNone/>
            </a:pPr>
            <a:r>
              <a:rPr lang="en-US" dirty="0" smtClean="0"/>
              <a:t>C</a:t>
            </a:r>
            <a:r>
              <a:rPr lang="en-US" dirty="0"/>
              <a:t>)  It stays the same</a:t>
            </a:r>
          </a:p>
          <a:p>
            <a:pPr marL="0" indent="0">
              <a:buNone/>
            </a:pPr>
            <a:r>
              <a:rPr lang="en-US" dirty="0" smtClean="0"/>
              <a:t>What</a:t>
            </a:r>
            <a:r>
              <a:rPr lang="en-US" dirty="0"/>
              <a:t> </a:t>
            </a:r>
            <a:r>
              <a:rPr lang="en-US" dirty="0" smtClean="0"/>
              <a:t>happens to</a:t>
            </a:r>
            <a:r>
              <a:rPr lang="en-US" dirty="0"/>
              <a:t> the current </a:t>
            </a:r>
            <a:r>
              <a:rPr lang="en-US" dirty="0" smtClean="0"/>
              <a:t>flowing through</a:t>
            </a:r>
            <a:r>
              <a:rPr lang="en-US" dirty="0"/>
              <a:t> </a:t>
            </a:r>
            <a:r>
              <a:rPr lang="en-US" dirty="0" smtClean="0"/>
              <a:t>R3?</a:t>
            </a:r>
          </a:p>
          <a:p>
            <a:pPr marL="0" indent="0">
              <a:buNone/>
            </a:pPr>
            <a:r>
              <a:rPr lang="en-US" dirty="0"/>
              <a:t> A)   It decreases</a:t>
            </a:r>
          </a:p>
          <a:p>
            <a:pPr marL="0" indent="0">
              <a:buNone/>
            </a:pPr>
            <a:r>
              <a:rPr lang="en-US" dirty="0"/>
              <a:t> B)   It increases</a:t>
            </a:r>
          </a:p>
          <a:p>
            <a:pPr marL="0" indent="0">
              <a:buNone/>
            </a:pPr>
            <a:r>
              <a:rPr lang="en-US" dirty="0"/>
              <a:t>C)  It stays the same</a:t>
            </a:r>
          </a:p>
          <a:p>
            <a:pPr marL="0" indent="0">
              <a:buNone/>
            </a:pPr>
            <a:endParaRPr lang="en-US" dirty="0"/>
          </a:p>
        </p:txBody>
      </p:sp>
      <p:pic>
        <p:nvPicPr>
          <p:cNvPr id="6" name="Content Placeholder 5" descr="Screen Shot 2017-08-30 at 2.01.07 PM.png"/>
          <p:cNvPicPr>
            <a:picLocks noGrp="1" noChangeAspect="1"/>
          </p:cNvPicPr>
          <p:nvPr>
            <p:ph sz="half" idx="2"/>
          </p:nvPr>
        </p:nvPicPr>
        <p:blipFill>
          <a:blip r:embed="rId2">
            <a:extLst>
              <a:ext uri="{28A0092B-C50C-407E-A947-70E740481C1C}">
                <a14:useLocalDpi xmlns:a14="http://schemas.microsoft.com/office/drawing/2010/main" val="0"/>
              </a:ext>
            </a:extLst>
          </a:blip>
          <a:srcRect l="-565" r="-565"/>
          <a:stretch>
            <a:fillRect/>
          </a:stretch>
        </p:blipFill>
        <p:spPr>
          <a:xfrm>
            <a:off x="6951719" y="2088319"/>
            <a:ext cx="5094154" cy="3702881"/>
          </a:xfrm>
        </p:spPr>
      </p:pic>
    </p:spTree>
    <p:extLst>
      <p:ext uri="{BB962C8B-B14F-4D97-AF65-F5344CB8AC3E}">
        <p14:creationId xmlns:p14="http://schemas.microsoft.com/office/powerpoint/2010/main" val="40073698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86678"/>
            <a:ext cx="10353761" cy="1326321"/>
          </a:xfrm>
        </p:spPr>
        <p:txBody>
          <a:bodyPr/>
          <a:lstStyle/>
          <a:p>
            <a:r>
              <a:rPr lang="en-US" dirty="0" smtClean="0"/>
              <a:t>Answer</a:t>
            </a:r>
            <a:endParaRPr lang="en-US" dirty="0"/>
          </a:p>
        </p:txBody>
      </p:sp>
      <p:sp>
        <p:nvSpPr>
          <p:cNvPr id="4" name="Content Placeholder 3"/>
          <p:cNvSpPr>
            <a:spLocks noGrp="1"/>
          </p:cNvSpPr>
          <p:nvPr>
            <p:ph sz="half" idx="1"/>
          </p:nvPr>
        </p:nvSpPr>
        <p:spPr>
          <a:xfrm>
            <a:off x="491572" y="1679928"/>
            <a:ext cx="6419902" cy="4957837"/>
          </a:xfrm>
        </p:spPr>
        <p:txBody>
          <a:bodyPr>
            <a:normAutofit/>
          </a:bodyPr>
          <a:lstStyle/>
          <a:p>
            <a:pPr marL="0" indent="0">
              <a:buNone/>
            </a:pPr>
            <a:r>
              <a:rPr lang="en-US" dirty="0"/>
              <a:t>What happens to the voltage across resistor  R1 </a:t>
            </a:r>
            <a:r>
              <a:rPr lang="en-US" dirty="0" smtClean="0"/>
              <a:t>when</a:t>
            </a:r>
            <a:r>
              <a:rPr lang="en-US" dirty="0"/>
              <a:t> the switch is </a:t>
            </a:r>
            <a:r>
              <a:rPr lang="en-US" dirty="0" smtClean="0"/>
              <a:t>closed?</a:t>
            </a:r>
          </a:p>
          <a:p>
            <a:pPr marL="0" indent="0">
              <a:buNone/>
            </a:pPr>
            <a:r>
              <a:rPr lang="en-US" dirty="0"/>
              <a:t> A)   It decreases</a:t>
            </a:r>
          </a:p>
          <a:p>
            <a:pPr marL="0" indent="0">
              <a:buNone/>
            </a:pPr>
            <a:r>
              <a:rPr lang="en-US" dirty="0"/>
              <a:t> </a:t>
            </a:r>
            <a:r>
              <a:rPr lang="en-US" dirty="0">
                <a:solidFill>
                  <a:srgbClr val="FFFF00"/>
                </a:solidFill>
              </a:rPr>
              <a:t>B)   It increases</a:t>
            </a:r>
          </a:p>
          <a:p>
            <a:pPr marL="0" indent="0">
              <a:buNone/>
            </a:pPr>
            <a:r>
              <a:rPr lang="en-US" dirty="0" smtClean="0"/>
              <a:t>C</a:t>
            </a:r>
            <a:r>
              <a:rPr lang="en-US" dirty="0"/>
              <a:t>)  It stays the same</a:t>
            </a:r>
          </a:p>
          <a:p>
            <a:pPr marL="0" indent="0">
              <a:buNone/>
            </a:pPr>
            <a:r>
              <a:rPr lang="en-US" dirty="0" smtClean="0"/>
              <a:t>What</a:t>
            </a:r>
            <a:r>
              <a:rPr lang="en-US" dirty="0"/>
              <a:t> </a:t>
            </a:r>
            <a:r>
              <a:rPr lang="en-US" dirty="0" smtClean="0"/>
              <a:t>happens to</a:t>
            </a:r>
            <a:r>
              <a:rPr lang="en-US" dirty="0"/>
              <a:t> the current </a:t>
            </a:r>
            <a:r>
              <a:rPr lang="en-US" dirty="0" smtClean="0"/>
              <a:t>flowing through</a:t>
            </a:r>
            <a:r>
              <a:rPr lang="en-US" dirty="0"/>
              <a:t> </a:t>
            </a:r>
            <a:r>
              <a:rPr lang="en-US" dirty="0" smtClean="0"/>
              <a:t>R3?</a:t>
            </a:r>
          </a:p>
          <a:p>
            <a:pPr marL="0" indent="0">
              <a:buNone/>
            </a:pPr>
            <a:r>
              <a:rPr lang="en-US" dirty="0"/>
              <a:t> </a:t>
            </a:r>
            <a:r>
              <a:rPr lang="en-US" dirty="0">
                <a:solidFill>
                  <a:srgbClr val="FFFF00"/>
                </a:solidFill>
              </a:rPr>
              <a:t>A)   It decreases</a:t>
            </a:r>
          </a:p>
          <a:p>
            <a:pPr marL="0" indent="0">
              <a:buNone/>
            </a:pPr>
            <a:r>
              <a:rPr lang="en-US" dirty="0"/>
              <a:t> B)   It increases</a:t>
            </a:r>
          </a:p>
          <a:p>
            <a:pPr marL="0" indent="0">
              <a:buNone/>
            </a:pPr>
            <a:r>
              <a:rPr lang="en-US" dirty="0"/>
              <a:t>C)  It stays the same</a:t>
            </a:r>
          </a:p>
          <a:p>
            <a:pPr marL="0" indent="0">
              <a:buNone/>
            </a:pPr>
            <a:endParaRPr lang="en-US" dirty="0"/>
          </a:p>
        </p:txBody>
      </p:sp>
      <p:pic>
        <p:nvPicPr>
          <p:cNvPr id="6" name="Content Placeholder 5" descr="Screen Shot 2017-08-30 at 2.01.07 PM.png"/>
          <p:cNvPicPr>
            <a:picLocks noGrp="1" noChangeAspect="1"/>
          </p:cNvPicPr>
          <p:nvPr>
            <p:ph sz="half" idx="2"/>
          </p:nvPr>
        </p:nvPicPr>
        <p:blipFill>
          <a:blip r:embed="rId2">
            <a:extLst>
              <a:ext uri="{28A0092B-C50C-407E-A947-70E740481C1C}">
                <a14:useLocalDpi xmlns:a14="http://schemas.microsoft.com/office/drawing/2010/main" val="0"/>
              </a:ext>
            </a:extLst>
          </a:blip>
          <a:srcRect l="-565" r="-565"/>
          <a:stretch>
            <a:fillRect/>
          </a:stretch>
        </p:blipFill>
        <p:spPr>
          <a:xfrm>
            <a:off x="6951719" y="2088319"/>
            <a:ext cx="5094154" cy="3702881"/>
          </a:xfrm>
        </p:spPr>
      </p:pic>
    </p:spTree>
    <p:extLst>
      <p:ext uri="{BB962C8B-B14F-4D97-AF65-F5344CB8AC3E}">
        <p14:creationId xmlns:p14="http://schemas.microsoft.com/office/powerpoint/2010/main" val="32649926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a:t>
            </a:r>
            <a:r>
              <a:rPr lang="en-US" sz="2500" dirty="0" smtClean="0"/>
              <a:t>What will be the relative order of brightness of the bulbs in each of these circuits?</a:t>
            </a:r>
            <a:endParaRPr lang="en-US" sz="2500" dirty="0"/>
          </a:p>
        </p:txBody>
      </p:sp>
      <p:pic>
        <p:nvPicPr>
          <p:cNvPr id="5" name="Content Placeholder 4" descr="Screen Shot 2017-08-31 at 9.09.00 AM.png"/>
          <p:cNvPicPr>
            <a:picLocks noGrp="1" noChangeAspect="1"/>
          </p:cNvPicPr>
          <p:nvPr>
            <p:ph sz="half" idx="1"/>
          </p:nvPr>
        </p:nvPicPr>
        <p:blipFill>
          <a:blip r:embed="rId2">
            <a:extLst>
              <a:ext uri="{28A0092B-C50C-407E-A947-70E740481C1C}">
                <a14:useLocalDpi xmlns:a14="http://schemas.microsoft.com/office/drawing/2010/main" val="0"/>
              </a:ext>
            </a:extLst>
          </a:blip>
          <a:srcRect l="-7923" r="-7923"/>
          <a:stretch>
            <a:fillRect/>
          </a:stretch>
        </p:blipFill>
        <p:spPr/>
      </p:pic>
      <p:pic>
        <p:nvPicPr>
          <p:cNvPr id="6" name="Content Placeholder 5" descr="Screen Shot 2017-08-31 at 9.07.46 AM.png"/>
          <p:cNvPicPr>
            <a:picLocks noGrp="1" noChangeAspect="1"/>
          </p:cNvPicPr>
          <p:nvPr>
            <p:ph sz="half" idx="2"/>
          </p:nvPr>
        </p:nvPicPr>
        <p:blipFill>
          <a:blip r:embed="rId3">
            <a:extLst>
              <a:ext uri="{28A0092B-C50C-407E-A947-70E740481C1C}">
                <a14:useLocalDpi xmlns:a14="http://schemas.microsoft.com/office/drawing/2010/main" val="0"/>
              </a:ext>
            </a:extLst>
          </a:blip>
          <a:srcRect l="-2418" r="-2418"/>
          <a:stretch>
            <a:fillRect/>
          </a:stretch>
        </p:blipFill>
        <p:spPr/>
      </p:pic>
    </p:spTree>
    <p:extLst>
      <p:ext uri="{BB962C8B-B14F-4D97-AF65-F5344CB8AC3E}">
        <p14:creationId xmlns:p14="http://schemas.microsoft.com/office/powerpoint/2010/main" val="264593349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a:t>
            </a:r>
            <a:r>
              <a:rPr lang="en-US" sz="2500" dirty="0" smtClean="0"/>
              <a:t>What will be the relative order of brightness of the bulbs in each of these circuits?</a:t>
            </a:r>
            <a:endParaRPr lang="en-US" sz="2500" dirty="0"/>
          </a:p>
        </p:txBody>
      </p:sp>
      <p:pic>
        <p:nvPicPr>
          <p:cNvPr id="5" name="Content Placeholder 4" descr="Screen Shot 2017-08-31 at 9.09.00 AM.png"/>
          <p:cNvPicPr>
            <a:picLocks noGrp="1" noChangeAspect="1"/>
          </p:cNvPicPr>
          <p:nvPr>
            <p:ph sz="half" idx="1"/>
          </p:nvPr>
        </p:nvPicPr>
        <p:blipFill>
          <a:blip r:embed="rId2">
            <a:extLst>
              <a:ext uri="{28A0092B-C50C-407E-A947-70E740481C1C}">
                <a14:useLocalDpi xmlns:a14="http://schemas.microsoft.com/office/drawing/2010/main" val="0"/>
              </a:ext>
            </a:extLst>
          </a:blip>
          <a:srcRect l="-7923" r="-7923"/>
          <a:stretch>
            <a:fillRect/>
          </a:stretch>
        </p:blipFill>
        <p:spPr/>
      </p:pic>
      <p:pic>
        <p:nvPicPr>
          <p:cNvPr id="6" name="Content Placeholder 5" descr="Screen Shot 2017-08-31 at 9.07.46 AM.png"/>
          <p:cNvPicPr>
            <a:picLocks noGrp="1" noChangeAspect="1"/>
          </p:cNvPicPr>
          <p:nvPr>
            <p:ph sz="half" idx="2"/>
          </p:nvPr>
        </p:nvPicPr>
        <p:blipFill>
          <a:blip r:embed="rId3">
            <a:extLst>
              <a:ext uri="{28A0092B-C50C-407E-A947-70E740481C1C}">
                <a14:useLocalDpi xmlns:a14="http://schemas.microsoft.com/office/drawing/2010/main" val="0"/>
              </a:ext>
            </a:extLst>
          </a:blip>
          <a:srcRect l="-2418" r="-2418"/>
          <a:stretch>
            <a:fillRect/>
          </a:stretch>
        </p:blipFill>
        <p:spPr/>
      </p:pic>
      <p:sp>
        <p:nvSpPr>
          <p:cNvPr id="3" name="TextBox 2"/>
          <p:cNvSpPr txBox="1"/>
          <p:nvPr/>
        </p:nvSpPr>
        <p:spPr>
          <a:xfrm>
            <a:off x="3208421" y="3128210"/>
            <a:ext cx="454526" cy="369332"/>
          </a:xfrm>
          <a:prstGeom prst="rect">
            <a:avLst/>
          </a:prstGeom>
          <a:noFill/>
        </p:spPr>
        <p:txBody>
          <a:bodyPr wrap="square" rtlCol="0">
            <a:spAutoFit/>
          </a:bodyPr>
          <a:lstStyle/>
          <a:p>
            <a:r>
              <a:rPr lang="en-US" dirty="0" smtClean="0">
                <a:solidFill>
                  <a:schemeClr val="tx2">
                    <a:lumMod val="75000"/>
                  </a:schemeClr>
                </a:solidFill>
              </a:rPr>
              <a:t>1.</a:t>
            </a:r>
            <a:endParaRPr lang="en-US" dirty="0">
              <a:solidFill>
                <a:schemeClr val="tx2">
                  <a:lumMod val="75000"/>
                </a:schemeClr>
              </a:solidFill>
            </a:endParaRPr>
          </a:p>
        </p:txBody>
      </p:sp>
      <p:sp>
        <p:nvSpPr>
          <p:cNvPr id="7" name="TextBox 6"/>
          <p:cNvSpPr txBox="1"/>
          <p:nvPr/>
        </p:nvSpPr>
        <p:spPr>
          <a:xfrm>
            <a:off x="4096084" y="2625558"/>
            <a:ext cx="454526" cy="369332"/>
          </a:xfrm>
          <a:prstGeom prst="rect">
            <a:avLst/>
          </a:prstGeom>
          <a:noFill/>
        </p:spPr>
        <p:txBody>
          <a:bodyPr wrap="square" rtlCol="0">
            <a:spAutoFit/>
          </a:bodyPr>
          <a:lstStyle/>
          <a:p>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
        <p:nvSpPr>
          <p:cNvPr id="8" name="TextBox 7"/>
          <p:cNvSpPr txBox="1"/>
          <p:nvPr/>
        </p:nvSpPr>
        <p:spPr>
          <a:xfrm>
            <a:off x="2243221" y="2644274"/>
            <a:ext cx="454526" cy="369332"/>
          </a:xfrm>
          <a:prstGeom prst="rect">
            <a:avLst/>
          </a:prstGeom>
          <a:noFill/>
        </p:spPr>
        <p:txBody>
          <a:bodyPr wrap="square" rtlCol="0">
            <a:spAutoFit/>
          </a:bodyPr>
          <a:lstStyle/>
          <a:p>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Tree>
    <p:extLst>
      <p:ext uri="{BB962C8B-B14F-4D97-AF65-F5344CB8AC3E}">
        <p14:creationId xmlns:p14="http://schemas.microsoft.com/office/powerpoint/2010/main" val="227542635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a:t>
            </a:r>
            <a:r>
              <a:rPr lang="en-US" sz="2500" dirty="0" smtClean="0"/>
              <a:t>What will be the relative order of brightness of the bulbs in each of these circuits?</a:t>
            </a:r>
            <a:endParaRPr lang="en-US" sz="2500" dirty="0"/>
          </a:p>
        </p:txBody>
      </p:sp>
      <p:pic>
        <p:nvPicPr>
          <p:cNvPr id="5" name="Content Placeholder 4" descr="Screen Shot 2017-08-31 at 9.09.00 AM.png"/>
          <p:cNvPicPr>
            <a:picLocks noGrp="1" noChangeAspect="1"/>
          </p:cNvPicPr>
          <p:nvPr>
            <p:ph sz="half" idx="1"/>
          </p:nvPr>
        </p:nvPicPr>
        <p:blipFill>
          <a:blip r:embed="rId2">
            <a:extLst>
              <a:ext uri="{28A0092B-C50C-407E-A947-70E740481C1C}">
                <a14:useLocalDpi xmlns:a14="http://schemas.microsoft.com/office/drawing/2010/main" val="0"/>
              </a:ext>
            </a:extLst>
          </a:blip>
          <a:srcRect l="-7923" r="-7923"/>
          <a:stretch>
            <a:fillRect/>
          </a:stretch>
        </p:blipFill>
        <p:spPr/>
      </p:pic>
      <p:pic>
        <p:nvPicPr>
          <p:cNvPr id="6" name="Content Placeholder 5" descr="Screen Shot 2017-08-31 at 9.07.46 AM.png"/>
          <p:cNvPicPr>
            <a:picLocks noGrp="1" noChangeAspect="1"/>
          </p:cNvPicPr>
          <p:nvPr>
            <p:ph sz="half" idx="2"/>
          </p:nvPr>
        </p:nvPicPr>
        <p:blipFill>
          <a:blip r:embed="rId3">
            <a:extLst>
              <a:ext uri="{28A0092B-C50C-407E-A947-70E740481C1C}">
                <a14:useLocalDpi xmlns:a14="http://schemas.microsoft.com/office/drawing/2010/main" val="0"/>
              </a:ext>
            </a:extLst>
          </a:blip>
          <a:srcRect l="-2418" r="-2418"/>
          <a:stretch>
            <a:fillRect/>
          </a:stretch>
        </p:blipFill>
        <p:spPr/>
      </p:pic>
      <p:sp>
        <p:nvSpPr>
          <p:cNvPr id="3" name="TextBox 2"/>
          <p:cNvSpPr txBox="1"/>
          <p:nvPr/>
        </p:nvSpPr>
        <p:spPr>
          <a:xfrm>
            <a:off x="3208421" y="3128210"/>
            <a:ext cx="454526" cy="369332"/>
          </a:xfrm>
          <a:prstGeom prst="rect">
            <a:avLst/>
          </a:prstGeom>
          <a:noFill/>
        </p:spPr>
        <p:txBody>
          <a:bodyPr wrap="square" rtlCol="0">
            <a:spAutoFit/>
          </a:bodyPr>
          <a:lstStyle/>
          <a:p>
            <a:pPr algn="ctr"/>
            <a:r>
              <a:rPr lang="en-US" dirty="0" smtClean="0">
                <a:solidFill>
                  <a:schemeClr val="tx2">
                    <a:lumMod val="75000"/>
                  </a:schemeClr>
                </a:solidFill>
              </a:rPr>
              <a:t>1.</a:t>
            </a:r>
            <a:endParaRPr lang="en-US" dirty="0">
              <a:solidFill>
                <a:schemeClr val="tx2">
                  <a:lumMod val="75000"/>
                </a:schemeClr>
              </a:solidFill>
            </a:endParaRPr>
          </a:p>
        </p:txBody>
      </p:sp>
      <p:sp>
        <p:nvSpPr>
          <p:cNvPr id="7" name="TextBox 6"/>
          <p:cNvSpPr txBox="1"/>
          <p:nvPr/>
        </p:nvSpPr>
        <p:spPr>
          <a:xfrm>
            <a:off x="4096084" y="2625558"/>
            <a:ext cx="454526" cy="369332"/>
          </a:xfrm>
          <a:prstGeom prst="rect">
            <a:avLst/>
          </a:prstGeom>
          <a:noFill/>
        </p:spPr>
        <p:txBody>
          <a:bodyPr wrap="square" rtlCol="0">
            <a:spAutoFit/>
          </a:bodyPr>
          <a:lstStyle/>
          <a:p>
            <a:pPr algn="ctr"/>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
        <p:nvSpPr>
          <p:cNvPr id="8" name="TextBox 7"/>
          <p:cNvSpPr txBox="1"/>
          <p:nvPr/>
        </p:nvSpPr>
        <p:spPr>
          <a:xfrm>
            <a:off x="2243221" y="2644274"/>
            <a:ext cx="454526" cy="369332"/>
          </a:xfrm>
          <a:prstGeom prst="rect">
            <a:avLst/>
          </a:prstGeom>
          <a:noFill/>
        </p:spPr>
        <p:txBody>
          <a:bodyPr wrap="square" rtlCol="0">
            <a:spAutoFit/>
          </a:bodyPr>
          <a:lstStyle/>
          <a:p>
            <a:pPr algn="ctr"/>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
        <p:nvSpPr>
          <p:cNvPr id="9" name="TextBox 8"/>
          <p:cNvSpPr txBox="1"/>
          <p:nvPr/>
        </p:nvSpPr>
        <p:spPr>
          <a:xfrm>
            <a:off x="7505032" y="3521241"/>
            <a:ext cx="454526" cy="369332"/>
          </a:xfrm>
          <a:prstGeom prst="rect">
            <a:avLst/>
          </a:prstGeom>
          <a:noFill/>
        </p:spPr>
        <p:txBody>
          <a:bodyPr wrap="square" rtlCol="0">
            <a:spAutoFit/>
          </a:bodyPr>
          <a:lstStyle/>
          <a:p>
            <a:pPr algn="ctr"/>
            <a:r>
              <a:rPr lang="en-US" dirty="0" smtClean="0">
                <a:solidFill>
                  <a:schemeClr val="tx2">
                    <a:lumMod val="75000"/>
                  </a:schemeClr>
                </a:solidFill>
              </a:rPr>
              <a:t>1.</a:t>
            </a:r>
            <a:endParaRPr lang="en-US" dirty="0">
              <a:solidFill>
                <a:schemeClr val="tx2">
                  <a:lumMod val="75000"/>
                </a:schemeClr>
              </a:solidFill>
            </a:endParaRPr>
          </a:p>
        </p:txBody>
      </p:sp>
      <p:sp>
        <p:nvSpPr>
          <p:cNvPr id="11" name="TextBox 10"/>
          <p:cNvSpPr txBox="1"/>
          <p:nvPr/>
        </p:nvSpPr>
        <p:spPr>
          <a:xfrm>
            <a:off x="9435432" y="4101432"/>
            <a:ext cx="454526" cy="369332"/>
          </a:xfrm>
          <a:prstGeom prst="rect">
            <a:avLst/>
          </a:prstGeom>
          <a:noFill/>
        </p:spPr>
        <p:txBody>
          <a:bodyPr wrap="square" rtlCol="0">
            <a:spAutoFit/>
          </a:bodyPr>
          <a:lstStyle/>
          <a:p>
            <a:pPr algn="ctr"/>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
        <p:nvSpPr>
          <p:cNvPr id="12" name="TextBox 11"/>
          <p:cNvSpPr txBox="1"/>
          <p:nvPr/>
        </p:nvSpPr>
        <p:spPr>
          <a:xfrm>
            <a:off x="9400674" y="2876884"/>
            <a:ext cx="454526" cy="369332"/>
          </a:xfrm>
          <a:prstGeom prst="rect">
            <a:avLst/>
          </a:prstGeom>
          <a:noFill/>
        </p:spPr>
        <p:txBody>
          <a:bodyPr wrap="square" rtlCol="0">
            <a:spAutoFit/>
          </a:bodyPr>
          <a:lstStyle/>
          <a:p>
            <a:pPr algn="ctr"/>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Tree>
    <p:extLst>
      <p:ext uri="{BB962C8B-B14F-4D97-AF65-F5344CB8AC3E}">
        <p14:creationId xmlns:p14="http://schemas.microsoft.com/office/powerpoint/2010/main" val="40497839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a:t>
            </a:r>
            <a:r>
              <a:rPr lang="en-US" sz="2500" dirty="0" smtClean="0"/>
              <a:t>What will be the relative order of brightness of the bulbs in each of these circuits?</a:t>
            </a:r>
            <a:endParaRPr lang="en-US" sz="2500" dirty="0"/>
          </a:p>
        </p:txBody>
      </p:sp>
      <p:pic>
        <p:nvPicPr>
          <p:cNvPr id="7" name="Content Placeholder 6" descr="Screen Shot 2017-08-31 at 9.08.09 AM.png"/>
          <p:cNvPicPr>
            <a:picLocks noGrp="1" noChangeAspect="1"/>
          </p:cNvPicPr>
          <p:nvPr>
            <p:ph sz="half" idx="1"/>
          </p:nvPr>
        </p:nvPicPr>
        <p:blipFill>
          <a:blip r:embed="rId2">
            <a:extLst>
              <a:ext uri="{28A0092B-C50C-407E-A947-70E740481C1C}">
                <a14:useLocalDpi xmlns:a14="http://schemas.microsoft.com/office/drawing/2010/main" val="0"/>
              </a:ext>
            </a:extLst>
          </a:blip>
          <a:srcRect l="-9779" r="-9779"/>
          <a:stretch>
            <a:fillRect/>
          </a:stretch>
        </p:blipFill>
        <p:spPr/>
      </p:pic>
      <p:pic>
        <p:nvPicPr>
          <p:cNvPr id="8" name="Content Placeholder 7" descr="Screen Shot 2017-08-31 at 9.08.50 AM.png"/>
          <p:cNvPicPr>
            <a:picLocks noGrp="1" noChangeAspect="1"/>
          </p:cNvPicPr>
          <p:nvPr>
            <p:ph sz="half" idx="2"/>
          </p:nvPr>
        </p:nvPicPr>
        <p:blipFill>
          <a:blip r:embed="rId3">
            <a:extLst>
              <a:ext uri="{28A0092B-C50C-407E-A947-70E740481C1C}">
                <a14:useLocalDpi xmlns:a14="http://schemas.microsoft.com/office/drawing/2010/main" val="0"/>
              </a:ext>
            </a:extLst>
          </a:blip>
          <a:srcRect l="-10163" r="-10163"/>
          <a:stretch>
            <a:fillRect/>
          </a:stretch>
        </p:blipFill>
        <p:spPr/>
      </p:pic>
    </p:spTree>
    <p:extLst>
      <p:ext uri="{BB962C8B-B14F-4D97-AF65-F5344CB8AC3E}">
        <p14:creationId xmlns:p14="http://schemas.microsoft.com/office/powerpoint/2010/main" val="759382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058" y="168442"/>
            <a:ext cx="10353761" cy="1326321"/>
          </a:xfrm>
        </p:spPr>
        <p:txBody>
          <a:bodyPr/>
          <a:lstStyle/>
          <a:p>
            <a:r>
              <a:rPr lang="en-US" dirty="0" smtClean="0"/>
              <a:t>Class Starter Questions</a:t>
            </a:r>
            <a:endParaRPr lang="en-US" dirty="0"/>
          </a:p>
        </p:txBody>
      </p:sp>
      <p:sp>
        <p:nvSpPr>
          <p:cNvPr id="3" name="Content Placeholder 2"/>
          <p:cNvSpPr>
            <a:spLocks noGrp="1"/>
          </p:cNvSpPr>
          <p:nvPr>
            <p:ph idx="1"/>
          </p:nvPr>
        </p:nvSpPr>
        <p:spPr>
          <a:xfrm>
            <a:off x="681788" y="1617579"/>
            <a:ext cx="10948737" cy="4572000"/>
          </a:xfrm>
        </p:spPr>
        <p:txBody>
          <a:bodyPr>
            <a:normAutofit/>
          </a:bodyPr>
          <a:lstStyle/>
          <a:p>
            <a:pPr marL="457200" indent="-457200">
              <a:buFont typeface="+mj-lt"/>
              <a:buAutoNum type="arabicPeriod"/>
            </a:pPr>
            <a:r>
              <a:rPr lang="en-US" dirty="0" smtClean="0"/>
              <a:t>If there is an electric </a:t>
            </a:r>
            <a:r>
              <a:rPr lang="en-US" dirty="0"/>
              <a:t>(</a:t>
            </a:r>
            <a:r>
              <a:rPr lang="en-US" i="1" dirty="0">
                <a:solidFill>
                  <a:srgbClr val="FF6600"/>
                </a:solidFill>
              </a:rPr>
              <a:t>conventional</a:t>
            </a:r>
            <a:r>
              <a:rPr lang="en-US" dirty="0" smtClean="0"/>
              <a:t>) current from Object A to Object B what can we say about the relative magnitudes of the potentials of the two objects?</a:t>
            </a:r>
          </a:p>
          <a:p>
            <a:pPr marL="457200" indent="-457200">
              <a:buFont typeface="+mj-lt"/>
              <a:buAutoNum type="arabicPeriod"/>
            </a:pPr>
            <a:r>
              <a:rPr lang="en-US" dirty="0" smtClean="0"/>
              <a:t>A current-carrying wire is electrically charged. (True/False)</a:t>
            </a:r>
          </a:p>
          <a:p>
            <a:pPr marL="457200" indent="-457200">
              <a:buFont typeface="+mj-lt"/>
              <a:buAutoNum type="arabicPeriod"/>
            </a:pPr>
            <a:r>
              <a:rPr lang="en-US" dirty="0" smtClean="0"/>
              <a:t>If a current of 0.1 or 0.2 Amps flows into one of your hands and out the other, you will probably be electrocuted.  But if the same current flows into your hand and out the elbow above the same hand you can survive (despite the burning of flesh).  Explain why.</a:t>
            </a:r>
          </a:p>
          <a:p>
            <a:pPr marL="457200" indent="-457200">
              <a:buFont typeface="+mj-lt"/>
              <a:buAutoNum type="arabicPeriod"/>
            </a:pPr>
            <a:r>
              <a:rPr lang="en-US" dirty="0" smtClean="0"/>
              <a:t>Are automobile headlights wired in parallel or in series?</a:t>
            </a:r>
          </a:p>
          <a:p>
            <a:pPr marL="457200" indent="-457200">
              <a:buFont typeface="+mj-lt"/>
              <a:buAutoNum type="arabicPeriod"/>
            </a:pPr>
            <a:r>
              <a:rPr lang="en-US" dirty="0" smtClean="0"/>
              <a:t>If electrons flow very slowly through a circuit, why does it not take noticeably longer for a lamp to flow when turned on by a distant switch?</a:t>
            </a:r>
          </a:p>
          <a:p>
            <a:pPr marL="0" indent="0">
              <a:buNone/>
            </a:pPr>
            <a:endParaRPr lang="en-US" dirty="0"/>
          </a:p>
        </p:txBody>
      </p:sp>
    </p:spTree>
    <p:extLst>
      <p:ext uri="{BB962C8B-B14F-4D97-AF65-F5344CB8AC3E}">
        <p14:creationId xmlns:p14="http://schemas.microsoft.com/office/powerpoint/2010/main" val="263403255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a:t>
            </a:r>
            <a:r>
              <a:rPr lang="en-US" sz="2500" dirty="0" smtClean="0"/>
              <a:t>What will be the relative order of brightness of the bulbs in each of these circuits?</a:t>
            </a:r>
            <a:endParaRPr lang="en-US" sz="2500" dirty="0"/>
          </a:p>
        </p:txBody>
      </p:sp>
      <p:pic>
        <p:nvPicPr>
          <p:cNvPr id="7" name="Content Placeholder 6" descr="Screen Shot 2017-08-31 at 9.08.09 AM.png"/>
          <p:cNvPicPr>
            <a:picLocks noGrp="1" noChangeAspect="1"/>
          </p:cNvPicPr>
          <p:nvPr>
            <p:ph sz="half" idx="1"/>
          </p:nvPr>
        </p:nvPicPr>
        <p:blipFill>
          <a:blip r:embed="rId2">
            <a:extLst>
              <a:ext uri="{28A0092B-C50C-407E-A947-70E740481C1C}">
                <a14:useLocalDpi xmlns:a14="http://schemas.microsoft.com/office/drawing/2010/main" val="0"/>
              </a:ext>
            </a:extLst>
          </a:blip>
          <a:srcRect l="-9779" r="-9779"/>
          <a:stretch>
            <a:fillRect/>
          </a:stretch>
        </p:blipFill>
        <p:spPr/>
      </p:pic>
      <p:pic>
        <p:nvPicPr>
          <p:cNvPr id="8" name="Content Placeholder 7" descr="Screen Shot 2017-08-31 at 9.08.50 AM.png"/>
          <p:cNvPicPr>
            <a:picLocks noGrp="1" noChangeAspect="1"/>
          </p:cNvPicPr>
          <p:nvPr>
            <p:ph sz="half" idx="2"/>
          </p:nvPr>
        </p:nvPicPr>
        <p:blipFill>
          <a:blip r:embed="rId3">
            <a:extLst>
              <a:ext uri="{28A0092B-C50C-407E-A947-70E740481C1C}">
                <a14:useLocalDpi xmlns:a14="http://schemas.microsoft.com/office/drawing/2010/main" val="0"/>
              </a:ext>
            </a:extLst>
          </a:blip>
          <a:srcRect l="-10163" r="-10163"/>
          <a:stretch>
            <a:fillRect/>
          </a:stretch>
        </p:blipFill>
        <p:spPr/>
      </p:pic>
      <p:sp>
        <p:nvSpPr>
          <p:cNvPr id="9" name="TextBox 8"/>
          <p:cNvSpPr txBox="1"/>
          <p:nvPr/>
        </p:nvSpPr>
        <p:spPr>
          <a:xfrm>
            <a:off x="2371557" y="3922295"/>
            <a:ext cx="454526" cy="369332"/>
          </a:xfrm>
          <a:prstGeom prst="rect">
            <a:avLst/>
          </a:prstGeom>
          <a:noFill/>
        </p:spPr>
        <p:txBody>
          <a:bodyPr wrap="square" rtlCol="0">
            <a:spAutoFit/>
          </a:bodyPr>
          <a:lstStyle/>
          <a:p>
            <a:pPr algn="ctr"/>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
        <p:nvSpPr>
          <p:cNvPr id="10" name="TextBox 9"/>
          <p:cNvSpPr txBox="1"/>
          <p:nvPr/>
        </p:nvSpPr>
        <p:spPr>
          <a:xfrm>
            <a:off x="2350168" y="2590801"/>
            <a:ext cx="454526" cy="369332"/>
          </a:xfrm>
          <a:prstGeom prst="rect">
            <a:avLst/>
          </a:prstGeom>
          <a:noFill/>
        </p:spPr>
        <p:txBody>
          <a:bodyPr wrap="square" rtlCol="0">
            <a:spAutoFit/>
          </a:bodyPr>
          <a:lstStyle/>
          <a:p>
            <a:pPr algn="ctr"/>
            <a:r>
              <a:rPr lang="en-US" dirty="0" smtClean="0">
                <a:solidFill>
                  <a:schemeClr val="tx2">
                    <a:lumMod val="75000"/>
                  </a:schemeClr>
                </a:solidFill>
              </a:rPr>
              <a:t>1.</a:t>
            </a:r>
            <a:endParaRPr lang="en-US" dirty="0">
              <a:solidFill>
                <a:schemeClr val="tx2">
                  <a:lumMod val="75000"/>
                </a:schemeClr>
              </a:solidFill>
            </a:endParaRPr>
          </a:p>
        </p:txBody>
      </p:sp>
      <p:sp>
        <p:nvSpPr>
          <p:cNvPr id="11" name="TextBox 10"/>
          <p:cNvSpPr txBox="1"/>
          <p:nvPr/>
        </p:nvSpPr>
        <p:spPr>
          <a:xfrm>
            <a:off x="4074694" y="4462379"/>
            <a:ext cx="454526" cy="369332"/>
          </a:xfrm>
          <a:prstGeom prst="rect">
            <a:avLst/>
          </a:prstGeom>
          <a:noFill/>
        </p:spPr>
        <p:txBody>
          <a:bodyPr wrap="square" rtlCol="0">
            <a:spAutoFit/>
          </a:bodyPr>
          <a:lstStyle/>
          <a:p>
            <a:pPr algn="ctr"/>
            <a:r>
              <a:rPr lang="en-US" dirty="0" smtClean="0">
                <a:solidFill>
                  <a:schemeClr val="tx2">
                    <a:lumMod val="75000"/>
                  </a:schemeClr>
                </a:solidFill>
              </a:rPr>
              <a:t>3.</a:t>
            </a:r>
            <a:endParaRPr lang="en-US" dirty="0">
              <a:solidFill>
                <a:schemeClr val="tx2">
                  <a:lumMod val="75000"/>
                </a:schemeClr>
              </a:solidFill>
            </a:endParaRPr>
          </a:p>
        </p:txBody>
      </p:sp>
      <p:sp>
        <p:nvSpPr>
          <p:cNvPr id="12" name="TextBox 11"/>
          <p:cNvSpPr txBox="1"/>
          <p:nvPr/>
        </p:nvSpPr>
        <p:spPr>
          <a:xfrm>
            <a:off x="4066673" y="3411621"/>
            <a:ext cx="454526" cy="369332"/>
          </a:xfrm>
          <a:prstGeom prst="rect">
            <a:avLst/>
          </a:prstGeom>
          <a:noFill/>
        </p:spPr>
        <p:txBody>
          <a:bodyPr wrap="square" rtlCol="0">
            <a:spAutoFit/>
          </a:bodyPr>
          <a:lstStyle/>
          <a:p>
            <a:pPr algn="ctr"/>
            <a:r>
              <a:rPr lang="en-US" dirty="0" smtClean="0">
                <a:solidFill>
                  <a:schemeClr val="tx2">
                    <a:lumMod val="75000"/>
                  </a:schemeClr>
                </a:solidFill>
              </a:rPr>
              <a:t>3.</a:t>
            </a:r>
            <a:endParaRPr lang="en-US" dirty="0">
              <a:solidFill>
                <a:schemeClr val="tx2">
                  <a:lumMod val="75000"/>
                </a:schemeClr>
              </a:solidFill>
            </a:endParaRPr>
          </a:p>
        </p:txBody>
      </p:sp>
    </p:spTree>
    <p:extLst>
      <p:ext uri="{BB962C8B-B14F-4D97-AF65-F5344CB8AC3E}">
        <p14:creationId xmlns:p14="http://schemas.microsoft.com/office/powerpoint/2010/main" val="343033356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a:t>
            </a:r>
            <a:r>
              <a:rPr lang="en-US" sz="2500" dirty="0" smtClean="0"/>
              <a:t>What will be the relative order of brightness of the bulbs in each of these circuits?</a:t>
            </a:r>
            <a:endParaRPr lang="en-US" sz="2500" dirty="0"/>
          </a:p>
        </p:txBody>
      </p:sp>
      <p:pic>
        <p:nvPicPr>
          <p:cNvPr id="7" name="Content Placeholder 6" descr="Screen Shot 2017-08-31 at 9.08.09 AM.png"/>
          <p:cNvPicPr>
            <a:picLocks noGrp="1" noChangeAspect="1"/>
          </p:cNvPicPr>
          <p:nvPr>
            <p:ph sz="half" idx="1"/>
          </p:nvPr>
        </p:nvPicPr>
        <p:blipFill>
          <a:blip r:embed="rId2">
            <a:extLst>
              <a:ext uri="{28A0092B-C50C-407E-A947-70E740481C1C}">
                <a14:useLocalDpi xmlns:a14="http://schemas.microsoft.com/office/drawing/2010/main" val="0"/>
              </a:ext>
            </a:extLst>
          </a:blip>
          <a:srcRect l="-9779" r="-9779"/>
          <a:stretch>
            <a:fillRect/>
          </a:stretch>
        </p:blipFill>
        <p:spPr/>
      </p:pic>
      <p:pic>
        <p:nvPicPr>
          <p:cNvPr id="8" name="Content Placeholder 7" descr="Screen Shot 2017-08-31 at 9.08.50 AM.png"/>
          <p:cNvPicPr>
            <a:picLocks noGrp="1" noChangeAspect="1"/>
          </p:cNvPicPr>
          <p:nvPr>
            <p:ph sz="half" idx="2"/>
          </p:nvPr>
        </p:nvPicPr>
        <p:blipFill>
          <a:blip r:embed="rId3">
            <a:extLst>
              <a:ext uri="{28A0092B-C50C-407E-A947-70E740481C1C}">
                <a14:useLocalDpi xmlns:a14="http://schemas.microsoft.com/office/drawing/2010/main" val="0"/>
              </a:ext>
            </a:extLst>
          </a:blip>
          <a:srcRect l="-10163" r="-10163"/>
          <a:stretch>
            <a:fillRect/>
          </a:stretch>
        </p:blipFill>
        <p:spPr/>
      </p:pic>
      <p:sp>
        <p:nvSpPr>
          <p:cNvPr id="9" name="TextBox 8"/>
          <p:cNvSpPr txBox="1"/>
          <p:nvPr/>
        </p:nvSpPr>
        <p:spPr>
          <a:xfrm>
            <a:off x="2371557" y="3922295"/>
            <a:ext cx="454526" cy="369332"/>
          </a:xfrm>
          <a:prstGeom prst="rect">
            <a:avLst/>
          </a:prstGeom>
          <a:noFill/>
        </p:spPr>
        <p:txBody>
          <a:bodyPr wrap="square" rtlCol="0">
            <a:spAutoFit/>
          </a:bodyPr>
          <a:lstStyle/>
          <a:p>
            <a:pPr algn="ctr"/>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
        <p:nvSpPr>
          <p:cNvPr id="10" name="TextBox 9"/>
          <p:cNvSpPr txBox="1"/>
          <p:nvPr/>
        </p:nvSpPr>
        <p:spPr>
          <a:xfrm>
            <a:off x="2350168" y="2590801"/>
            <a:ext cx="454526" cy="369332"/>
          </a:xfrm>
          <a:prstGeom prst="rect">
            <a:avLst/>
          </a:prstGeom>
          <a:noFill/>
        </p:spPr>
        <p:txBody>
          <a:bodyPr wrap="square" rtlCol="0">
            <a:spAutoFit/>
          </a:bodyPr>
          <a:lstStyle/>
          <a:p>
            <a:pPr algn="ctr"/>
            <a:r>
              <a:rPr lang="en-US" dirty="0" smtClean="0">
                <a:solidFill>
                  <a:schemeClr val="tx2">
                    <a:lumMod val="75000"/>
                  </a:schemeClr>
                </a:solidFill>
              </a:rPr>
              <a:t>1.</a:t>
            </a:r>
            <a:endParaRPr lang="en-US" dirty="0">
              <a:solidFill>
                <a:schemeClr val="tx2">
                  <a:lumMod val="75000"/>
                </a:schemeClr>
              </a:solidFill>
            </a:endParaRPr>
          </a:p>
        </p:txBody>
      </p:sp>
      <p:sp>
        <p:nvSpPr>
          <p:cNvPr id="11" name="TextBox 10"/>
          <p:cNvSpPr txBox="1"/>
          <p:nvPr/>
        </p:nvSpPr>
        <p:spPr>
          <a:xfrm>
            <a:off x="4074694" y="4462379"/>
            <a:ext cx="454526" cy="369332"/>
          </a:xfrm>
          <a:prstGeom prst="rect">
            <a:avLst/>
          </a:prstGeom>
          <a:noFill/>
        </p:spPr>
        <p:txBody>
          <a:bodyPr wrap="square" rtlCol="0">
            <a:spAutoFit/>
          </a:bodyPr>
          <a:lstStyle/>
          <a:p>
            <a:pPr algn="ctr"/>
            <a:r>
              <a:rPr lang="en-US" dirty="0" smtClean="0">
                <a:solidFill>
                  <a:schemeClr val="tx2">
                    <a:lumMod val="75000"/>
                  </a:schemeClr>
                </a:solidFill>
              </a:rPr>
              <a:t>3.</a:t>
            </a:r>
            <a:endParaRPr lang="en-US" dirty="0">
              <a:solidFill>
                <a:schemeClr val="tx2">
                  <a:lumMod val="75000"/>
                </a:schemeClr>
              </a:solidFill>
            </a:endParaRPr>
          </a:p>
        </p:txBody>
      </p:sp>
      <p:sp>
        <p:nvSpPr>
          <p:cNvPr id="12" name="TextBox 11"/>
          <p:cNvSpPr txBox="1"/>
          <p:nvPr/>
        </p:nvSpPr>
        <p:spPr>
          <a:xfrm>
            <a:off x="4066673" y="3411621"/>
            <a:ext cx="454526" cy="369332"/>
          </a:xfrm>
          <a:prstGeom prst="rect">
            <a:avLst/>
          </a:prstGeom>
          <a:noFill/>
        </p:spPr>
        <p:txBody>
          <a:bodyPr wrap="square" rtlCol="0">
            <a:spAutoFit/>
          </a:bodyPr>
          <a:lstStyle/>
          <a:p>
            <a:pPr algn="ctr"/>
            <a:r>
              <a:rPr lang="en-US" dirty="0" smtClean="0">
                <a:solidFill>
                  <a:schemeClr val="tx2">
                    <a:lumMod val="75000"/>
                  </a:schemeClr>
                </a:solidFill>
              </a:rPr>
              <a:t>3.</a:t>
            </a:r>
            <a:endParaRPr lang="en-US" dirty="0">
              <a:solidFill>
                <a:schemeClr val="tx2">
                  <a:lumMod val="75000"/>
                </a:schemeClr>
              </a:solidFill>
            </a:endParaRPr>
          </a:p>
        </p:txBody>
      </p:sp>
      <p:sp>
        <p:nvSpPr>
          <p:cNvPr id="13" name="TextBox 12"/>
          <p:cNvSpPr txBox="1"/>
          <p:nvPr/>
        </p:nvSpPr>
        <p:spPr>
          <a:xfrm>
            <a:off x="7488989" y="3946359"/>
            <a:ext cx="454526" cy="369332"/>
          </a:xfrm>
          <a:prstGeom prst="rect">
            <a:avLst/>
          </a:prstGeom>
          <a:noFill/>
        </p:spPr>
        <p:txBody>
          <a:bodyPr wrap="square" rtlCol="0">
            <a:spAutoFit/>
          </a:bodyPr>
          <a:lstStyle/>
          <a:p>
            <a:pPr algn="ctr"/>
            <a:r>
              <a:rPr lang="en-US" dirty="0" smtClean="0">
                <a:solidFill>
                  <a:schemeClr val="tx2">
                    <a:lumMod val="75000"/>
                  </a:schemeClr>
                </a:solidFill>
              </a:rPr>
              <a:t>1.</a:t>
            </a:r>
            <a:endParaRPr lang="en-US" dirty="0">
              <a:solidFill>
                <a:schemeClr val="tx2">
                  <a:lumMod val="75000"/>
                </a:schemeClr>
              </a:solidFill>
            </a:endParaRPr>
          </a:p>
        </p:txBody>
      </p:sp>
      <p:sp>
        <p:nvSpPr>
          <p:cNvPr id="14" name="TextBox 13"/>
          <p:cNvSpPr txBox="1"/>
          <p:nvPr/>
        </p:nvSpPr>
        <p:spPr>
          <a:xfrm>
            <a:off x="9301747" y="2711116"/>
            <a:ext cx="454526" cy="369332"/>
          </a:xfrm>
          <a:prstGeom prst="rect">
            <a:avLst/>
          </a:prstGeom>
          <a:noFill/>
        </p:spPr>
        <p:txBody>
          <a:bodyPr wrap="square" rtlCol="0">
            <a:spAutoFit/>
          </a:bodyPr>
          <a:lstStyle/>
          <a:p>
            <a:pPr algn="ctr"/>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
        <p:nvSpPr>
          <p:cNvPr id="15" name="TextBox 14"/>
          <p:cNvSpPr txBox="1"/>
          <p:nvPr/>
        </p:nvSpPr>
        <p:spPr>
          <a:xfrm>
            <a:off x="7529094" y="2689727"/>
            <a:ext cx="454526" cy="369332"/>
          </a:xfrm>
          <a:prstGeom prst="rect">
            <a:avLst/>
          </a:prstGeom>
          <a:noFill/>
        </p:spPr>
        <p:txBody>
          <a:bodyPr wrap="square" rtlCol="0">
            <a:spAutoFit/>
          </a:bodyPr>
          <a:lstStyle/>
          <a:p>
            <a:pPr algn="ctr"/>
            <a:r>
              <a:rPr lang="en-US" dirty="0">
                <a:solidFill>
                  <a:schemeClr val="tx2">
                    <a:lumMod val="75000"/>
                  </a:schemeClr>
                </a:solidFill>
              </a:rPr>
              <a:t>2</a:t>
            </a:r>
            <a:r>
              <a:rPr lang="en-US" dirty="0" smtClean="0">
                <a:solidFill>
                  <a:schemeClr val="tx2">
                    <a:lumMod val="75000"/>
                  </a:schemeClr>
                </a:solidFill>
              </a:rPr>
              <a:t>.</a:t>
            </a:r>
            <a:endParaRPr lang="en-US" dirty="0">
              <a:solidFill>
                <a:schemeClr val="tx2">
                  <a:lumMod val="75000"/>
                </a:schemeClr>
              </a:solidFill>
            </a:endParaRPr>
          </a:p>
        </p:txBody>
      </p:sp>
      <p:sp>
        <p:nvSpPr>
          <p:cNvPr id="16" name="TextBox 15"/>
          <p:cNvSpPr txBox="1"/>
          <p:nvPr/>
        </p:nvSpPr>
        <p:spPr>
          <a:xfrm>
            <a:off x="9093200" y="3558674"/>
            <a:ext cx="454526" cy="369332"/>
          </a:xfrm>
          <a:prstGeom prst="rect">
            <a:avLst/>
          </a:prstGeom>
          <a:noFill/>
        </p:spPr>
        <p:txBody>
          <a:bodyPr wrap="square" rtlCol="0">
            <a:spAutoFit/>
          </a:bodyPr>
          <a:lstStyle/>
          <a:p>
            <a:pPr algn="ctr"/>
            <a:r>
              <a:rPr lang="en-US" dirty="0">
                <a:solidFill>
                  <a:schemeClr val="tx2">
                    <a:lumMod val="75000"/>
                  </a:schemeClr>
                </a:solidFill>
              </a:rPr>
              <a:t>4</a:t>
            </a:r>
            <a:r>
              <a:rPr lang="en-US" dirty="0" smtClean="0">
                <a:solidFill>
                  <a:schemeClr val="tx2">
                    <a:lumMod val="75000"/>
                  </a:schemeClr>
                </a:solidFill>
              </a:rPr>
              <a:t>.</a:t>
            </a:r>
            <a:endParaRPr lang="en-US" dirty="0">
              <a:solidFill>
                <a:schemeClr val="tx2">
                  <a:lumMod val="75000"/>
                </a:schemeClr>
              </a:solidFill>
            </a:endParaRPr>
          </a:p>
        </p:txBody>
      </p:sp>
      <p:sp>
        <p:nvSpPr>
          <p:cNvPr id="17" name="TextBox 16"/>
          <p:cNvSpPr txBox="1"/>
          <p:nvPr/>
        </p:nvSpPr>
        <p:spPr>
          <a:xfrm>
            <a:off x="9085179" y="4352758"/>
            <a:ext cx="454526" cy="369332"/>
          </a:xfrm>
          <a:prstGeom prst="rect">
            <a:avLst/>
          </a:prstGeom>
          <a:noFill/>
        </p:spPr>
        <p:txBody>
          <a:bodyPr wrap="square" rtlCol="0">
            <a:spAutoFit/>
          </a:bodyPr>
          <a:lstStyle/>
          <a:p>
            <a:pPr algn="ctr"/>
            <a:r>
              <a:rPr lang="en-US" dirty="0">
                <a:solidFill>
                  <a:schemeClr val="tx2">
                    <a:lumMod val="75000"/>
                  </a:schemeClr>
                </a:solidFill>
              </a:rPr>
              <a:t>4</a:t>
            </a:r>
            <a:r>
              <a:rPr lang="en-US" dirty="0" smtClean="0">
                <a:solidFill>
                  <a:schemeClr val="tx2">
                    <a:lumMod val="75000"/>
                  </a:schemeClr>
                </a:solidFill>
              </a:rPr>
              <a:t>.</a:t>
            </a:r>
            <a:endParaRPr lang="en-US" dirty="0">
              <a:solidFill>
                <a:schemeClr val="tx2">
                  <a:lumMod val="75000"/>
                </a:schemeClr>
              </a:solidFill>
            </a:endParaRPr>
          </a:p>
        </p:txBody>
      </p:sp>
    </p:spTree>
    <p:extLst>
      <p:ext uri="{BB962C8B-B14F-4D97-AF65-F5344CB8AC3E}">
        <p14:creationId xmlns:p14="http://schemas.microsoft.com/office/powerpoint/2010/main" val="343033356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 Electricity Lab</a:t>
            </a:r>
            <a:endParaRPr lang="en-US" dirty="0"/>
          </a:p>
        </p:txBody>
      </p:sp>
      <p:sp>
        <p:nvSpPr>
          <p:cNvPr id="5" name="Content Placeholder 4"/>
          <p:cNvSpPr>
            <a:spLocks noGrp="1"/>
          </p:cNvSpPr>
          <p:nvPr>
            <p:ph idx="1"/>
          </p:nvPr>
        </p:nvSpPr>
        <p:spPr/>
        <p:txBody>
          <a:bodyPr>
            <a:normAutofit/>
          </a:bodyPr>
          <a:lstStyle/>
          <a:p>
            <a:pPr marL="0" indent="0" algn="ctr">
              <a:buNone/>
            </a:pPr>
            <a:r>
              <a:rPr lang="en-US" sz="4600" dirty="0" smtClean="0"/>
              <a:t>Groups of 2</a:t>
            </a:r>
          </a:p>
          <a:p>
            <a:pPr marL="0" indent="0" algn="ctr">
              <a:buNone/>
            </a:pPr>
            <a:r>
              <a:rPr lang="en-US" sz="4600" u="sng" dirty="0" smtClean="0"/>
              <a:t>Google </a:t>
            </a:r>
            <a:r>
              <a:rPr lang="en-US" sz="4600" u="sng" dirty="0"/>
              <a:t>Classroom Code</a:t>
            </a:r>
            <a:r>
              <a:rPr lang="en-US" sz="4600" dirty="0"/>
              <a:t>: </a:t>
            </a:r>
            <a:r>
              <a:rPr lang="en-US" sz="4600" dirty="0">
                <a:solidFill>
                  <a:srgbClr val="FFFF00"/>
                </a:solidFill>
              </a:rPr>
              <a:t>ycl5vf</a:t>
            </a:r>
          </a:p>
        </p:txBody>
      </p:sp>
    </p:spTree>
    <p:extLst>
      <p:ext uri="{BB962C8B-B14F-4D97-AF65-F5344CB8AC3E}">
        <p14:creationId xmlns:p14="http://schemas.microsoft.com/office/powerpoint/2010/main" val="18254107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058" y="168442"/>
            <a:ext cx="10353761" cy="1326321"/>
          </a:xfrm>
        </p:spPr>
        <p:txBody>
          <a:bodyPr/>
          <a:lstStyle/>
          <a:p>
            <a:r>
              <a:rPr lang="en-US" dirty="0" smtClean="0"/>
              <a:t>Class Starter Questions</a:t>
            </a:r>
            <a:endParaRPr lang="en-US" dirty="0"/>
          </a:p>
        </p:txBody>
      </p:sp>
      <p:sp>
        <p:nvSpPr>
          <p:cNvPr id="3" name="Content Placeholder 2"/>
          <p:cNvSpPr>
            <a:spLocks noGrp="1"/>
          </p:cNvSpPr>
          <p:nvPr>
            <p:ph idx="1"/>
          </p:nvPr>
        </p:nvSpPr>
        <p:spPr>
          <a:xfrm>
            <a:off x="681788" y="1617579"/>
            <a:ext cx="10948737" cy="4572000"/>
          </a:xfrm>
        </p:spPr>
        <p:txBody>
          <a:bodyPr>
            <a:normAutofit/>
          </a:bodyPr>
          <a:lstStyle/>
          <a:p>
            <a:pPr marL="457200" indent="-457200">
              <a:buFont typeface="+mj-lt"/>
              <a:buAutoNum type="arabicPeriod"/>
            </a:pPr>
            <a:r>
              <a:rPr lang="en-US" dirty="0"/>
              <a:t>If there is an electric (</a:t>
            </a:r>
            <a:r>
              <a:rPr lang="en-US" i="1" dirty="0" smtClean="0">
                <a:solidFill>
                  <a:srgbClr val="FF6600"/>
                </a:solidFill>
              </a:rPr>
              <a:t>conventional</a:t>
            </a:r>
            <a:r>
              <a:rPr lang="en-US" dirty="0" smtClean="0"/>
              <a:t>) current from Object A to Object B what can we say about the relative magnitudes of the potentials of the two objects? </a:t>
            </a:r>
            <a:r>
              <a:rPr lang="en-US" dirty="0" smtClean="0">
                <a:solidFill>
                  <a:srgbClr val="FF0000"/>
                </a:solidFill>
              </a:rPr>
              <a:t>Object A has a higher potential</a:t>
            </a:r>
          </a:p>
          <a:p>
            <a:pPr marL="457200" indent="-457200">
              <a:buFont typeface="+mj-lt"/>
              <a:buAutoNum type="arabicPeriod"/>
            </a:pPr>
            <a:r>
              <a:rPr lang="en-US" dirty="0" smtClean="0"/>
              <a:t>A current-carrying wire is electrically charged. (True/False)</a:t>
            </a:r>
          </a:p>
          <a:p>
            <a:pPr marL="457200" indent="-457200">
              <a:buFont typeface="+mj-lt"/>
              <a:buAutoNum type="arabicPeriod"/>
            </a:pPr>
            <a:r>
              <a:rPr lang="en-US" dirty="0" smtClean="0"/>
              <a:t>If a current of 0.1 or 0.2 Amps flows into one of your hands and out the other, you will probably be electrocuted.  But if the same current flows into your hand and out the elbow above the same hand you can survive (despite the burning of flesh).  Explain why.</a:t>
            </a:r>
          </a:p>
          <a:p>
            <a:pPr marL="457200" indent="-457200">
              <a:buFont typeface="+mj-lt"/>
              <a:buAutoNum type="arabicPeriod"/>
            </a:pPr>
            <a:r>
              <a:rPr lang="en-US" dirty="0" smtClean="0"/>
              <a:t>Are automobile headlights wired in parallel or in series?</a:t>
            </a:r>
          </a:p>
          <a:p>
            <a:pPr marL="457200" indent="-457200">
              <a:buFont typeface="+mj-lt"/>
              <a:buAutoNum type="arabicPeriod"/>
            </a:pPr>
            <a:r>
              <a:rPr lang="en-US" dirty="0" smtClean="0"/>
              <a:t>If electrons flow very slowly through a circuit, why does it not take noticeably longer for a lamp to flow when turned on by a distant switch?</a:t>
            </a:r>
          </a:p>
          <a:p>
            <a:pPr marL="0" indent="0">
              <a:buNone/>
            </a:pPr>
            <a:endParaRPr lang="en-US" dirty="0"/>
          </a:p>
        </p:txBody>
      </p:sp>
    </p:spTree>
    <p:extLst>
      <p:ext uri="{BB962C8B-B14F-4D97-AF65-F5344CB8AC3E}">
        <p14:creationId xmlns:p14="http://schemas.microsoft.com/office/powerpoint/2010/main" val="42577687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058" y="168442"/>
            <a:ext cx="10353761" cy="1326321"/>
          </a:xfrm>
        </p:spPr>
        <p:txBody>
          <a:bodyPr/>
          <a:lstStyle/>
          <a:p>
            <a:r>
              <a:rPr lang="en-US" dirty="0" smtClean="0"/>
              <a:t>Class Starter Questions</a:t>
            </a:r>
            <a:endParaRPr lang="en-US" dirty="0"/>
          </a:p>
        </p:txBody>
      </p:sp>
      <p:sp>
        <p:nvSpPr>
          <p:cNvPr id="3" name="Content Placeholder 2"/>
          <p:cNvSpPr>
            <a:spLocks noGrp="1"/>
          </p:cNvSpPr>
          <p:nvPr>
            <p:ph idx="1"/>
          </p:nvPr>
        </p:nvSpPr>
        <p:spPr>
          <a:xfrm>
            <a:off x="681788" y="1617579"/>
            <a:ext cx="10948737" cy="4572000"/>
          </a:xfrm>
        </p:spPr>
        <p:txBody>
          <a:bodyPr>
            <a:normAutofit/>
          </a:bodyPr>
          <a:lstStyle/>
          <a:p>
            <a:pPr marL="457200" indent="-457200">
              <a:buFont typeface="+mj-lt"/>
              <a:buAutoNum type="arabicPeriod"/>
            </a:pPr>
            <a:r>
              <a:rPr lang="en-US" dirty="0"/>
              <a:t>If there is an electric (</a:t>
            </a:r>
            <a:r>
              <a:rPr lang="en-US" i="1" dirty="0" smtClean="0">
                <a:solidFill>
                  <a:srgbClr val="FF6600"/>
                </a:solidFill>
              </a:rPr>
              <a:t>conventional</a:t>
            </a:r>
            <a:r>
              <a:rPr lang="en-US" dirty="0" smtClean="0"/>
              <a:t>) current from Object A to Object B what can we say about the relative magnitudes of the potentials of the two objects? </a:t>
            </a:r>
            <a:r>
              <a:rPr lang="en-US" dirty="0" smtClean="0">
                <a:solidFill>
                  <a:srgbClr val="FF0000"/>
                </a:solidFill>
              </a:rPr>
              <a:t>Object A has a higher potential (voltage)</a:t>
            </a:r>
          </a:p>
          <a:p>
            <a:pPr marL="457200" indent="-457200">
              <a:buFont typeface="+mj-lt"/>
              <a:buAutoNum type="arabicPeriod"/>
            </a:pPr>
            <a:r>
              <a:rPr lang="en-US" dirty="0" smtClean="0"/>
              <a:t>A current-carrying wire is electrically charged. (True/False) False! </a:t>
            </a:r>
            <a:r>
              <a:rPr lang="en-US" dirty="0" smtClean="0">
                <a:solidFill>
                  <a:srgbClr val="FF0000"/>
                </a:solidFill>
              </a:rPr>
              <a:t>Protons are present</a:t>
            </a:r>
          </a:p>
          <a:p>
            <a:pPr marL="457200" indent="-457200">
              <a:buFont typeface="+mj-lt"/>
              <a:buAutoNum type="arabicPeriod"/>
            </a:pPr>
            <a:r>
              <a:rPr lang="en-US" dirty="0" smtClean="0"/>
              <a:t>If a current of 0.1 or 0.2 Amps flows into one of your hands and out the other, you will probably be electrocuted.  But if the same current flows into your hand and out the elbow above the same hand you can survive (despite the burning of flesh).  Explain why.</a:t>
            </a:r>
          </a:p>
          <a:p>
            <a:pPr marL="457200" indent="-457200">
              <a:buFont typeface="+mj-lt"/>
              <a:buAutoNum type="arabicPeriod"/>
            </a:pPr>
            <a:r>
              <a:rPr lang="en-US" dirty="0" smtClean="0"/>
              <a:t>Are automobile headlights wired in parallel or in series?</a:t>
            </a:r>
          </a:p>
          <a:p>
            <a:pPr marL="457200" indent="-457200">
              <a:buFont typeface="+mj-lt"/>
              <a:buAutoNum type="arabicPeriod"/>
            </a:pPr>
            <a:r>
              <a:rPr lang="en-US" dirty="0" smtClean="0"/>
              <a:t>If electrons flow very slowly through a circuit, why does it not take noticeably longer for a lamp to flow when turned on by a distant switch?</a:t>
            </a:r>
          </a:p>
          <a:p>
            <a:pPr marL="0" indent="0">
              <a:buNone/>
            </a:pPr>
            <a:endParaRPr lang="en-US" dirty="0"/>
          </a:p>
        </p:txBody>
      </p:sp>
    </p:spTree>
    <p:extLst>
      <p:ext uri="{BB962C8B-B14F-4D97-AF65-F5344CB8AC3E}">
        <p14:creationId xmlns:p14="http://schemas.microsoft.com/office/powerpoint/2010/main" val="18383706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058" y="168442"/>
            <a:ext cx="10353761" cy="1326321"/>
          </a:xfrm>
        </p:spPr>
        <p:txBody>
          <a:bodyPr/>
          <a:lstStyle/>
          <a:p>
            <a:r>
              <a:rPr lang="en-US" dirty="0" smtClean="0"/>
              <a:t>Class Starter Questions</a:t>
            </a:r>
            <a:endParaRPr lang="en-US" dirty="0"/>
          </a:p>
        </p:txBody>
      </p:sp>
      <p:sp>
        <p:nvSpPr>
          <p:cNvPr id="3" name="Content Placeholder 2"/>
          <p:cNvSpPr>
            <a:spLocks noGrp="1"/>
          </p:cNvSpPr>
          <p:nvPr>
            <p:ph idx="1"/>
          </p:nvPr>
        </p:nvSpPr>
        <p:spPr>
          <a:xfrm>
            <a:off x="681788" y="1617579"/>
            <a:ext cx="10948737" cy="4572000"/>
          </a:xfrm>
        </p:spPr>
        <p:txBody>
          <a:bodyPr>
            <a:normAutofit lnSpcReduction="10000"/>
          </a:bodyPr>
          <a:lstStyle/>
          <a:p>
            <a:pPr marL="457200" indent="-457200">
              <a:buFont typeface="+mj-lt"/>
              <a:buAutoNum type="arabicPeriod"/>
            </a:pPr>
            <a:r>
              <a:rPr lang="en-US" dirty="0"/>
              <a:t>If there is an electric (</a:t>
            </a:r>
            <a:r>
              <a:rPr lang="en-US" i="1" dirty="0" smtClean="0">
                <a:solidFill>
                  <a:srgbClr val="FF6600"/>
                </a:solidFill>
              </a:rPr>
              <a:t>conventional</a:t>
            </a:r>
            <a:r>
              <a:rPr lang="en-US" dirty="0" smtClean="0"/>
              <a:t>) current from Object A to Object B what can we say about the relative magnitudes of the potentials of the two objects? </a:t>
            </a:r>
            <a:r>
              <a:rPr lang="en-US" dirty="0" smtClean="0">
                <a:solidFill>
                  <a:srgbClr val="FF0000"/>
                </a:solidFill>
              </a:rPr>
              <a:t>Object A has a higher </a:t>
            </a:r>
            <a:r>
              <a:rPr lang="en-US" dirty="0">
                <a:solidFill>
                  <a:srgbClr val="FF0000"/>
                </a:solidFill>
              </a:rPr>
              <a:t>potential (voltage</a:t>
            </a:r>
            <a:r>
              <a:rPr lang="en-US" dirty="0" smtClean="0">
                <a:solidFill>
                  <a:srgbClr val="FF0000"/>
                </a:solidFill>
              </a:rPr>
              <a:t>)</a:t>
            </a:r>
          </a:p>
          <a:p>
            <a:pPr marL="457200" indent="-457200">
              <a:buFont typeface="+mj-lt"/>
              <a:buAutoNum type="arabicPeriod"/>
            </a:pPr>
            <a:r>
              <a:rPr lang="en-US" dirty="0" smtClean="0"/>
              <a:t>A current-carrying wire is electrically charged. (True/False) </a:t>
            </a:r>
            <a:r>
              <a:rPr lang="en-US" dirty="0" smtClean="0">
                <a:solidFill>
                  <a:srgbClr val="FFFF00"/>
                </a:solidFill>
              </a:rPr>
              <a:t>False! </a:t>
            </a:r>
            <a:r>
              <a:rPr lang="en-US" dirty="0" smtClean="0">
                <a:solidFill>
                  <a:srgbClr val="FF0000"/>
                </a:solidFill>
              </a:rPr>
              <a:t>Protons are present</a:t>
            </a:r>
          </a:p>
          <a:p>
            <a:pPr marL="457200" indent="-457200">
              <a:buFont typeface="+mj-lt"/>
              <a:buAutoNum type="arabicPeriod"/>
            </a:pPr>
            <a:r>
              <a:rPr lang="en-US" dirty="0" smtClean="0"/>
              <a:t>If a current of 0.1 or 0.2 Amps flows into one of your hands and out the other, you will probably be electrocuted.  But if the same current flows into your hand and out the elbow above the same hand you can survive (despite the burning of flesh).  Explain why. </a:t>
            </a:r>
            <a:r>
              <a:rPr lang="en-US" dirty="0" smtClean="0">
                <a:solidFill>
                  <a:srgbClr val="FF0000"/>
                </a:solidFill>
              </a:rPr>
              <a:t>Does not enter your heart.</a:t>
            </a:r>
          </a:p>
          <a:p>
            <a:pPr marL="457200" indent="-457200">
              <a:buFont typeface="+mj-lt"/>
              <a:buAutoNum type="arabicPeriod"/>
            </a:pPr>
            <a:r>
              <a:rPr lang="en-US" dirty="0" smtClean="0"/>
              <a:t>Are automobile headlights wired in parallel or in series?</a:t>
            </a:r>
          </a:p>
          <a:p>
            <a:pPr marL="457200" indent="-457200">
              <a:buFont typeface="+mj-lt"/>
              <a:buAutoNum type="arabicPeriod"/>
            </a:pPr>
            <a:r>
              <a:rPr lang="en-US" dirty="0" smtClean="0"/>
              <a:t>If electrons flow very slowly through a circuit, why does it not take noticeably longer for a lamp to flow when turned on by a distant switch?</a:t>
            </a:r>
          </a:p>
          <a:p>
            <a:pPr marL="0" indent="0">
              <a:buNone/>
            </a:pPr>
            <a:endParaRPr lang="en-US" dirty="0"/>
          </a:p>
        </p:txBody>
      </p:sp>
    </p:spTree>
    <p:extLst>
      <p:ext uri="{BB962C8B-B14F-4D97-AF65-F5344CB8AC3E}">
        <p14:creationId xmlns:p14="http://schemas.microsoft.com/office/powerpoint/2010/main" val="2655154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058" y="168442"/>
            <a:ext cx="10353761" cy="1326321"/>
          </a:xfrm>
        </p:spPr>
        <p:txBody>
          <a:bodyPr/>
          <a:lstStyle/>
          <a:p>
            <a:r>
              <a:rPr lang="en-US" dirty="0" smtClean="0"/>
              <a:t>Class Starter Questions</a:t>
            </a:r>
            <a:endParaRPr lang="en-US" dirty="0"/>
          </a:p>
        </p:txBody>
      </p:sp>
      <p:sp>
        <p:nvSpPr>
          <p:cNvPr id="3" name="Content Placeholder 2"/>
          <p:cNvSpPr>
            <a:spLocks noGrp="1"/>
          </p:cNvSpPr>
          <p:nvPr>
            <p:ph idx="1"/>
          </p:nvPr>
        </p:nvSpPr>
        <p:spPr>
          <a:xfrm>
            <a:off x="681788" y="1617579"/>
            <a:ext cx="10948737" cy="4572000"/>
          </a:xfrm>
        </p:spPr>
        <p:txBody>
          <a:bodyPr>
            <a:normAutofit lnSpcReduction="10000"/>
          </a:bodyPr>
          <a:lstStyle/>
          <a:p>
            <a:pPr marL="457200" indent="-457200">
              <a:buFont typeface="+mj-lt"/>
              <a:buAutoNum type="arabicPeriod"/>
            </a:pPr>
            <a:r>
              <a:rPr lang="en-US" dirty="0"/>
              <a:t>If there is an electric (</a:t>
            </a:r>
            <a:r>
              <a:rPr lang="en-US" i="1" dirty="0" smtClean="0">
                <a:solidFill>
                  <a:srgbClr val="FF6600"/>
                </a:solidFill>
              </a:rPr>
              <a:t>conventional</a:t>
            </a:r>
            <a:r>
              <a:rPr lang="en-US" dirty="0" smtClean="0"/>
              <a:t>) current from Object A to Object B what can we say about the relative magnitudes of the potentials of the two objects? </a:t>
            </a:r>
            <a:r>
              <a:rPr lang="en-US" dirty="0" smtClean="0">
                <a:solidFill>
                  <a:srgbClr val="FF0000"/>
                </a:solidFill>
              </a:rPr>
              <a:t>Object A has a higher </a:t>
            </a:r>
            <a:r>
              <a:rPr lang="en-US" dirty="0">
                <a:solidFill>
                  <a:srgbClr val="FF0000"/>
                </a:solidFill>
              </a:rPr>
              <a:t>potential (voltage</a:t>
            </a:r>
            <a:r>
              <a:rPr lang="en-US" dirty="0" smtClean="0">
                <a:solidFill>
                  <a:srgbClr val="FF0000"/>
                </a:solidFill>
              </a:rPr>
              <a:t>)</a:t>
            </a:r>
          </a:p>
          <a:p>
            <a:pPr marL="457200" indent="-457200">
              <a:buFont typeface="+mj-lt"/>
              <a:buAutoNum type="arabicPeriod"/>
            </a:pPr>
            <a:r>
              <a:rPr lang="en-US" dirty="0" smtClean="0"/>
              <a:t>A current-carrying wire is electrically charged. (True/False) </a:t>
            </a:r>
            <a:r>
              <a:rPr lang="en-US" dirty="0" smtClean="0">
                <a:solidFill>
                  <a:srgbClr val="FFFF00"/>
                </a:solidFill>
              </a:rPr>
              <a:t>False!</a:t>
            </a:r>
            <a:r>
              <a:rPr lang="en-US" dirty="0" smtClean="0"/>
              <a:t> </a:t>
            </a:r>
            <a:r>
              <a:rPr lang="en-US" dirty="0" smtClean="0">
                <a:solidFill>
                  <a:srgbClr val="FF0000"/>
                </a:solidFill>
              </a:rPr>
              <a:t>Protons are present</a:t>
            </a:r>
          </a:p>
          <a:p>
            <a:pPr marL="457200" indent="-457200">
              <a:buFont typeface="+mj-lt"/>
              <a:buAutoNum type="arabicPeriod"/>
            </a:pPr>
            <a:r>
              <a:rPr lang="en-US" dirty="0" smtClean="0"/>
              <a:t>If a current of 0.1 or 0.2 Amps flows into one of your hands and out the other, you will probably be electrocuted.  But if the same current flows into your hand and out the elbow above the same hand you can survive (despite the burning of flesh).  Explain why. </a:t>
            </a:r>
            <a:r>
              <a:rPr lang="en-US" dirty="0" smtClean="0">
                <a:solidFill>
                  <a:srgbClr val="FF0000"/>
                </a:solidFill>
              </a:rPr>
              <a:t>Does not enter your heart.</a:t>
            </a:r>
          </a:p>
          <a:p>
            <a:pPr marL="457200" indent="-457200">
              <a:buFont typeface="+mj-lt"/>
              <a:buAutoNum type="arabicPeriod"/>
            </a:pPr>
            <a:r>
              <a:rPr lang="en-US" dirty="0" smtClean="0"/>
              <a:t>Are automobile headlights wired in parallel or in series? </a:t>
            </a:r>
            <a:r>
              <a:rPr lang="en-US" dirty="0" smtClean="0">
                <a:solidFill>
                  <a:srgbClr val="FF0000"/>
                </a:solidFill>
              </a:rPr>
              <a:t>Parallel! One head light</a:t>
            </a:r>
            <a:r>
              <a:rPr lang="mr-IN" dirty="0" smtClean="0">
                <a:solidFill>
                  <a:srgbClr val="FF0000"/>
                </a:solidFill>
              </a:rPr>
              <a:t>…</a:t>
            </a:r>
            <a:endParaRPr lang="en-US" dirty="0" smtClean="0">
              <a:solidFill>
                <a:srgbClr val="FF0000"/>
              </a:solidFill>
            </a:endParaRPr>
          </a:p>
          <a:p>
            <a:pPr marL="457200" indent="-457200">
              <a:buFont typeface="+mj-lt"/>
              <a:buAutoNum type="arabicPeriod"/>
            </a:pPr>
            <a:r>
              <a:rPr lang="en-US" dirty="0" smtClean="0"/>
              <a:t>If electrons flow very slowly through a circuit, why does it not take noticeably longer for a lamp to flow when turned on by a distant switch? </a:t>
            </a:r>
          </a:p>
          <a:p>
            <a:pPr marL="0" indent="0">
              <a:buNone/>
            </a:pPr>
            <a:endParaRPr lang="en-US" dirty="0"/>
          </a:p>
        </p:txBody>
      </p:sp>
    </p:spTree>
    <p:extLst>
      <p:ext uri="{BB962C8B-B14F-4D97-AF65-F5344CB8AC3E}">
        <p14:creationId xmlns:p14="http://schemas.microsoft.com/office/powerpoint/2010/main" val="26873584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058" y="168442"/>
            <a:ext cx="10353761" cy="1326321"/>
          </a:xfrm>
        </p:spPr>
        <p:txBody>
          <a:bodyPr/>
          <a:lstStyle/>
          <a:p>
            <a:r>
              <a:rPr lang="en-US" dirty="0" smtClean="0"/>
              <a:t>Class Starter Questions</a:t>
            </a:r>
            <a:endParaRPr lang="en-US" dirty="0"/>
          </a:p>
        </p:txBody>
      </p:sp>
      <p:sp>
        <p:nvSpPr>
          <p:cNvPr id="3" name="Content Placeholder 2"/>
          <p:cNvSpPr>
            <a:spLocks noGrp="1"/>
          </p:cNvSpPr>
          <p:nvPr>
            <p:ph idx="1"/>
          </p:nvPr>
        </p:nvSpPr>
        <p:spPr>
          <a:xfrm>
            <a:off x="681788" y="1617579"/>
            <a:ext cx="10948737" cy="4572000"/>
          </a:xfrm>
        </p:spPr>
        <p:txBody>
          <a:bodyPr>
            <a:normAutofit fontScale="92500" lnSpcReduction="10000"/>
          </a:bodyPr>
          <a:lstStyle/>
          <a:p>
            <a:pPr marL="457200" indent="-457200">
              <a:buFont typeface="+mj-lt"/>
              <a:buAutoNum type="arabicPeriod"/>
            </a:pPr>
            <a:r>
              <a:rPr lang="en-US" dirty="0"/>
              <a:t>If there is an electric (</a:t>
            </a:r>
            <a:r>
              <a:rPr lang="en-US" i="1" dirty="0" smtClean="0">
                <a:solidFill>
                  <a:srgbClr val="FF6600"/>
                </a:solidFill>
              </a:rPr>
              <a:t>conventional</a:t>
            </a:r>
            <a:r>
              <a:rPr lang="en-US" dirty="0" smtClean="0"/>
              <a:t>) current from Object A to Object B what can we say about the relative magnitudes of the potentials of the two objects? </a:t>
            </a:r>
            <a:r>
              <a:rPr lang="en-US" dirty="0" smtClean="0">
                <a:solidFill>
                  <a:srgbClr val="FF0000"/>
                </a:solidFill>
              </a:rPr>
              <a:t>Object A has a higher </a:t>
            </a:r>
            <a:r>
              <a:rPr lang="en-US" dirty="0">
                <a:solidFill>
                  <a:srgbClr val="FF0000"/>
                </a:solidFill>
              </a:rPr>
              <a:t>potential(voltage</a:t>
            </a:r>
            <a:r>
              <a:rPr lang="en-US" dirty="0" smtClean="0">
                <a:solidFill>
                  <a:srgbClr val="FF0000"/>
                </a:solidFill>
              </a:rPr>
              <a:t>)</a:t>
            </a:r>
          </a:p>
          <a:p>
            <a:pPr marL="457200" indent="-457200">
              <a:buFont typeface="+mj-lt"/>
              <a:buAutoNum type="arabicPeriod"/>
            </a:pPr>
            <a:r>
              <a:rPr lang="en-US" dirty="0" smtClean="0"/>
              <a:t>A current-carrying wire is electrically charged. (True/False) </a:t>
            </a:r>
            <a:r>
              <a:rPr lang="en-US" dirty="0" smtClean="0">
                <a:solidFill>
                  <a:srgbClr val="FFFF00"/>
                </a:solidFill>
              </a:rPr>
              <a:t>False!</a:t>
            </a:r>
            <a:r>
              <a:rPr lang="en-US" dirty="0" smtClean="0"/>
              <a:t> </a:t>
            </a:r>
            <a:r>
              <a:rPr lang="en-US" dirty="0" smtClean="0">
                <a:solidFill>
                  <a:srgbClr val="FF0000"/>
                </a:solidFill>
              </a:rPr>
              <a:t>Protons are present</a:t>
            </a:r>
          </a:p>
          <a:p>
            <a:pPr marL="457200" indent="-457200">
              <a:buFont typeface="+mj-lt"/>
              <a:buAutoNum type="arabicPeriod"/>
            </a:pPr>
            <a:r>
              <a:rPr lang="en-US" dirty="0" smtClean="0"/>
              <a:t>If a current of 0.1 or 0.2 Amps flows into one of your hands and out the other, you will probably be electrocuted.  But if the same current flows into your hand and out the elbow above the same hand you can survive (despite the burning of flesh).  Explain why. </a:t>
            </a:r>
            <a:r>
              <a:rPr lang="en-US" dirty="0" smtClean="0">
                <a:solidFill>
                  <a:srgbClr val="FF0000"/>
                </a:solidFill>
              </a:rPr>
              <a:t>Does not enter your heart.</a:t>
            </a:r>
          </a:p>
          <a:p>
            <a:pPr marL="457200" indent="-457200">
              <a:buFont typeface="+mj-lt"/>
              <a:buAutoNum type="arabicPeriod"/>
            </a:pPr>
            <a:r>
              <a:rPr lang="en-US" dirty="0" smtClean="0"/>
              <a:t>Are automobile headlights wired in parallel or in series? </a:t>
            </a:r>
            <a:r>
              <a:rPr lang="en-US" dirty="0" smtClean="0">
                <a:solidFill>
                  <a:srgbClr val="FF0000"/>
                </a:solidFill>
              </a:rPr>
              <a:t>Parallel! One head light</a:t>
            </a:r>
            <a:r>
              <a:rPr lang="mr-IN" dirty="0" smtClean="0">
                <a:solidFill>
                  <a:srgbClr val="FF0000"/>
                </a:solidFill>
              </a:rPr>
              <a:t>…</a:t>
            </a:r>
            <a:endParaRPr lang="en-US" dirty="0" smtClean="0">
              <a:solidFill>
                <a:srgbClr val="FF0000"/>
              </a:solidFill>
            </a:endParaRPr>
          </a:p>
          <a:p>
            <a:pPr marL="457200" indent="-457200">
              <a:buFont typeface="+mj-lt"/>
              <a:buAutoNum type="arabicPeriod"/>
            </a:pPr>
            <a:r>
              <a:rPr lang="en-US" dirty="0" smtClean="0"/>
              <a:t>If electrons flow very slowly through a circuit, why does it not take noticeably longer for a lamp to flow when turned on by a distant switch? </a:t>
            </a:r>
            <a:r>
              <a:rPr lang="en-US" dirty="0" smtClean="0">
                <a:solidFill>
                  <a:srgbClr val="FF0000"/>
                </a:solidFill>
              </a:rPr>
              <a:t>The energy is transferred along the electrons like </a:t>
            </a:r>
            <a:r>
              <a:rPr lang="en-US" smtClean="0">
                <a:solidFill>
                  <a:srgbClr val="FF0000"/>
                </a:solidFill>
              </a:rPr>
              <a:t>a wave</a:t>
            </a:r>
            <a:endParaRPr lang="en-US" dirty="0"/>
          </a:p>
        </p:txBody>
      </p:sp>
    </p:spTree>
    <p:extLst>
      <p:ext uri="{BB962C8B-B14F-4D97-AF65-F5344CB8AC3E}">
        <p14:creationId xmlns:p14="http://schemas.microsoft.com/office/powerpoint/2010/main" val="38423335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Because the temperature is always above absolute zero (-273.15 </a:t>
            </a:r>
            <a:r>
              <a:rPr lang="en-US" baseline="30000" dirty="0" err="1" smtClean="0"/>
              <a:t>o</a:t>
            </a:r>
            <a:r>
              <a:rPr lang="en-US" dirty="0" err="1" smtClean="0"/>
              <a:t>C</a:t>
            </a:r>
            <a:r>
              <a:rPr lang="en-US" dirty="0" smtClean="0"/>
              <a:t>) electrons are always moving.  They are roughly 1800 times less massive than a hydrogen atom, and hydrogen atoms are moving randomly at about 1800 m/s, so electrons are moving randomly at 75,000 m/s.  In a typical household current in a typical wire, how fast are electrons drifting through a wire?</a:t>
            </a:r>
            <a:endParaRPr lang="en-US" dirty="0"/>
          </a:p>
        </p:txBody>
      </p:sp>
      <p:sp>
        <p:nvSpPr>
          <p:cNvPr id="4" name="Content Placeholder 3"/>
          <p:cNvSpPr>
            <a:spLocks noGrp="1"/>
          </p:cNvSpPr>
          <p:nvPr>
            <p:ph sz="half" idx="2"/>
          </p:nvPr>
        </p:nvSpPr>
        <p:spPr/>
        <p:txBody>
          <a:bodyPr>
            <a:normAutofit lnSpcReduction="10000"/>
          </a:bodyPr>
          <a:lstStyle/>
          <a:p>
            <a:pPr marL="457200" indent="-457200">
              <a:buAutoNum type="alphaUcParenR"/>
            </a:pPr>
            <a:r>
              <a:rPr lang="en-US" dirty="0" smtClean="0"/>
              <a:t>At the speed of light.</a:t>
            </a:r>
          </a:p>
          <a:p>
            <a:pPr marL="457200" indent="-457200">
              <a:buAutoNum type="alphaUcParenR"/>
            </a:pPr>
            <a:r>
              <a:rPr lang="en-US" dirty="0" smtClean="0"/>
              <a:t>As fast as a supersonic jet.</a:t>
            </a:r>
          </a:p>
          <a:p>
            <a:pPr marL="457200" indent="-457200">
              <a:buAutoNum type="alphaUcParenR"/>
            </a:pPr>
            <a:r>
              <a:rPr lang="en-US" dirty="0" smtClean="0"/>
              <a:t>As fast as a racecar.</a:t>
            </a:r>
          </a:p>
          <a:p>
            <a:pPr marL="457200" indent="-457200">
              <a:buAutoNum type="alphaUcParenR"/>
            </a:pPr>
            <a:r>
              <a:rPr lang="en-US" dirty="0" smtClean="0"/>
              <a:t>As fast as a person walks.</a:t>
            </a:r>
          </a:p>
          <a:p>
            <a:pPr marL="457200" indent="-457200">
              <a:buAutoNum type="alphaUcParenR"/>
            </a:pPr>
            <a:r>
              <a:rPr lang="en-US" dirty="0" smtClean="0"/>
              <a:t>As fast as a snail crawls.</a:t>
            </a:r>
            <a:endParaRPr lang="en-US" dirty="0"/>
          </a:p>
        </p:txBody>
      </p:sp>
    </p:spTree>
    <p:extLst>
      <p:ext uri="{BB962C8B-B14F-4D97-AF65-F5344CB8AC3E}">
        <p14:creationId xmlns:p14="http://schemas.microsoft.com/office/powerpoint/2010/main" val="27189823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Because the temperature is always above absolute zero (-273.15 </a:t>
            </a:r>
            <a:r>
              <a:rPr lang="en-US" baseline="30000" dirty="0" err="1" smtClean="0"/>
              <a:t>o</a:t>
            </a:r>
            <a:r>
              <a:rPr lang="en-US" dirty="0" err="1" smtClean="0"/>
              <a:t>C</a:t>
            </a:r>
            <a:r>
              <a:rPr lang="en-US" dirty="0" smtClean="0"/>
              <a:t>) electrons are always moving.  They are roughly 1800 times less massive than a hydrogen atom, and hydrogen atoms are moving randomly at about 1800 m/s, so electrons are moving randomly at 75,000 m/s.  In a typical household current in a typical wire, how fast are electrons drifting through a wire?</a:t>
            </a:r>
            <a:endParaRPr lang="en-US" dirty="0"/>
          </a:p>
        </p:txBody>
      </p:sp>
      <p:sp>
        <p:nvSpPr>
          <p:cNvPr id="4" name="Content Placeholder 3"/>
          <p:cNvSpPr>
            <a:spLocks noGrp="1"/>
          </p:cNvSpPr>
          <p:nvPr>
            <p:ph sz="half" idx="2"/>
          </p:nvPr>
        </p:nvSpPr>
        <p:spPr/>
        <p:txBody>
          <a:bodyPr>
            <a:normAutofit lnSpcReduction="10000"/>
          </a:bodyPr>
          <a:lstStyle/>
          <a:p>
            <a:pPr marL="457200" indent="-457200">
              <a:buAutoNum type="alphaUcParenR"/>
            </a:pPr>
            <a:r>
              <a:rPr lang="en-US" dirty="0" smtClean="0"/>
              <a:t>At the speed of light.</a:t>
            </a:r>
          </a:p>
          <a:p>
            <a:pPr marL="457200" indent="-457200">
              <a:buAutoNum type="alphaUcParenR"/>
            </a:pPr>
            <a:r>
              <a:rPr lang="en-US" dirty="0" smtClean="0"/>
              <a:t>As fast as a supersonic jet.</a:t>
            </a:r>
          </a:p>
          <a:p>
            <a:pPr marL="457200" indent="-457200">
              <a:buAutoNum type="alphaUcParenR"/>
            </a:pPr>
            <a:r>
              <a:rPr lang="en-US" dirty="0" smtClean="0"/>
              <a:t>As fast as a racecar.</a:t>
            </a:r>
          </a:p>
          <a:p>
            <a:pPr marL="457200" indent="-457200">
              <a:buAutoNum type="alphaUcParenR"/>
            </a:pPr>
            <a:r>
              <a:rPr lang="en-US" dirty="0" smtClean="0"/>
              <a:t>As fast as a person walks.</a:t>
            </a:r>
          </a:p>
          <a:p>
            <a:pPr marL="457200" indent="-457200">
              <a:buAutoNum type="alphaUcParenR"/>
            </a:pPr>
            <a:r>
              <a:rPr lang="en-US" dirty="0" smtClean="0">
                <a:solidFill>
                  <a:srgbClr val="FFFF00"/>
                </a:solidFill>
              </a:rPr>
              <a:t>As fast as a snail crawls.</a:t>
            </a:r>
            <a:endParaRPr lang="en-US" dirty="0">
              <a:solidFill>
                <a:srgbClr val="FFFF00"/>
              </a:solidFill>
            </a:endParaRPr>
          </a:p>
        </p:txBody>
      </p:sp>
    </p:spTree>
    <p:extLst>
      <p:ext uri="{BB962C8B-B14F-4D97-AF65-F5344CB8AC3E}">
        <p14:creationId xmlns:p14="http://schemas.microsoft.com/office/powerpoint/2010/main" val="225737477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llpaper">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Wallpaper.pptx</Template>
  <TotalTime>4250</TotalTime>
  <Words>1459</Words>
  <Application>Microsoft Macintosh PowerPoint</Application>
  <PresentationFormat>Custom</PresentationFormat>
  <Paragraphs>121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Wallpaper</vt:lpstr>
      <vt:lpstr>AP Phys 2 – Class Starter</vt:lpstr>
      <vt:lpstr>Class Starter Questions</vt:lpstr>
      <vt:lpstr>Class Starter Questions</vt:lpstr>
      <vt:lpstr>Class Starter Questions</vt:lpstr>
      <vt:lpstr>Class Starter Questions</vt:lpstr>
      <vt:lpstr>Class Starter Questions</vt:lpstr>
      <vt:lpstr>Class Starter Questions</vt:lpstr>
      <vt:lpstr>Question</vt:lpstr>
      <vt:lpstr>Answer</vt:lpstr>
      <vt:lpstr>Answer</vt:lpstr>
      <vt:lpstr>Notes!</vt:lpstr>
      <vt:lpstr>Circuit Q’s!</vt:lpstr>
      <vt:lpstr>Question</vt:lpstr>
      <vt:lpstr>Answer</vt:lpstr>
      <vt:lpstr>Answer</vt:lpstr>
      <vt:lpstr>Question: What will be the relative order of brightness of the bulbs in each of these circuits?</vt:lpstr>
      <vt:lpstr>Question: What will be the relative order of brightness of the bulbs in each of these circuits?</vt:lpstr>
      <vt:lpstr>Question: What will be the relative order of brightness of the bulbs in each of these circuits?</vt:lpstr>
      <vt:lpstr>Question: What will be the relative order of brightness of the bulbs in each of these circuits?</vt:lpstr>
      <vt:lpstr>Question: What will be the relative order of brightness of the bulbs in each of these circuits?</vt:lpstr>
      <vt:lpstr>Question: What will be the relative order of brightness of the bulbs in each of these circuits?</vt:lpstr>
      <vt:lpstr>Next Class: Electricity Lab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SD45 User</cp:lastModifiedBy>
  <cp:revision>23</cp:revision>
  <dcterms:created xsi:type="dcterms:W3CDTF">2014-08-26T23:50:27Z</dcterms:created>
  <dcterms:modified xsi:type="dcterms:W3CDTF">2017-09-11T15:58:00Z</dcterms:modified>
</cp:coreProperties>
</file>