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78" r:id="rId2"/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9" r:id="rId14"/>
    <p:sldId id="280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6" y="-82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5" y="340828"/>
            <a:ext cx="3600703" cy="1524000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8" y="317500"/>
            <a:ext cx="4117133" cy="4826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5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356616"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7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3"/>
            <a:ext cx="7029450" cy="373591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1"/>
            <a:ext cx="210548" cy="649039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19-09-04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ct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1" y="5224117"/>
            <a:ext cx="541783" cy="16798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85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713232" rtl="0" eaLnBrk="1" latinLnBrk="0" hangingPunct="1">
        <a:lnSpc>
          <a:spcPct val="90000"/>
        </a:lnSpc>
        <a:spcBef>
          <a:spcPts val="1404"/>
        </a:spcBef>
        <a:buSzPct val="100000"/>
        <a:buFont typeface="Arial" pitchFamily="34" charset="0"/>
        <a:buChar char="▪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213970" algn="l" defTabSz="713232" rtl="0" eaLnBrk="1" latinLnBrk="0" hangingPunct="1">
        <a:lnSpc>
          <a:spcPct val="90000"/>
        </a:lnSpc>
        <a:spcBef>
          <a:spcPts val="936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4555" indent="-178308" algn="l" defTabSz="713232" rtl="0" eaLnBrk="1" latinLnBrk="0" hangingPunct="1">
        <a:lnSpc>
          <a:spcPct val="90000"/>
        </a:lnSpc>
        <a:spcBef>
          <a:spcPts val="624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171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9479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62126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0434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742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Organic Chemistry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600" b="1" dirty="0" smtClean="0"/>
              <a:t>State the name of the alkane by naming each branch, then naming the parent. Use commas between numbers and hyphens between numbers and branches.</a:t>
            </a:r>
          </a:p>
          <a:p>
            <a:pPr marL="514350" indent="-514350">
              <a:buFont typeface="+mj-lt"/>
              <a:buAutoNum type="arabicPeriod" startAt="4"/>
            </a:pPr>
            <a:endParaRPr lang="en-US" sz="2600" b="1" dirty="0"/>
          </a:p>
          <a:p>
            <a:pPr marL="514350" indent="-514350">
              <a:buFont typeface="+mj-lt"/>
              <a:buAutoNum type="arabicPeriod" startAt="4"/>
            </a:pPr>
            <a:endParaRPr lang="en-US" sz="2600" b="1" dirty="0" smtClean="0"/>
          </a:p>
          <a:p>
            <a:pPr marL="514350" indent="-514350">
              <a:buFont typeface="+mj-lt"/>
              <a:buAutoNum type="arabicPeriod" startAt="4"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 smtClean="0"/>
              <a:t>2-methylbutane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b="1" dirty="0"/>
          </a:p>
          <a:p>
            <a:pPr marL="514350" indent="-514350">
              <a:buFont typeface="+mj-lt"/>
              <a:buAutoNum type="arabicPeriod" startAt="3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1-12-27 at 2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6" y="2239301"/>
            <a:ext cx="4804875" cy="14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08975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1-12-27 at 2.3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4" y="853506"/>
            <a:ext cx="3523458" cy="3618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1122" y="4797654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2,3,4-trimethylpentane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6" name="Picture 5" descr="Screen shot 2011-12-27 at 2.3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3" y="1220453"/>
            <a:ext cx="3796586" cy="2297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122" y="4797654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2,2,4-trimethylpentane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19385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42" y="1166383"/>
            <a:ext cx="4403857" cy="2139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31122" y="4797654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3,3-</a:t>
            </a:r>
            <a:r>
              <a:rPr lang="en-US" sz="2600" b="1" dirty="0" smtClean="0">
                <a:solidFill>
                  <a:srgbClr val="FF0000"/>
                </a:solidFill>
              </a:rPr>
              <a:t>diethylhexane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51" y="1155248"/>
            <a:ext cx="4334975" cy="32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31122" y="4797654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3-ethyl-4,5-dipropyloctane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Chemistry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7988" b="-17988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397" b="3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26268"/>
            <a:ext cx="7029450" cy="900694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Reminder! </a:t>
            </a:r>
            <a:r>
              <a:rPr lang="en-US" sz="3200" b="1" dirty="0" smtClean="0"/>
              <a:t>the Lewis structure for CARBON.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>
                <a:solidFill>
                  <a:srgbClr val="008000"/>
                </a:solidFill>
              </a:rPr>
              <a:t>Reminder! </a:t>
            </a:r>
            <a:r>
              <a:rPr lang="en-US" sz="3200" b="1" dirty="0" smtClean="0"/>
              <a:t>How many valence electrons does a carbon atom have?</a:t>
            </a:r>
          </a:p>
          <a:p>
            <a:pPr marL="0" indent="0" algn="ctr">
              <a:buNone/>
            </a:pPr>
            <a:r>
              <a:rPr lang="en-US" sz="3200" b="1" dirty="0" smtClean="0"/>
              <a:t>4!!</a:t>
            </a:r>
            <a:endParaRPr lang="en-US" sz="3200" b="1" dirty="0"/>
          </a:p>
        </p:txBody>
      </p:sp>
      <p:pic>
        <p:nvPicPr>
          <p:cNvPr id="4" name="Picture 3" descr="Screen shot 2011-12-27 at 1.1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9" y="1549702"/>
            <a:ext cx="2612571" cy="20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36107"/>
          </a:xfrm>
        </p:spPr>
        <p:txBody>
          <a:bodyPr/>
          <a:lstStyle/>
          <a:p>
            <a:r>
              <a:rPr lang="en-US" dirty="0" smtClean="0"/>
              <a:t>Simple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Alk</a:t>
            </a:r>
            <a:r>
              <a:rPr lang="en-US" sz="3200" b="1" u="sng" dirty="0" smtClean="0"/>
              <a:t>anes</a:t>
            </a:r>
          </a:p>
          <a:p>
            <a:pPr lvl="1"/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25866"/>
              </p:ext>
            </p:extLst>
          </p:nvPr>
        </p:nvGraphicFramePr>
        <p:xfrm>
          <a:off x="2726834" y="1027211"/>
          <a:ext cx="6251725" cy="448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635"/>
                <a:gridCol w="1859545"/>
                <a:gridCol w="1859545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#</a:t>
                      </a:r>
                      <a:r>
                        <a:rPr lang="en-US" sz="2300" b="1" baseline="0" dirty="0" smtClean="0">
                          <a:solidFill>
                            <a:srgbClr val="6681CC"/>
                          </a:solidFill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of C Atoms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Prefix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Alkane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Meth-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Methane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Eth-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Ethane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Prop-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Propane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But-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Butane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Pent-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Pentane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Hex-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Hexane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Hept</a:t>
                      </a:r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Heptane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Oct-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Octane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Non-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Nonane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Dec-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Decane</a:t>
                      </a:r>
                      <a:endParaRPr lang="en-US" sz="2000" b="0" dirty="0" smtClean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900451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6681CC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6681CC"/>
              </a:solidFill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6681CC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6681CC"/>
              </a:solidFill>
            </a:endParaRPr>
          </a:p>
        </p:txBody>
      </p:sp>
      <p:pic>
        <p:nvPicPr>
          <p:cNvPr id="5" name="Picture 4" descr="Screen shot 2011-12-27 at 2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3" y="1371451"/>
            <a:ext cx="5498457" cy="13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619385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Find the </a:t>
            </a:r>
            <a:r>
              <a:rPr lang="en-US" b="1" u="sng" dirty="0" smtClean="0"/>
              <a:t>longest continuous chain</a:t>
            </a:r>
            <a:r>
              <a:rPr lang="en-US" b="1" dirty="0" smtClean="0"/>
              <a:t> of carbon atoms. It does not have to be in a straight line. This is the “parent” chain.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State the number of carbon atoms using the appropriate prefix and the ending “</a:t>
            </a:r>
            <a:r>
              <a:rPr lang="en-US" b="1" dirty="0" err="1" smtClean="0"/>
              <a:t>ane</a:t>
            </a:r>
            <a:r>
              <a:rPr lang="en-US" b="1" dirty="0" smtClean="0"/>
              <a:t>.”</a:t>
            </a:r>
          </a:p>
          <a:p>
            <a:pPr marL="0" indent="0" algn="r">
              <a:buNone/>
            </a:pPr>
            <a:endParaRPr lang="en-US" b="1" dirty="0"/>
          </a:p>
        </p:txBody>
      </p:sp>
      <p:pic>
        <p:nvPicPr>
          <p:cNvPr id="6" name="Picture 5" descr="Screen shot 2011-12-27 at 2.2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18" y="3727500"/>
            <a:ext cx="5498457" cy="13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98566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Branches are called “</a:t>
            </a:r>
            <a:r>
              <a:rPr lang="en-US" b="1" i="1" dirty="0" smtClean="0">
                <a:solidFill>
                  <a:srgbClr val="FF6600"/>
                </a:solidFill>
              </a:rPr>
              <a:t>alkyl</a:t>
            </a:r>
            <a:r>
              <a:rPr lang="en-US" b="1" dirty="0" smtClean="0"/>
              <a:t>” groups. Number the carbon atoms in the parent chain starting at the end closest to the branches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b="1" dirty="0"/>
          </a:p>
          <a:p>
            <a:pPr marL="514350" indent="-514350">
              <a:buFont typeface="+mj-lt"/>
              <a:buAutoNum type="arabicPeriod" startAt="2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1-12-27 at 2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99" y="2896089"/>
            <a:ext cx="4804875" cy="14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Name each branch.</a:t>
            </a:r>
          </a:p>
          <a:p>
            <a:pPr marL="0" indent="0">
              <a:buNone/>
            </a:pPr>
            <a:r>
              <a:rPr lang="en-US" b="1" dirty="0" smtClean="0"/>
              <a:t>Give a prefix according to the number of carbon atoms it contains. Branch names end in “</a:t>
            </a:r>
            <a:r>
              <a:rPr lang="en-US" b="1" dirty="0" err="1" smtClean="0">
                <a:solidFill>
                  <a:srgbClr val="FF6600"/>
                </a:solidFill>
              </a:rPr>
              <a:t>yl</a:t>
            </a:r>
            <a:r>
              <a:rPr lang="en-US" b="1" dirty="0" smtClean="0"/>
              <a:t>” instead of “</a:t>
            </a:r>
            <a:r>
              <a:rPr lang="en-US" b="1" dirty="0" err="1" smtClean="0">
                <a:solidFill>
                  <a:srgbClr val="FF6600"/>
                </a:solidFill>
              </a:rPr>
              <a:t>ane</a:t>
            </a:r>
            <a:r>
              <a:rPr lang="en-US" b="1" dirty="0" smtClean="0"/>
              <a:t>”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b="1" dirty="0"/>
          </a:p>
          <a:p>
            <a:pPr marL="514350" indent="-514350">
              <a:buFont typeface="+mj-lt"/>
              <a:buAutoNum type="arabicPeriod" startAt="3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1-12-27 at 2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6" y="3200235"/>
            <a:ext cx="4804875" cy="14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Simple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Name each branch.</a:t>
            </a:r>
          </a:p>
          <a:p>
            <a:pPr marL="0" indent="0">
              <a:buNone/>
            </a:pPr>
            <a:r>
              <a:rPr lang="en-US" b="1" dirty="0" smtClean="0"/>
              <a:t>List the branches in alphabetical order. If more than one branch have the same number of carbon atoms, use the </a:t>
            </a:r>
            <a:r>
              <a:rPr lang="en-US" b="1" i="1" dirty="0" smtClean="0">
                <a:solidFill>
                  <a:srgbClr val="660066"/>
                </a:solidFill>
              </a:rPr>
              <a:t>prefixes “di” (two), “tri” (three) and “tetra” (four)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b="1" dirty="0"/>
          </a:p>
          <a:p>
            <a:pPr marL="514350" indent="-514350">
              <a:buFont typeface="+mj-lt"/>
              <a:buAutoNum type="arabicPeriod" startAt="3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1-12-27 at 2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6" y="3413852"/>
            <a:ext cx="4804875" cy="14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5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4541</TotalTime>
  <Words>363</Words>
  <Application>Microsoft Macintosh PowerPoint</Application>
  <PresentationFormat>On-screen Show (16:10)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Wireframe Building 16x9</vt:lpstr>
      <vt:lpstr>Organic Chemistry #2</vt:lpstr>
      <vt:lpstr>Organic Chemistry</vt:lpstr>
      <vt:lpstr>Warm-Up</vt:lpstr>
      <vt:lpstr>Simple Hydrocarbons</vt:lpstr>
      <vt:lpstr>Naming Simple Alkanes</vt:lpstr>
      <vt:lpstr>Naming Simple Alkanes</vt:lpstr>
      <vt:lpstr>Naming Simple Alkanes</vt:lpstr>
      <vt:lpstr>Naming Simple Alkanes</vt:lpstr>
      <vt:lpstr>Naming Simple Alkanes</vt:lpstr>
      <vt:lpstr>Naming Simple Alkanes</vt:lpstr>
      <vt:lpstr>Naming Simple Alkanes</vt:lpstr>
      <vt:lpstr>Naming Simple Alkanes</vt:lpstr>
      <vt:lpstr>Naming Simple Alkanes</vt:lpstr>
      <vt:lpstr>Naming Simple Alkanes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33</cp:revision>
  <dcterms:created xsi:type="dcterms:W3CDTF">2011-12-27T21:15:23Z</dcterms:created>
  <dcterms:modified xsi:type="dcterms:W3CDTF">2019-09-04T17:21:32Z</dcterms:modified>
</cp:coreProperties>
</file>