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9" r:id="rId2"/>
    <p:sldId id="269" r:id="rId3"/>
    <p:sldId id="257" r:id="rId4"/>
    <p:sldId id="258" r:id="rId5"/>
    <p:sldId id="267" r:id="rId6"/>
    <p:sldId id="268" r:id="rId7"/>
    <p:sldId id="260" r:id="rId8"/>
    <p:sldId id="262" r:id="rId9"/>
    <p:sldId id="261" r:id="rId10"/>
    <p:sldId id="263" r:id="rId11"/>
    <p:sldId id="265" r:id="rId12"/>
    <p:sldId id="264" r:id="rId13"/>
    <p:sldId id="266" r:id="rId1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344" y="-11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C0488-32A1-C04D-BB04-D1AAA2EFD68F}" type="datetimeFigureOut">
              <a:rPr lang="en-US" smtClean="0"/>
              <a:t>2013-09-15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275BF-CEF1-454F-AD15-D48CB67FE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03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Notice Colum</a:t>
            </a:r>
            <a:r>
              <a:rPr lang="en-US" baseline="0" dirty="0" smtClean="0"/>
              <a:t> 3/4/6 are all the same!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Highlight Chlorine!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275BF-CEF1-454F-AD15-D48CB67FEC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66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3853890"/>
            <a:ext cx="4038600" cy="7778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4635500"/>
            <a:ext cx="4038600" cy="623794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5354700"/>
            <a:ext cx="1232647" cy="304271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2013-09-15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5354700"/>
            <a:ext cx="2617694" cy="304271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190500"/>
            <a:ext cx="4235450" cy="3489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190500"/>
            <a:ext cx="2057400" cy="16992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1981200"/>
            <a:ext cx="2057400" cy="16992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2" y="145677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190500"/>
            <a:ext cx="2057400" cy="16992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1981200"/>
            <a:ext cx="2057400" cy="16992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35478"/>
            <a:ext cx="685800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6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2013-09-15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1" y="1654969"/>
            <a:ext cx="3657413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1" y="3470804"/>
            <a:ext cx="3657413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654969"/>
            <a:ext cx="3657600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3474720"/>
            <a:ext cx="3657600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35478"/>
            <a:ext cx="685800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6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2013-09-15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35478"/>
            <a:ext cx="685800" cy="2518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2013-09-15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6" y="190500"/>
            <a:ext cx="3451225" cy="52876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143125"/>
            <a:ext cx="3255264" cy="968375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6" y="227542"/>
            <a:ext cx="4597399" cy="487759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111500"/>
            <a:ext cx="3255264" cy="199363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5352988"/>
            <a:ext cx="1537447" cy="304271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2013-09-15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6" y="5352988"/>
            <a:ext cx="3316941" cy="30427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2" y="145677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35478"/>
            <a:ext cx="685800" cy="2518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2603500"/>
            <a:ext cx="3898272" cy="726282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90500"/>
            <a:ext cx="3460658" cy="52876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329781"/>
            <a:ext cx="3898272" cy="1789907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5352988"/>
            <a:ext cx="1537447" cy="304271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2013-09-15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5352988"/>
            <a:ext cx="3005138" cy="30427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280894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6" y="3686735"/>
            <a:ext cx="6191157" cy="694765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90500"/>
            <a:ext cx="6378389" cy="34899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6" y="4381499"/>
            <a:ext cx="6191157" cy="738188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2013-09-15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190500"/>
            <a:ext cx="2057400" cy="16992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1981200"/>
            <a:ext cx="2057400" cy="16992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386066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190500"/>
            <a:ext cx="6387167" cy="52876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143125"/>
            <a:ext cx="6181611" cy="968375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111500"/>
            <a:ext cx="6179566" cy="199363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5196340"/>
            <a:ext cx="1348398" cy="3042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2013-09-15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6" y="5196340"/>
            <a:ext cx="4648105" cy="3042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2" y="145677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190500"/>
            <a:ext cx="2057400" cy="16992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1979117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3779520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190500"/>
            <a:ext cx="4235450" cy="52876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143125"/>
            <a:ext cx="4016633" cy="968375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111500"/>
            <a:ext cx="4015304" cy="199363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5196340"/>
            <a:ext cx="1348398" cy="3042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2013-09-15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6" y="5196340"/>
            <a:ext cx="2590705" cy="3042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2" y="145677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190500"/>
            <a:ext cx="2057400" cy="16992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3778938"/>
            <a:ext cx="2057400" cy="16992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190500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1984719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1984718"/>
            <a:ext cx="2057400" cy="34899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35478"/>
            <a:ext cx="685800" cy="2518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2603500"/>
            <a:ext cx="3108960" cy="726282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971040"/>
            <a:ext cx="4240119" cy="34899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329781"/>
            <a:ext cx="3108960" cy="1789907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5352988"/>
            <a:ext cx="1537447" cy="304271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2013-09-15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5352988"/>
            <a:ext cx="3005138" cy="30427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280894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190500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190500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35478"/>
            <a:ext cx="685800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6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2013-09-15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1" y="235478"/>
            <a:ext cx="642097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2013-09-15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6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35478"/>
            <a:ext cx="91440" cy="133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35478"/>
            <a:ext cx="685800" cy="2518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795619"/>
            <a:ext cx="681318" cy="4309518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98964"/>
            <a:ext cx="6858000" cy="432072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2013-09-15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614854" y="421890"/>
            <a:ext cx="21742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35478"/>
            <a:ext cx="685800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12059"/>
            <a:ext cx="7556313" cy="82923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2013-09-15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6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941294"/>
            <a:ext cx="7558960" cy="645583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3853890"/>
            <a:ext cx="4038600" cy="7778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4635500"/>
            <a:ext cx="4038600" cy="623794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5354700"/>
            <a:ext cx="1232647" cy="304271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2013-09-15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5354700"/>
            <a:ext cx="2617694" cy="304271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190500"/>
            <a:ext cx="4235450" cy="3489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190500"/>
            <a:ext cx="2057400" cy="16992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1981200"/>
            <a:ext cx="2057400" cy="16992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190500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1981200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482912"/>
            <a:ext cx="3086100" cy="1700754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2" y="145677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190500"/>
            <a:ext cx="8200930" cy="52876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603500"/>
            <a:ext cx="5638800" cy="1135063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746500"/>
            <a:ext cx="5638800" cy="1250156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5207312"/>
            <a:ext cx="1474694" cy="304271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2013-09-15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5207312"/>
            <a:ext cx="5638800" cy="3042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5207312"/>
            <a:ext cx="554038" cy="304271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3" y="2592295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1" y="190500"/>
            <a:ext cx="212725" cy="52876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1" y="235478"/>
            <a:ext cx="642097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35478"/>
            <a:ext cx="91440" cy="133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6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654969"/>
            <a:ext cx="3657600" cy="34501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654969"/>
            <a:ext cx="3657600" cy="34501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2013-09-15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35478"/>
            <a:ext cx="685800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6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039471"/>
            <a:ext cx="3657600" cy="30656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039471"/>
            <a:ext cx="3657600" cy="30656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2013-09-15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1725706"/>
            <a:ext cx="3657600" cy="268941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1725706"/>
            <a:ext cx="3657600" cy="2689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6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654969"/>
            <a:ext cx="7569157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2013-09-15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8" y="3470804"/>
            <a:ext cx="7569157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35478"/>
            <a:ext cx="685800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01862"/>
            <a:ext cx="554038" cy="304271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35478"/>
            <a:ext cx="685800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6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654969"/>
            <a:ext cx="3657600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2013-09-15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654969"/>
            <a:ext cx="3657600" cy="34501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3474720"/>
            <a:ext cx="3657600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403412"/>
            <a:ext cx="7556313" cy="9300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651000"/>
            <a:ext cx="7556313" cy="345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535298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2013-09-15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5352988"/>
            <a:ext cx="6122894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01862"/>
            <a:ext cx="554038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rlawsonscience.weebly.com/unit-1-chemistry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10 – Class Starter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133" y="1650999"/>
            <a:ext cx="8572062" cy="3768651"/>
          </a:xfrm>
        </p:spPr>
        <p:txBody>
          <a:bodyPr>
            <a:normAutofit/>
          </a:bodyPr>
          <a:lstStyle/>
          <a:p>
            <a:r>
              <a:rPr lang="en-US" sz="2200" dirty="0" smtClean="0"/>
              <a:t>Please hand in your Review Quiz’s we marked last class at the front of class</a:t>
            </a:r>
          </a:p>
          <a:p>
            <a:r>
              <a:rPr lang="en-US" sz="2200" dirty="0" smtClean="0"/>
              <a:t>Pick </a:t>
            </a:r>
            <a:r>
              <a:rPr lang="en-US" sz="2200" dirty="0"/>
              <a:t>up </a:t>
            </a:r>
            <a:r>
              <a:rPr lang="en-US" sz="2200" dirty="0" smtClean="0"/>
              <a:t>your notebook </a:t>
            </a:r>
            <a:r>
              <a:rPr lang="en-US" sz="2200" dirty="0"/>
              <a:t>from the front of the </a:t>
            </a:r>
            <a:r>
              <a:rPr lang="en-US" sz="2200" dirty="0" smtClean="0"/>
              <a:t>class (if you never brought one in come see me)</a:t>
            </a:r>
          </a:p>
          <a:p>
            <a:r>
              <a:rPr lang="en-US" sz="2200" dirty="0" smtClean="0"/>
              <a:t>On </a:t>
            </a:r>
            <a:r>
              <a:rPr lang="en-US" sz="2200" dirty="0"/>
              <a:t>the first </a:t>
            </a:r>
            <a:r>
              <a:rPr lang="en-US" sz="2200" dirty="0" smtClean="0"/>
              <a:t>page, </a:t>
            </a:r>
            <a:r>
              <a:rPr lang="en-US" sz="2200" dirty="0"/>
              <a:t>record the date and </a:t>
            </a:r>
            <a:r>
              <a:rPr lang="en-US" sz="2200" dirty="0" smtClean="0"/>
              <a:t>title: </a:t>
            </a:r>
            <a:r>
              <a:rPr lang="en-US" sz="2200" b="1" u="sng" dirty="0" smtClean="0"/>
              <a:t>Atomic Structure</a:t>
            </a:r>
          </a:p>
        </p:txBody>
      </p:sp>
    </p:spTree>
    <p:extLst>
      <p:ext uri="{BB962C8B-B14F-4D97-AF65-F5344CB8AC3E}">
        <p14:creationId xmlns:p14="http://schemas.microsoft.com/office/powerpoint/2010/main" val="1200663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the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levels of organization! </a:t>
            </a:r>
            <a:r>
              <a:rPr lang="en-US" dirty="0" smtClean="0">
                <a:solidFill>
                  <a:srgbClr val="FF0000"/>
                </a:solidFill>
              </a:rPr>
              <a:t>(Reads like a WESTERN Book)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Increasing Atomic Number (increasing Protons)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Increasing (mostly) Atomic Mass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Metals vs. Non-Metals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Rows/Periods – Left to Right </a:t>
            </a:r>
            <a:r>
              <a:rPr lang="en-US" dirty="0" smtClean="0">
                <a:solidFill>
                  <a:srgbClr val="FF0000"/>
                </a:solidFill>
              </a:rPr>
              <a:t>(Same Shell)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Groups/Periods – Up to Down </a:t>
            </a:r>
            <a:r>
              <a:rPr lang="en-US" dirty="0" smtClean="0">
                <a:solidFill>
                  <a:srgbClr val="FF0000"/>
                </a:solidFill>
              </a:rPr>
              <a:t>(Same number of electrons in outer shell)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165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Element</a:t>
            </a:r>
            <a:endParaRPr lang="en-US" dirty="0"/>
          </a:p>
        </p:txBody>
      </p:sp>
      <p:pic>
        <p:nvPicPr>
          <p:cNvPr id="6" name="Content Placeholder 5" descr="Screen Shot 2013-09-15 at 11.44.33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801" r="-788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65419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651000"/>
            <a:ext cx="8065950" cy="3454136"/>
          </a:xfrm>
        </p:spPr>
        <p:txBody>
          <a:bodyPr/>
          <a:lstStyle/>
          <a:p>
            <a:r>
              <a:rPr lang="en-US" u="sng" dirty="0" smtClean="0"/>
              <a:t>Online Form</a:t>
            </a:r>
            <a:r>
              <a:rPr lang="en-US" dirty="0" smtClean="0"/>
              <a:t>: this year you will be handing in homework online on my website (similar to the survey you completed)</a:t>
            </a:r>
          </a:p>
          <a:p>
            <a:r>
              <a:rPr lang="en-US" dirty="0">
                <a:hlinkClick r:id="rId2"/>
              </a:rPr>
              <a:t>http://mrlawsonscience.weebly.com/unit-1-</a:t>
            </a:r>
            <a:r>
              <a:rPr lang="en-US" dirty="0" smtClean="0">
                <a:hlinkClick r:id="rId2"/>
              </a:rPr>
              <a:t>chemistry.html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Review Questions (Optional): </a:t>
            </a:r>
            <a:r>
              <a:rPr lang="en-US" dirty="0" smtClean="0">
                <a:solidFill>
                  <a:srgbClr val="FF0000"/>
                </a:solidFill>
              </a:rPr>
              <a:t>Chapter 6 Review </a:t>
            </a:r>
            <a:r>
              <a:rPr lang="en-US" dirty="0">
                <a:solidFill>
                  <a:srgbClr val="FF0000"/>
                </a:solidFill>
              </a:rPr>
              <a:t>p. 166 #’s – 3,6-10,12,13,14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564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Checkpoint for Chapter 6</a:t>
            </a:r>
          </a:p>
          <a:p>
            <a:r>
              <a:rPr lang="en-US" dirty="0" smtClean="0"/>
              <a:t>Intro to Ionic and Covalent Bonds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8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10 – Class Starter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133" y="1650999"/>
            <a:ext cx="8572062" cy="3768651"/>
          </a:xfrm>
        </p:spPr>
        <p:txBody>
          <a:bodyPr>
            <a:normAutofit/>
          </a:bodyPr>
          <a:lstStyle/>
          <a:p>
            <a:r>
              <a:rPr lang="en-US" sz="2200" dirty="0" smtClean="0"/>
              <a:t>Please also have out on your desk your </a:t>
            </a:r>
            <a:r>
              <a:rPr lang="en-US" sz="2200" dirty="0" smtClean="0">
                <a:solidFill>
                  <a:srgbClr val="FF0000"/>
                </a:solidFill>
              </a:rPr>
              <a:t>completed Bohr Diagram Worksheets</a:t>
            </a:r>
            <a:r>
              <a:rPr lang="en-US" sz="2200" dirty="0" smtClean="0"/>
              <a:t> an your </a:t>
            </a:r>
            <a:r>
              <a:rPr lang="en-US" sz="2200" dirty="0" smtClean="0">
                <a:solidFill>
                  <a:srgbClr val="FF0000"/>
                </a:solidFill>
              </a:rPr>
              <a:t>Covered Textbooks </a:t>
            </a:r>
            <a:r>
              <a:rPr lang="en-US" sz="2200" dirty="0" smtClean="0"/>
              <a:t>for me to check</a:t>
            </a:r>
            <a:endParaRPr lang="en-US" sz="2200" dirty="0"/>
          </a:p>
          <a:p>
            <a:r>
              <a:rPr lang="en-US" dirty="0" smtClean="0"/>
              <a:t>Answer the questions of the following slides…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629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 10 – Class Starter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43221"/>
              </p:ext>
            </p:extLst>
          </p:nvPr>
        </p:nvGraphicFramePr>
        <p:xfrm>
          <a:off x="0" y="1867646"/>
          <a:ext cx="9144000" cy="3417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856"/>
                <a:gridCol w="1662121"/>
                <a:gridCol w="1568743"/>
                <a:gridCol w="1606094"/>
                <a:gridCol w="1531393"/>
                <a:gridCol w="1673793"/>
              </a:tblGrid>
              <a:tr h="7635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Atomic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Protons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Neutrons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Electrons</a:t>
                      </a:r>
                      <a:endParaRPr lang="en-US" dirty="0"/>
                    </a:p>
                  </a:txBody>
                  <a:tcPr/>
                </a:tc>
              </a:tr>
              <a:tr h="44237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Pb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/>
                </a:tc>
              </a:tr>
              <a:tr h="44237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</a:tr>
              <a:tr h="44237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30</a:t>
                      </a:r>
                      <a:endParaRPr lang="en-US" sz="2000" b="1" dirty="0"/>
                    </a:p>
                  </a:txBody>
                  <a:tcPr/>
                </a:tc>
              </a:tr>
              <a:tr h="44237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</a:tr>
              <a:tr h="44237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</a:tr>
              <a:tr h="44237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17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9129" y="1365481"/>
            <a:ext cx="502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7639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 10 – Class Starter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85" y="1475441"/>
            <a:ext cx="8609412" cy="403411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200" b="1" dirty="0"/>
              <a:t>Explain how an atom is composed of charged particles yet can have an overall charge of zero. </a:t>
            </a:r>
            <a:endParaRPr lang="en-US" sz="2200" b="1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2200" b="1" dirty="0" smtClean="0"/>
              <a:t>A </a:t>
            </a:r>
            <a:r>
              <a:rPr lang="en-US" sz="2200" b="1" dirty="0"/>
              <a:t>bucket full of water has both mass and volume. Referring to the subatomic particles, explain </a:t>
            </a:r>
            <a:r>
              <a:rPr lang="en-US" sz="2200" b="1" dirty="0" smtClean="0"/>
              <a:t>which of the subatomic particles </a:t>
            </a:r>
            <a:r>
              <a:rPr lang="en-US" sz="2200" b="1" dirty="0"/>
              <a:t>accounts for most of </a:t>
            </a:r>
            <a:r>
              <a:rPr lang="en-US" sz="2200" b="1" dirty="0" smtClean="0"/>
              <a:t>the: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sz="2000" b="1" dirty="0" smtClean="0"/>
              <a:t>mass </a:t>
            </a:r>
            <a:r>
              <a:rPr lang="en-US" sz="2000" b="1" dirty="0"/>
              <a:t>of the water </a:t>
            </a:r>
            <a:endParaRPr lang="en-US" sz="2000" b="1" dirty="0" smtClean="0"/>
          </a:p>
          <a:p>
            <a:pPr marL="731520" lvl="1" indent="-457200">
              <a:buFont typeface="+mj-lt"/>
              <a:buAutoNum type="alphaLcPeriod"/>
            </a:pPr>
            <a:r>
              <a:rPr lang="en-US" sz="2000" b="1" dirty="0" smtClean="0"/>
              <a:t>volume </a:t>
            </a:r>
            <a:r>
              <a:rPr lang="en-US" sz="2000" b="1" dirty="0"/>
              <a:t>of the water </a:t>
            </a:r>
          </a:p>
          <a:p>
            <a:pPr marL="457200" indent="-45720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723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 10 – Class Starter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832914"/>
              </p:ext>
            </p:extLst>
          </p:nvPr>
        </p:nvGraphicFramePr>
        <p:xfrm>
          <a:off x="0" y="1867646"/>
          <a:ext cx="9144000" cy="3417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856"/>
                <a:gridCol w="1662121"/>
                <a:gridCol w="1568743"/>
                <a:gridCol w="1606094"/>
                <a:gridCol w="1531393"/>
                <a:gridCol w="1673793"/>
              </a:tblGrid>
              <a:tr h="7635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Atomic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Protons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Neutrons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Electrons</a:t>
                      </a:r>
                      <a:endParaRPr lang="en-US" dirty="0"/>
                    </a:p>
                  </a:txBody>
                  <a:tcPr/>
                </a:tc>
              </a:tr>
              <a:tr h="44237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Pb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125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82</a:t>
                      </a:r>
                      <a:endParaRPr lang="en-US" sz="2000" b="1" dirty="0"/>
                    </a:p>
                  </a:txBody>
                  <a:tcPr/>
                </a:tc>
              </a:tr>
              <a:tr h="44237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O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</a:tr>
              <a:tr h="44237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Zn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30</a:t>
                      </a:r>
                      <a:endParaRPr lang="en-US" sz="2000" b="1" dirty="0"/>
                    </a:p>
                  </a:txBody>
                  <a:tcPr/>
                </a:tc>
              </a:tr>
              <a:tr h="44237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26</a:t>
                      </a:r>
                      <a:endParaRPr lang="en-US" sz="2000" b="1" dirty="0"/>
                    </a:p>
                  </a:txBody>
                  <a:tcPr/>
                </a:tc>
              </a:tr>
              <a:tr h="44237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47</a:t>
                      </a:r>
                      <a:endParaRPr lang="en-US" sz="2000" b="1" dirty="0"/>
                    </a:p>
                  </a:txBody>
                  <a:tcPr/>
                </a:tc>
              </a:tr>
              <a:tr h="44237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Cl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18/19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17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9129" y="1365481"/>
            <a:ext cx="502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2932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 10 – Class Starter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85" y="1475441"/>
            <a:ext cx="8609412" cy="403411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200" b="1" dirty="0"/>
              <a:t>Explain how an atom is composed of charged particles yet can have an overall charge of zero.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   </a:t>
            </a:r>
            <a:r>
              <a:rPr lang="en-US" sz="2200" b="1" dirty="0" smtClean="0">
                <a:solidFill>
                  <a:srgbClr val="FF0000"/>
                </a:solidFill>
              </a:rPr>
              <a:t>Positive charges (Protons) = Negative Charges (Electrons)</a:t>
            </a:r>
            <a:endParaRPr lang="en-US" sz="2200" b="1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2200" b="1" dirty="0" smtClean="0"/>
              <a:t>A </a:t>
            </a:r>
            <a:r>
              <a:rPr lang="en-US" sz="2200" b="1" dirty="0"/>
              <a:t>bucket full of water has both mass and volume. Referring to the subatomic particles, explain </a:t>
            </a:r>
            <a:r>
              <a:rPr lang="en-US" sz="2200" b="1" dirty="0" smtClean="0"/>
              <a:t>which of the subatomic particles </a:t>
            </a:r>
            <a:r>
              <a:rPr lang="en-US" sz="2200" b="1" dirty="0"/>
              <a:t>accounts for most of </a:t>
            </a:r>
            <a:r>
              <a:rPr lang="en-US" sz="2200" b="1" dirty="0" smtClean="0"/>
              <a:t>the: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sz="2000" b="1" dirty="0" smtClean="0"/>
              <a:t>mass </a:t>
            </a:r>
            <a:r>
              <a:rPr lang="en-US" sz="2000" b="1" dirty="0"/>
              <a:t>of the water </a:t>
            </a:r>
            <a:r>
              <a:rPr lang="en-US" sz="2000" b="1" dirty="0" smtClean="0">
                <a:solidFill>
                  <a:srgbClr val="FF0000"/>
                </a:solidFill>
              </a:rPr>
              <a:t>– Protons + </a:t>
            </a:r>
            <a:r>
              <a:rPr lang="en-US" sz="2000" b="1" dirty="0" err="1" smtClean="0">
                <a:solidFill>
                  <a:srgbClr val="FF0000"/>
                </a:solidFill>
              </a:rPr>
              <a:t>Neutons</a:t>
            </a:r>
            <a:endParaRPr lang="en-US" sz="2000" b="1" dirty="0" smtClean="0"/>
          </a:p>
          <a:p>
            <a:pPr marL="731520" lvl="1" indent="-457200">
              <a:buFont typeface="+mj-lt"/>
              <a:buAutoNum type="alphaLcPeriod"/>
            </a:pPr>
            <a:r>
              <a:rPr lang="en-US" sz="2000" b="1" dirty="0" smtClean="0"/>
              <a:t>volume </a:t>
            </a:r>
            <a:r>
              <a:rPr lang="en-US" sz="2000" b="1" dirty="0"/>
              <a:t>of the water </a:t>
            </a:r>
            <a:r>
              <a:rPr lang="en-US" sz="2000" b="1" dirty="0" smtClean="0">
                <a:solidFill>
                  <a:srgbClr val="FF0000"/>
                </a:solidFill>
              </a:rPr>
              <a:t>– Electrons </a:t>
            </a:r>
            <a:endParaRPr lang="en-US" sz="2000" b="1" dirty="0"/>
          </a:p>
          <a:p>
            <a:pPr marL="457200" indent="-45720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162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 Diagrams and the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651000"/>
            <a:ext cx="8129614" cy="345413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Take out your completed Bohr Diagram Assignments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With your </a:t>
            </a:r>
            <a:r>
              <a:rPr lang="en-US" sz="2200" dirty="0" err="1" smtClean="0"/>
              <a:t>neighbour</a:t>
            </a:r>
            <a:r>
              <a:rPr lang="en-US" sz="2200" dirty="0" smtClean="0"/>
              <a:t>, discuss the connection between the Valence Electron Configuration of an atom and the layout of the Periodic Table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87303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Family has the SAME # of Valence Electrons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304" r="-2304"/>
          <a:stretch>
            <a:fillRect/>
          </a:stretch>
        </p:blipFill>
        <p:spPr>
          <a:xfrm>
            <a:off x="144893" y="1650999"/>
            <a:ext cx="8408494" cy="3843684"/>
          </a:xfrm>
        </p:spPr>
      </p:pic>
    </p:spTree>
    <p:extLst>
      <p:ext uri="{BB962C8B-B14F-4D97-AF65-F5344CB8AC3E}">
        <p14:creationId xmlns:p14="http://schemas.microsoft.com/office/powerpoint/2010/main" val="36647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The History of the Periodic Table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5331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3258</TotalTime>
  <Words>525</Words>
  <Application>Microsoft Macintosh PowerPoint</Application>
  <PresentationFormat>On-screen Show (16:10)</PresentationFormat>
  <Paragraphs>106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Advantage</vt:lpstr>
      <vt:lpstr>Science 10 – Class Starter</vt:lpstr>
      <vt:lpstr>Science 10 – Class Starter</vt:lpstr>
      <vt:lpstr>Sci 10 – Class Starter</vt:lpstr>
      <vt:lpstr>Sci 10 – Class Starter</vt:lpstr>
      <vt:lpstr>Sci 10 – Class Starter</vt:lpstr>
      <vt:lpstr>Sci 10 – Class Starter</vt:lpstr>
      <vt:lpstr>Bohr Diagrams and the Periodic Table</vt:lpstr>
      <vt:lpstr>Each Family has the SAME # of Valence Electrons</vt:lpstr>
      <vt:lpstr>SHONE</vt:lpstr>
      <vt:lpstr>Organization of the Periodic Table</vt:lpstr>
      <vt:lpstr>Each Element</vt:lpstr>
      <vt:lpstr>Homework</vt:lpstr>
      <vt:lpstr>Next Class: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10 – Class Starter</dc:title>
  <dc:creator>User</dc:creator>
  <cp:lastModifiedBy>User</cp:lastModifiedBy>
  <cp:revision>13</cp:revision>
  <dcterms:created xsi:type="dcterms:W3CDTF">2013-09-15T18:13:14Z</dcterms:created>
  <dcterms:modified xsi:type="dcterms:W3CDTF">2013-09-18T00:32:03Z</dcterms:modified>
</cp:coreProperties>
</file>