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2"/>
  </p:notesMasterIdLst>
  <p:handoutMasterIdLst>
    <p:handoutMasterId r:id="rId13"/>
  </p:handoutMasterIdLst>
  <p:sldIdLst>
    <p:sldId id="258" r:id="rId3"/>
    <p:sldId id="263" r:id="rId4"/>
    <p:sldId id="264" r:id="rId5"/>
    <p:sldId id="265" r:id="rId6"/>
    <p:sldId id="266" r:id="rId7"/>
    <p:sldId id="267" r:id="rId8"/>
    <p:sldId id="271" r:id="rId9"/>
    <p:sldId id="268" r:id="rId10"/>
    <p:sldId id="272" r:id="rId11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-112" y="-1000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6F081-8781-4431-8FD4-2CF608CD7C47}" type="datetimeFigureOut">
              <a:rPr lang="en-US" smtClean="0"/>
              <a:t>2013-11-24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E42EF-B2A2-4428-A098-E6934E284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1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CA47C-B7FD-4BE9-B0E6-81BA758D95F2}" type="datetimeFigureOut">
              <a:rPr lang="en-US" smtClean="0"/>
              <a:t>2013-11-24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716F0-385D-4F6E-BE54-A09D410D2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2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716F0-385D-4F6E-BE54-A09D410D24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4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24136-D290-48F3-A182-4C46BEB5146B}" type="datetime1">
              <a:rPr lang="en-US" smtClean="0"/>
              <a:t>2013-11-24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619500"/>
            <a:ext cx="7772400" cy="1645920"/>
          </a:xfrm>
        </p:spPr>
        <p:txBody>
          <a:bodyPr/>
          <a:lstStyle>
            <a:lvl1pPr marR="7132" algn="l">
              <a:defRPr sz="3100" b="1" cap="all" spc="0" baseline="0">
                <a:solidFill>
                  <a:schemeClr val="tx2"/>
                </a:solidFill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362200"/>
            <a:ext cx="7772400" cy="1257300"/>
          </a:xfrm>
        </p:spPr>
        <p:txBody>
          <a:bodyPr lIns="78456" tIns="35662" anchor="b"/>
          <a:lstStyle>
            <a:lvl1pPr marL="0" indent="0" algn="l">
              <a:spcBef>
                <a:spcPts val="0"/>
              </a:spcBef>
              <a:buNone/>
              <a:defRPr sz="1600">
                <a:solidFill>
                  <a:schemeClr val="accent3"/>
                </a:solidFill>
              </a:defRPr>
            </a:lvl1pPr>
            <a:lvl2pPr marL="356616" indent="0" algn="ctr">
              <a:buNone/>
            </a:lvl2pPr>
            <a:lvl3pPr marL="713232" indent="0" algn="ctr">
              <a:buNone/>
            </a:lvl3pPr>
            <a:lvl4pPr marL="1069848" indent="0" algn="ctr">
              <a:buNone/>
            </a:lvl4pPr>
            <a:lvl5pPr marL="1426464" indent="0" algn="ctr">
              <a:buNone/>
            </a:lvl5pPr>
            <a:lvl6pPr marL="1783080" indent="0" algn="ctr">
              <a:buNone/>
            </a:lvl6pPr>
            <a:lvl7pPr marL="2139696" indent="0" algn="ctr">
              <a:buNone/>
            </a:lvl7pPr>
            <a:lvl8pPr marL="2496312" indent="0" algn="ctr">
              <a:buNone/>
            </a:lvl8pPr>
            <a:lvl9pPr marL="2852928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6747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7D44C-38B1-4D0F-9006-D5774F331095}" type="datetime1">
              <a:rPr lang="en-US" smtClean="0"/>
              <a:t>2013-11-24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4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1981200" cy="4876271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867"/>
            <a:ext cx="5867400" cy="48762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D518A-FD4F-4358-B95B-9DB5A17160FB}" type="datetime1">
              <a:rPr lang="en-US" smtClean="0"/>
              <a:t>2013-11-24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6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A9F4F-03AD-4497-A65D-076601BD41D2}" type="datetime1">
              <a:rPr lang="en-US" smtClean="0"/>
              <a:t>2013-11-24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8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126393"/>
            <a:ext cx="5718048" cy="814572"/>
          </a:xfrm>
        </p:spPr>
        <p:txBody>
          <a:bodyPr lIns="64191" tIns="35662" bIns="0" anchor="t"/>
          <a:lstStyle>
            <a:lvl1pPr marL="427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BF3AC-A781-43AA-8BD5-B12F49168B94}" type="datetime1">
              <a:rPr lang="en-US" smtClean="0"/>
              <a:t>2013-11-24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426720"/>
            <a:ext cx="8156448" cy="647700"/>
          </a:xfrm>
        </p:spPr>
        <p:txBody>
          <a:bodyPr tIns="49926"/>
          <a:lstStyle>
            <a:lvl1pPr algn="l">
              <a:buNone/>
              <a:defRPr sz="3000" b="0" cap="none" spc="-117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606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6720"/>
            <a:ext cx="8229600" cy="762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475419"/>
            <a:ext cx="4038600" cy="37716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475419"/>
            <a:ext cx="4038600" cy="37716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56A41-C91B-43FF-9881-F5DA9878418F}" type="datetime1">
              <a:rPr lang="en-US" smtClean="0"/>
              <a:t>2013-11-24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0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426720"/>
            <a:ext cx="7772400" cy="762000"/>
          </a:xfrm>
        </p:spPr>
        <p:txBody>
          <a:bodyPr anchor="t"/>
          <a:lstStyle>
            <a:lvl1pPr>
              <a:defRPr sz="31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8125"/>
            <a:ext cx="4040188" cy="533135"/>
          </a:xfrm>
        </p:spPr>
        <p:txBody>
          <a:bodyPr anchor="ctr"/>
          <a:lstStyle>
            <a:lvl1pPr marL="57059" indent="0" algn="l">
              <a:buNone/>
              <a:defRPr sz="1900" b="0">
                <a:solidFill>
                  <a:schemeClr val="accent3"/>
                </a:solidFill>
              </a:defRPr>
            </a:lvl1pPr>
            <a:lvl2pPr>
              <a:buNone/>
              <a:defRPr sz="1600" b="1"/>
            </a:lvl2pPr>
            <a:lvl3pPr>
              <a:buNone/>
              <a:defRPr sz="140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08125"/>
            <a:ext cx="4041775" cy="533135"/>
          </a:xfrm>
        </p:spPr>
        <p:txBody>
          <a:bodyPr anchor="ctr"/>
          <a:lstStyle>
            <a:lvl1pPr marL="57059" indent="0">
              <a:buNone/>
              <a:defRPr sz="1900" b="0">
                <a:solidFill>
                  <a:schemeClr val="accent3"/>
                </a:solidFill>
              </a:defRPr>
            </a:lvl1pPr>
            <a:lvl2pPr>
              <a:buNone/>
              <a:defRPr sz="1600" b="1"/>
            </a:lvl2pPr>
            <a:lvl3pPr>
              <a:buNone/>
              <a:defRPr sz="140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049198"/>
            <a:ext cx="4040188" cy="329946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49198"/>
            <a:ext cx="4041775" cy="329946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7AA76-41EE-4C13-950E-E611B8B8FC52}" type="datetime1">
              <a:rPr lang="en-US" smtClean="0"/>
              <a:t>2013-11-24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6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26720"/>
            <a:ext cx="7772400" cy="762000"/>
          </a:xfrm>
        </p:spPr>
        <p:txBody>
          <a:bodyPr/>
          <a:lstStyle>
            <a:lvl1pPr>
              <a:defRPr sz="31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07A26-E7BC-4498-97E4-87AF12377CA9}" type="datetime1">
              <a:rPr lang="en-US" smtClean="0"/>
              <a:t>2013-11-24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A4171-1117-4486-993C-35A7470D8847}" type="datetime1">
              <a:rPr lang="en-US" smtClean="0"/>
              <a:t>2013-11-24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9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7542"/>
            <a:ext cx="8229600" cy="968375"/>
          </a:xfrm>
        </p:spPr>
        <p:txBody>
          <a:bodyPr anchor="ctr"/>
          <a:lstStyle>
            <a:lvl1pPr algn="l">
              <a:buNone/>
              <a:defRPr sz="28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195917"/>
            <a:ext cx="2514600" cy="3810000"/>
          </a:xfrm>
        </p:spPr>
        <p:txBody>
          <a:bodyPr/>
          <a:lstStyle>
            <a:lvl1pPr marL="42794" indent="0">
              <a:buNone/>
              <a:defRPr sz="14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95917"/>
            <a:ext cx="5486400" cy="381000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A4CB8-1563-4663-81DB-74EB416C19BE}" type="datetime1">
              <a:rPr lang="en-US" smtClean="0"/>
              <a:t>2013-11-24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8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68032" y="0"/>
            <a:ext cx="8778240" cy="1565031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1323" tIns="35662" rIns="71323" bIns="35662" anchor="ctr"/>
          <a:lstStyle>
            <a:extLst/>
          </a:lstStyle>
          <a:p>
            <a:pPr algn="ctr" eaLnBrk="1" latinLnBrk="0" hangingPunct="1"/>
            <a:endParaRPr kumimoji="0" lang="en-US" sz="140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6" y="1570857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367710"/>
            <a:ext cx="6858000" cy="584791"/>
          </a:xfrm>
        </p:spPr>
        <p:txBody>
          <a:bodyPr anchor="b"/>
          <a:lstStyle>
            <a:lvl1pPr algn="l">
              <a:buNone/>
              <a:defRPr sz="1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578151"/>
            <a:ext cx="8778240" cy="4133453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5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958453"/>
            <a:ext cx="6858000" cy="571500"/>
          </a:xfrm>
        </p:spPr>
        <p:txBody>
          <a:bodyPr/>
          <a:lstStyle>
            <a:lvl1pPr marL="21397" indent="0">
              <a:spcBef>
                <a:spcPts val="0"/>
              </a:spcBef>
              <a:buNone/>
              <a:defRPr sz="1100">
                <a:solidFill>
                  <a:srgbClr val="FFFFFF"/>
                </a:solidFill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46250"/>
            <a:ext cx="2133600" cy="304271"/>
          </a:xfrm>
        </p:spPr>
        <p:txBody>
          <a:bodyPr/>
          <a:lstStyle>
            <a:extLst/>
          </a:lstStyle>
          <a:p>
            <a:fld id="{0C6724CE-2468-448B-87C1-A92EDD78369B}" type="datetime1">
              <a:rPr lang="en-US" smtClean="0"/>
              <a:t>2013-11-24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50"/>
            <a:ext cx="5562600" cy="304271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46250"/>
            <a:ext cx="457200" cy="304271"/>
          </a:xfr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2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426720"/>
            <a:ext cx="7772400" cy="762000"/>
          </a:xfrm>
          <a:prstGeom prst="rect">
            <a:avLst/>
          </a:prstGeom>
        </p:spPr>
        <p:txBody>
          <a:bodyPr vert="horz" lIns="71323" tIns="35662" rIns="71323" bIns="35662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86300"/>
            <a:ext cx="7772400" cy="3810000"/>
          </a:xfrm>
          <a:prstGeom prst="rect">
            <a:avLst/>
          </a:prstGeom>
        </p:spPr>
        <p:txBody>
          <a:bodyPr vert="horz" lIns="71323" tIns="35662" rIns="71323" bIns="35662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5347230"/>
            <a:ext cx="2133600" cy="304271"/>
          </a:xfrm>
          <a:prstGeom prst="rect">
            <a:avLst/>
          </a:prstGeom>
        </p:spPr>
        <p:txBody>
          <a:bodyPr vert="horz" lIns="71323" tIns="35662" rIns="71323" bIns="35662" anchor="b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  <a:extLst/>
          </a:lstStyle>
          <a:p>
            <a:fld id="{4CD11720-76E7-46E6-B0AA-057287C42052}" type="datetime1">
              <a:rPr lang="en-US" smtClean="0"/>
              <a:t>2013-11-24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5347230"/>
            <a:ext cx="5562600" cy="304271"/>
          </a:xfrm>
          <a:prstGeom prst="rect">
            <a:avLst/>
          </a:prstGeom>
        </p:spPr>
        <p:txBody>
          <a:bodyPr vert="horz" lIns="71323" tIns="35662" rIns="71323" bIns="35662" anchor="b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5347230"/>
            <a:ext cx="457200" cy="304271"/>
          </a:xfrm>
          <a:prstGeom prst="rect">
            <a:avLst/>
          </a:prstGeom>
        </p:spPr>
        <p:txBody>
          <a:bodyPr vert="horz" lIns="71323" tIns="35662" rIns="71323" bIns="35662" anchor="b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65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100" kern="1200" spc="-78" baseline="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954" indent="-267462" algn="l" rtl="0" eaLnBrk="1" latinLnBrk="0" hangingPunct="1">
        <a:spcBef>
          <a:spcPts val="546"/>
        </a:spcBef>
        <a:buClr>
          <a:schemeClr val="tx2"/>
        </a:buClr>
        <a:buSzPct val="95000"/>
        <a:buFont typeface="Wingdings"/>
        <a:buChar char="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7718" indent="-222885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7423" indent="-178308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984260" indent="-178308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55436" indent="-164043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33744" indent="-164043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483523" indent="-142646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33301" indent="-142646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42646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0692" indent="-457200">
              <a:buFont typeface="+mj-lt"/>
              <a:buAutoNum type="arabicPeriod"/>
            </a:pPr>
            <a:r>
              <a:rPr lang="en-US" sz="2000" dirty="0" smtClean="0"/>
              <a:t>Before the quiz, let’s practice what we know in groups!</a:t>
            </a:r>
          </a:p>
          <a:p>
            <a:pPr marL="510692" indent="-457200">
              <a:buFont typeface="+mj-lt"/>
              <a:buAutoNum type="arabicPeriod"/>
            </a:pPr>
            <a:r>
              <a:rPr lang="en-US" sz="2000" dirty="0" smtClean="0"/>
              <a:t>Working in groups no bigger than 4, collect a whiteboard and pens</a:t>
            </a:r>
          </a:p>
          <a:p>
            <a:pPr marL="510692" indent="-457200">
              <a:buFont typeface="+mj-lt"/>
              <a:buAutoNum type="arabicPeriod"/>
            </a:pPr>
            <a:r>
              <a:rPr lang="en-US" sz="2000" dirty="0" smtClean="0"/>
              <a:t>Answer the following questions showing ALL work</a:t>
            </a:r>
            <a:endParaRPr lang="en-US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10356" b="-103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6694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3492" indent="0">
              <a:buNone/>
            </a:pPr>
            <a:r>
              <a:rPr lang="en-US" sz="2000" dirty="0" smtClean="0"/>
              <a:t>Mr. Dickinson exerts a horizontal force F on a 12 kg bucket of concrete so that the supporting rope makes an angle of 20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 with the vertical.  Find the tension force in the supporting rope.</a:t>
            </a:r>
            <a:endParaRPr lang="en-US" sz="2000" dirty="0"/>
          </a:p>
        </p:txBody>
      </p:sp>
      <p:pic>
        <p:nvPicPr>
          <p:cNvPr id="5" name="Content Placeholder 4" descr="Screen Shot 2013-11-24 at 11.41.14 A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203" b="-52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7999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3492" indent="0">
              <a:buNone/>
            </a:pPr>
            <a:r>
              <a:rPr lang="en-US" sz="2000" dirty="0" smtClean="0"/>
              <a:t>Mr. Dickinson exerts a horizontal force F on a 12 kg bucket of concrete so that the supporting rope makes an angle of 20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 with the vertical.  Find the tension force in the supporting rope.</a:t>
            </a:r>
          </a:p>
          <a:p>
            <a:pPr marL="53492" indent="0">
              <a:buNone/>
            </a:pPr>
            <a:endParaRPr lang="en-US" sz="2000" dirty="0"/>
          </a:p>
          <a:p>
            <a:pPr marL="53492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Ans</a:t>
            </a:r>
            <a:r>
              <a:rPr lang="en-US" sz="2000" dirty="0" smtClean="0">
                <a:solidFill>
                  <a:srgbClr val="FF0000"/>
                </a:solidFill>
              </a:rPr>
              <a:t>: 1.3 x 10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 N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Screen Shot 2013-11-24 at 11.41.14 A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203" b="-52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5342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3492" indent="0">
              <a:buNone/>
            </a:pPr>
            <a:r>
              <a:rPr lang="en-US" dirty="0" smtClean="0"/>
              <a:t>A 35 kg traffic light is suspended from two cables as shown in the diagram.  What is the tension in </a:t>
            </a:r>
            <a:r>
              <a:rPr lang="en-US" b="1" i="1" dirty="0" smtClean="0">
                <a:solidFill>
                  <a:srgbClr val="FF6600"/>
                </a:solidFill>
              </a:rPr>
              <a:t>each</a:t>
            </a:r>
            <a:r>
              <a:rPr lang="en-US" dirty="0" smtClean="0"/>
              <a:t> of the cables?</a:t>
            </a:r>
          </a:p>
          <a:p>
            <a:pPr marL="53492" indent="0">
              <a:buNone/>
            </a:pPr>
            <a:endParaRPr lang="en-US" dirty="0" smtClean="0"/>
          </a:p>
        </p:txBody>
      </p:sp>
      <p:pic>
        <p:nvPicPr>
          <p:cNvPr id="5" name="Content Placeholder 4" descr="Screen Shot 2013-11-24 at 11.44.45 A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720" b="-357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5827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3492" indent="0">
              <a:buNone/>
            </a:pPr>
            <a:r>
              <a:rPr lang="en-US" dirty="0" smtClean="0"/>
              <a:t>A 35 kg traffic light is suspended from two cables as shown in the diagram.  What is the tension in </a:t>
            </a:r>
            <a:r>
              <a:rPr lang="en-US" b="1" i="1" dirty="0" smtClean="0">
                <a:solidFill>
                  <a:srgbClr val="FF6600"/>
                </a:solidFill>
              </a:rPr>
              <a:t>each</a:t>
            </a:r>
            <a:r>
              <a:rPr lang="en-US" dirty="0" smtClean="0"/>
              <a:t> of the cables?</a:t>
            </a:r>
          </a:p>
          <a:p>
            <a:pPr marL="53492" indent="0">
              <a:buNone/>
            </a:pPr>
            <a:endParaRPr lang="en-US" dirty="0" smtClean="0"/>
          </a:p>
          <a:p>
            <a:pPr marL="53492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Ans</a:t>
            </a:r>
            <a:r>
              <a:rPr lang="en-US" dirty="0" smtClean="0">
                <a:solidFill>
                  <a:srgbClr val="FF0000"/>
                </a:solidFill>
              </a:rPr>
              <a:t>: T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= 302 N T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= 224 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Screen Shot 2013-11-24 at 11.44.45 A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720" b="-357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407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3492" indent="0">
              <a:buNone/>
            </a:pPr>
            <a:r>
              <a:rPr lang="en-US" dirty="0" smtClean="0"/>
              <a:t>A 85 kg mass is connected to two ropes. The system is at equilibrium. </a:t>
            </a:r>
          </a:p>
          <a:p>
            <a:pPr marL="53492" indent="0">
              <a:buNone/>
            </a:pPr>
            <a:endParaRPr lang="en-US" dirty="0"/>
          </a:p>
          <a:p>
            <a:pPr marL="53492" indent="0">
              <a:buNone/>
            </a:pPr>
            <a:r>
              <a:rPr lang="en-US" dirty="0" smtClean="0"/>
              <a:t>Create a closed vector diagram for the system</a:t>
            </a:r>
          </a:p>
          <a:p>
            <a:pPr marL="53492" indent="0">
              <a:buNone/>
            </a:pPr>
            <a:endParaRPr lang="en-US" dirty="0"/>
          </a:p>
          <a:p>
            <a:pPr marL="53492" indent="0">
              <a:buNone/>
            </a:pPr>
            <a:r>
              <a:rPr lang="en-US" dirty="0" smtClean="0"/>
              <a:t>Find the tension in both ropes.</a:t>
            </a:r>
            <a:endParaRPr lang="en-US" dirty="0"/>
          </a:p>
        </p:txBody>
      </p:sp>
      <p:pic>
        <p:nvPicPr>
          <p:cNvPr id="5" name="Content Placeholder 4" descr="Screen Shot 2013-11-24 at 11.56.27 A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226" b="-14226"/>
          <a:stretch>
            <a:fillRect/>
          </a:stretch>
        </p:blipFill>
        <p:spPr/>
      </p:pic>
      <p:pic>
        <p:nvPicPr>
          <p:cNvPr id="6" name="Picture 5" descr="Screen Shot 2013-11-24 at 12.01.4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349" y="1450975"/>
            <a:ext cx="3073400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20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8305" y="1475419"/>
            <a:ext cx="4284639" cy="3771636"/>
          </a:xfrm>
        </p:spPr>
        <p:txBody>
          <a:bodyPr>
            <a:normAutofit lnSpcReduction="10000"/>
          </a:bodyPr>
          <a:lstStyle/>
          <a:p>
            <a:pPr marL="53492" indent="0">
              <a:buNone/>
            </a:pPr>
            <a:r>
              <a:rPr lang="en-US" dirty="0" smtClean="0"/>
              <a:t>A 85 kg mass is connected to two ropes. The system is at equilibrium. </a:t>
            </a:r>
          </a:p>
          <a:p>
            <a:pPr marL="53492" indent="0">
              <a:buNone/>
            </a:pPr>
            <a:endParaRPr lang="en-US" dirty="0"/>
          </a:p>
          <a:p>
            <a:pPr marL="53492" indent="0">
              <a:buNone/>
            </a:pPr>
            <a:r>
              <a:rPr lang="en-US" dirty="0" smtClean="0"/>
              <a:t>Create a closed vector diagram for the system</a:t>
            </a:r>
          </a:p>
          <a:p>
            <a:pPr marL="53492" indent="0">
              <a:buNone/>
            </a:pPr>
            <a:endParaRPr lang="en-US" dirty="0"/>
          </a:p>
          <a:p>
            <a:pPr marL="53492" indent="0">
              <a:buNone/>
            </a:pPr>
            <a:r>
              <a:rPr lang="en-US" dirty="0" smtClean="0"/>
              <a:t>Find the tension in both ropes.</a:t>
            </a:r>
          </a:p>
          <a:p>
            <a:pPr marL="53492" indent="0">
              <a:buNone/>
            </a:pPr>
            <a:endParaRPr lang="en-US" dirty="0"/>
          </a:p>
          <a:p>
            <a:pPr marL="53492" indent="0" algn="ctr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T</a:t>
            </a:r>
            <a:r>
              <a:rPr lang="en-US" sz="1800" baseline="-25000" dirty="0" smtClean="0">
                <a:solidFill>
                  <a:srgbClr val="FF0000"/>
                </a:solidFill>
              </a:rPr>
              <a:t>1 </a:t>
            </a:r>
            <a:r>
              <a:rPr lang="en-US" sz="1800" dirty="0" smtClean="0">
                <a:solidFill>
                  <a:srgbClr val="FF0000"/>
                </a:solidFill>
              </a:rPr>
              <a:t>= 5.00 x 10</a:t>
            </a:r>
            <a:r>
              <a:rPr lang="en-US" sz="1800" baseline="30000" dirty="0" smtClean="0">
                <a:solidFill>
                  <a:srgbClr val="FF0000"/>
                </a:solidFill>
              </a:rPr>
              <a:t>3</a:t>
            </a:r>
            <a:r>
              <a:rPr lang="en-US" sz="1800" dirty="0" smtClean="0">
                <a:solidFill>
                  <a:srgbClr val="FF0000"/>
                </a:solidFill>
              </a:rPr>
              <a:t> N ; T</a:t>
            </a:r>
            <a:r>
              <a:rPr lang="en-US" sz="1800" baseline="-25000" dirty="0" smtClean="0">
                <a:solidFill>
                  <a:srgbClr val="FF0000"/>
                </a:solidFill>
              </a:rPr>
              <a:t>2</a:t>
            </a:r>
            <a:r>
              <a:rPr lang="en-US" sz="1800" dirty="0" smtClean="0">
                <a:solidFill>
                  <a:srgbClr val="FF0000"/>
                </a:solidFill>
              </a:rPr>
              <a:t> = 1.1 x 10</a:t>
            </a:r>
            <a:r>
              <a:rPr lang="en-US" sz="1800" baseline="30000" dirty="0" smtClean="0">
                <a:solidFill>
                  <a:srgbClr val="FF0000"/>
                </a:solidFill>
              </a:rPr>
              <a:t>3</a:t>
            </a:r>
            <a:r>
              <a:rPr lang="en-US" sz="1800" dirty="0" smtClean="0">
                <a:solidFill>
                  <a:srgbClr val="FF0000"/>
                </a:solidFill>
              </a:rPr>
              <a:t> N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Screen Shot 2013-11-24 at 11.56.27 A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226" b="-14226"/>
          <a:stretch>
            <a:fillRect/>
          </a:stretch>
        </p:blipFill>
        <p:spPr/>
      </p:pic>
      <p:pic>
        <p:nvPicPr>
          <p:cNvPr id="6" name="Picture 5" descr="Screen Shot 2013-11-24 at 12.01.4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349" y="1450975"/>
            <a:ext cx="3073400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41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0692" indent="-457200">
              <a:buFont typeface="+mj-lt"/>
              <a:buAutoNum type="arabicPeriod"/>
            </a:pPr>
            <a:r>
              <a:rPr lang="en-US" dirty="0" smtClean="0"/>
              <a:t>Please put away the whiteboards and pens</a:t>
            </a:r>
          </a:p>
          <a:p>
            <a:pPr marL="510692" indent="-457200">
              <a:buFont typeface="+mj-lt"/>
              <a:buAutoNum type="arabicPeriod"/>
            </a:pPr>
            <a:r>
              <a:rPr lang="en-US" dirty="0" smtClean="0"/>
              <a:t>Set up dividers</a:t>
            </a:r>
          </a:p>
          <a:p>
            <a:pPr marL="510692" indent="-457200">
              <a:buFont typeface="+mj-lt"/>
              <a:buAutoNum type="arabicPeriod"/>
            </a:pPr>
            <a:r>
              <a:rPr lang="en-US" dirty="0" smtClean="0"/>
              <a:t>Take out a piece of paper, a ruler and calculator</a:t>
            </a:r>
          </a:p>
          <a:p>
            <a:pPr marL="510692" indent="-457200">
              <a:buFont typeface="+mj-lt"/>
              <a:buAutoNum type="arabicPeriod"/>
            </a:pPr>
            <a:r>
              <a:rPr lang="en-US" dirty="0" smtClean="0"/>
              <a:t>Wait quietly for the quiz</a:t>
            </a:r>
          </a:p>
          <a:p>
            <a:pPr marL="510692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5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 in your Quizzes/Formula Quizzes at the front of the room</a:t>
            </a:r>
          </a:p>
          <a:p>
            <a:r>
              <a:rPr lang="en-US" dirty="0" smtClean="0"/>
              <a:t>Collect the Student Log for Unit 3</a:t>
            </a:r>
          </a:p>
          <a:p>
            <a:r>
              <a:rPr lang="en-US" dirty="0" smtClean="0"/>
              <a:t>Take out your notes and review Part 2 of the </a:t>
            </a:r>
            <a:r>
              <a:rPr lang="en-US" smtClean="0"/>
              <a:t>Equilibrium Unit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0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ightfall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Nightfall design template" id="{8E782A46-4514-4890-A557-B2C16D284495}" vid="{905231CD-0261-44B0-B7D7-6EDADDAACF34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32C19C-A75B-4E3F-8B30-1035B9FCAD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Matrix.potx</Template>
  <TotalTime>0</TotalTime>
  <Words>328</Words>
  <Application>Microsoft Macintosh PowerPoint</Application>
  <PresentationFormat>On-screen Show (16:10)</PresentationFormat>
  <Paragraphs>40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Nightfall design template</vt:lpstr>
      <vt:lpstr>Physics 12</vt:lpstr>
      <vt:lpstr>Question 1</vt:lpstr>
      <vt:lpstr>Question 1</vt:lpstr>
      <vt:lpstr>Question 2</vt:lpstr>
      <vt:lpstr>Question 2</vt:lpstr>
      <vt:lpstr>Question 3</vt:lpstr>
      <vt:lpstr>Question 3</vt:lpstr>
      <vt:lpstr>Quiz 1</vt:lpstr>
      <vt:lpstr>Finished?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2013-11-26T17:13:07Z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TC034605339991</vt:lpwstr>
  </property>
</Properties>
</file>