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3"/>
  </p:notesMasterIdLst>
  <p:sldIdLst>
    <p:sldId id="268" r:id="rId2"/>
    <p:sldId id="256" r:id="rId3"/>
    <p:sldId id="257" r:id="rId4"/>
    <p:sldId id="258" r:id="rId5"/>
    <p:sldId id="267" r:id="rId6"/>
    <p:sldId id="260" r:id="rId7"/>
    <p:sldId id="261" r:id="rId8"/>
    <p:sldId id="262" r:id="rId9"/>
    <p:sldId id="263" r:id="rId10"/>
    <p:sldId id="265" r:id="rId11"/>
    <p:sldId id="266" r:id="rId1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63" autoAdjust="0"/>
  </p:normalViewPr>
  <p:slideViewPr>
    <p:cSldViewPr snapToGrid="0" snapToObjects="1">
      <p:cViewPr>
        <p:scale>
          <a:sx n="99" d="100"/>
          <a:sy n="99" d="100"/>
        </p:scale>
        <p:origin x="-1920" y="-56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85F97-433C-7F42-B337-FFAFFAB07F56}" type="datetimeFigureOut">
              <a:rPr lang="en-US" smtClean="0"/>
              <a:t>20-02-11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6CC07-79DF-624D-9611-7B9A80150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45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r>
              <a:rPr lang="en-US" baseline="0" dirty="0" smtClean="0"/>
              <a:t> Ratio allows us to transition from units of one atom/molecule to units of another atom/molecule</a:t>
            </a:r>
          </a:p>
          <a:p>
            <a:r>
              <a:rPr lang="en-US" baseline="0" dirty="0" smtClean="0"/>
              <a:t>The Equation MUST be Balanced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6CC07-79DF-624D-9611-7B9A80150D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85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6CC07-79DF-624D-9611-7B9A80150D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88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8001"/>
            <a:ext cx="7772400" cy="35560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27500"/>
            <a:ext cx="6400800" cy="10160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A326-E2CF-B14A-921B-1BE1D312DEB8}" type="datetimeFigureOut">
              <a:rPr lang="en-US" smtClean="0"/>
              <a:t>20-02-11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A326-E2CF-B14A-921B-1BE1D312DEB8}" type="datetimeFigureOut">
              <a:rPr lang="en-US" smtClean="0"/>
              <a:t>20-02-11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A326-E2CF-B14A-921B-1BE1D312DEB8}" type="datetimeFigureOut">
              <a:rPr lang="en-US" smtClean="0"/>
              <a:t>20-02-11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A326-E2CF-B14A-921B-1BE1D312DEB8}" type="datetimeFigureOut">
              <a:rPr lang="en-US" smtClean="0"/>
              <a:t>20-02-11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43000"/>
            <a:ext cx="7772400" cy="2087563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90636"/>
            <a:ext cx="7772400" cy="943239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A326-E2CF-B14A-921B-1BE1D312DEB8}" type="datetimeFigureOut">
              <a:rPr lang="en-US" smtClean="0"/>
              <a:t>20-02-11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270250"/>
            <a:ext cx="84772" cy="7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270250"/>
            <a:ext cx="84772" cy="7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270250"/>
            <a:ext cx="84772" cy="7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A326-E2CF-B14A-921B-1BE1D312DEB8}" type="datetimeFigureOut">
              <a:rPr lang="en-US" smtClean="0"/>
              <a:t>20-02-11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333500"/>
            <a:ext cx="4041648" cy="37719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4040188" cy="5080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33500"/>
            <a:ext cx="4041775" cy="5080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A326-E2CF-B14A-921B-1BE1D312DEB8}" type="datetimeFigureOut">
              <a:rPr lang="en-US" smtClean="0"/>
              <a:t>20-02-11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844040"/>
            <a:ext cx="4041648" cy="326136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844041"/>
            <a:ext cx="4041648" cy="3260989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A326-E2CF-B14A-921B-1BE1D312DEB8}" type="datetimeFigureOut">
              <a:rPr lang="en-US" smtClean="0"/>
              <a:t>20-02-11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A326-E2CF-B14A-921B-1BE1D312DEB8}" type="datetimeFigureOut">
              <a:rPr lang="en-US" smtClean="0"/>
              <a:t>20-02-11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22250"/>
            <a:ext cx="3008313" cy="17462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27542"/>
            <a:ext cx="4995863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032000"/>
            <a:ext cx="3008313" cy="3073136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A326-E2CF-B14A-921B-1BE1D312DEB8}" type="datetimeFigureOut">
              <a:rPr lang="en-US" smtClean="0"/>
              <a:t>20-02-11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90500"/>
            <a:ext cx="5711824" cy="7461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952500"/>
            <a:ext cx="6054724" cy="378420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841875"/>
            <a:ext cx="5711824" cy="4445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A326-E2CF-B14A-921B-1BE1D312DEB8}" type="datetimeFigureOut">
              <a:rPr lang="en-US" smtClean="0"/>
              <a:t>20-02-11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35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5296959"/>
            <a:ext cx="2085975" cy="30427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D49A326-E2CF-B14A-921B-1BE1D312DEB8}" type="datetimeFigureOut">
              <a:rPr lang="en-US" smtClean="0"/>
              <a:t>20-02-11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5296959"/>
            <a:ext cx="2847975" cy="304271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5296959"/>
            <a:ext cx="561975" cy="304271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ED51FF8-95A3-3F45-97A6-39A7BCFEAF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5416154"/>
            <a:ext cx="84772" cy="7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5416154"/>
            <a:ext cx="84772" cy="7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</a:t>
            </a:r>
            <a:r>
              <a:rPr lang="en-US" smtClean="0"/>
              <a:t>Stoichometry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64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Predict the products and balance the following equation: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5" y="1333500"/>
            <a:ext cx="8775161" cy="3771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>
                <a:sym typeface="Wingdings"/>
              </a:rPr>
              <a:t>Lead (II) reacts with copper(I) </a:t>
            </a:r>
            <a:r>
              <a:rPr lang="en-US" sz="3400" dirty="0" err="1" smtClean="0">
                <a:sym typeface="Wingdings"/>
              </a:rPr>
              <a:t>sulphate</a:t>
            </a:r>
            <a:r>
              <a:rPr lang="en-US" sz="3400" dirty="0" smtClean="0">
                <a:sym typeface="Wingdings"/>
              </a:rPr>
              <a:t>.</a:t>
            </a:r>
            <a:endParaRPr lang="en-US" sz="3400" dirty="0">
              <a:sym typeface="Wingdings"/>
            </a:endParaRPr>
          </a:p>
          <a:p>
            <a:pPr marL="0" indent="0">
              <a:buNone/>
            </a:pPr>
            <a:r>
              <a:rPr lang="en-US" sz="3600" dirty="0" err="1" smtClean="0">
                <a:sym typeface="Wingdings"/>
              </a:rPr>
              <a:t>Pb</a:t>
            </a:r>
            <a:r>
              <a:rPr lang="en-US" sz="3600" dirty="0" smtClean="0">
                <a:sym typeface="Wingdings"/>
              </a:rPr>
              <a:t> + Cu</a:t>
            </a:r>
            <a:r>
              <a:rPr lang="en-US" sz="3600" baseline="-25000" dirty="0" smtClean="0">
                <a:sym typeface="Wingdings"/>
              </a:rPr>
              <a:t>2</a:t>
            </a:r>
            <a:r>
              <a:rPr lang="en-US" sz="3600" dirty="0" smtClean="0">
                <a:sym typeface="Wingdings"/>
              </a:rPr>
              <a:t>SO</a:t>
            </a:r>
            <a:r>
              <a:rPr lang="en-US" sz="3600" baseline="-25000" dirty="0" smtClean="0">
                <a:sym typeface="Wingdings"/>
              </a:rPr>
              <a:t>4</a:t>
            </a:r>
            <a:r>
              <a:rPr lang="en-US" sz="3600" dirty="0" smtClean="0">
                <a:sym typeface="Wingdings"/>
              </a:rPr>
              <a:t>  </a:t>
            </a:r>
          </a:p>
        </p:txBody>
      </p:sp>
    </p:spTree>
    <p:extLst>
      <p:ext uri="{BB962C8B-B14F-4D97-AF65-F5344CB8AC3E}">
        <p14:creationId xmlns:p14="http://schemas.microsoft.com/office/powerpoint/2010/main" val="639923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Predict the products and balance the following equation: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 smtClean="0">
                <a:sym typeface="Wingdings"/>
              </a:rPr>
              <a:t>Pb</a:t>
            </a:r>
            <a:r>
              <a:rPr lang="en-US" sz="3600" dirty="0" smtClean="0">
                <a:sym typeface="Wingdings"/>
              </a:rPr>
              <a:t> + Cu</a:t>
            </a:r>
            <a:r>
              <a:rPr lang="en-US" sz="3600" baseline="-25000" dirty="0" smtClean="0">
                <a:sym typeface="Wingdings"/>
              </a:rPr>
              <a:t>2</a:t>
            </a:r>
            <a:r>
              <a:rPr lang="en-US" sz="3600" dirty="0" smtClean="0">
                <a:sym typeface="Wingdings"/>
              </a:rPr>
              <a:t>SO</a:t>
            </a:r>
            <a:r>
              <a:rPr lang="en-US" sz="3600" baseline="-25000" dirty="0" smtClean="0">
                <a:sym typeface="Wingdings"/>
              </a:rPr>
              <a:t>4</a:t>
            </a:r>
            <a:r>
              <a:rPr lang="en-US" sz="3600" dirty="0" smtClean="0">
                <a:sym typeface="Wingdings"/>
              </a:rPr>
              <a:t>  PbSO</a:t>
            </a:r>
            <a:r>
              <a:rPr lang="en-US" sz="3600" baseline="-25000" dirty="0" smtClean="0">
                <a:sym typeface="Wingdings"/>
              </a:rPr>
              <a:t>4</a:t>
            </a:r>
            <a:r>
              <a:rPr lang="en-US" sz="3600" dirty="0" smtClean="0">
                <a:sym typeface="Wingdings"/>
              </a:rPr>
              <a:t> + 2Cu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If 9.78 mol of Cu is produced, how many moles of </a:t>
            </a:r>
            <a:r>
              <a:rPr lang="en-US" dirty="0" err="1" smtClean="0">
                <a:sym typeface="Wingdings"/>
              </a:rPr>
              <a:t>Pb</a:t>
            </a:r>
            <a:r>
              <a:rPr lang="en-US" dirty="0" smtClean="0">
                <a:sym typeface="Wingdings"/>
              </a:rPr>
              <a:t> reacted?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 smtClean="0">
              <a:sym typeface="Wingdings"/>
            </a:endParaRPr>
          </a:p>
          <a:p>
            <a:pPr marL="457200" indent="-457200">
              <a:buFont typeface="+mj-lt"/>
              <a:buAutoNum type="arabicPeriod" startAt="2"/>
            </a:pPr>
            <a:endParaRPr lang="en-US" dirty="0">
              <a:sym typeface="Wingdings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>
                <a:sym typeface="Wingdings"/>
              </a:rPr>
              <a:t>If </a:t>
            </a:r>
            <a:r>
              <a:rPr lang="en-US" dirty="0" smtClean="0">
                <a:sym typeface="Wingdings"/>
              </a:rPr>
              <a:t>3.45 </a:t>
            </a:r>
            <a:r>
              <a:rPr lang="en-US" dirty="0" err="1" smtClean="0">
                <a:sym typeface="Wingdings"/>
              </a:rPr>
              <a:t>mol</a:t>
            </a:r>
            <a:r>
              <a:rPr lang="en-US" dirty="0" smtClean="0">
                <a:sym typeface="Wingdings"/>
              </a:rPr>
              <a:t> Cu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SO</a:t>
            </a:r>
            <a:r>
              <a:rPr lang="en-US" baseline="-25000" dirty="0" smtClean="0">
                <a:sym typeface="Wingdings"/>
              </a:rPr>
              <a:t>4</a:t>
            </a:r>
            <a:r>
              <a:rPr lang="en-US" dirty="0" smtClean="0">
                <a:sym typeface="Wingdings"/>
              </a:rPr>
              <a:t> reacts, how many moles of PbSO</a:t>
            </a:r>
            <a:r>
              <a:rPr lang="en-US" baseline="-25000" dirty="0" smtClean="0">
                <a:sym typeface="Wingdings"/>
              </a:rPr>
              <a:t>4</a:t>
            </a:r>
            <a:r>
              <a:rPr lang="en-US" dirty="0" smtClean="0">
                <a:sym typeface="Wingdings"/>
              </a:rPr>
              <a:t> are produced</a:t>
            </a:r>
            <a:r>
              <a:rPr lang="en-US" dirty="0" smtClean="0">
                <a:sym typeface="Wingdings"/>
              </a:rPr>
              <a:t>?</a:t>
            </a:r>
            <a:endParaRPr lang="en-US" dirty="0" smtClean="0">
              <a:sym typeface="Wingding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17775"/>
              </p:ext>
            </p:extLst>
          </p:nvPr>
        </p:nvGraphicFramePr>
        <p:xfrm>
          <a:off x="2412999" y="2704714"/>
          <a:ext cx="4296663" cy="859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3" imgW="2159000" imgH="431800" progId="Equation.DSMT4">
                  <p:embed/>
                </p:oleObj>
              </mc:Choice>
              <mc:Fallback>
                <p:oleObj name="Equation" r:id="rId3" imgW="21590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2999" y="2704714"/>
                        <a:ext cx="4296663" cy="859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087504"/>
              </p:ext>
            </p:extLst>
          </p:nvPr>
        </p:nvGraphicFramePr>
        <p:xfrm>
          <a:off x="2412998" y="4540186"/>
          <a:ext cx="4155543" cy="739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5" imgW="2425700" imgH="431800" progId="Equation.DSMT4">
                  <p:embed/>
                </p:oleObj>
              </mc:Choice>
              <mc:Fallback>
                <p:oleObj name="Equation" r:id="rId5" imgW="24257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12998" y="4540186"/>
                        <a:ext cx="4155543" cy="739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2297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Mole Ratio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5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110"/>
            <a:ext cx="8229600" cy="1192389"/>
          </a:xfrm>
        </p:spPr>
        <p:txBody>
          <a:bodyPr>
            <a:noAutofit/>
          </a:bodyPr>
          <a:lstStyle/>
          <a:p>
            <a:r>
              <a:rPr lang="en-US" sz="3200" dirty="0" smtClean="0"/>
              <a:t>Predict the products and balance the following equation: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   </a:t>
            </a:r>
            <a:r>
              <a:rPr lang="en-US" sz="3600" dirty="0" smtClean="0"/>
              <a:t>Li + 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/>
              </a:rPr>
              <a:t>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5356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Predict the products and balance the following equation: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4</a:t>
            </a:r>
            <a:r>
              <a:rPr lang="en-US" sz="3600" dirty="0" smtClean="0"/>
              <a:t> Li + 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/>
              </a:rPr>
              <a:t> 2 Li</a:t>
            </a:r>
            <a:r>
              <a:rPr lang="en-US" sz="3600" baseline="-25000" dirty="0" smtClean="0">
                <a:sym typeface="Wingdings"/>
              </a:rPr>
              <a:t>2</a:t>
            </a:r>
            <a:r>
              <a:rPr lang="en-US" sz="3600" dirty="0" smtClean="0">
                <a:sym typeface="Wingdings"/>
              </a:rPr>
              <a:t>O</a:t>
            </a:r>
          </a:p>
          <a:p>
            <a:pPr marL="0" indent="0">
              <a:buNone/>
            </a:pPr>
            <a:r>
              <a:rPr lang="en-US" sz="3600" i="1" dirty="0" smtClean="0">
                <a:sym typeface="Wingdings"/>
              </a:rPr>
              <a:t>4 </a:t>
            </a:r>
            <a:r>
              <a:rPr lang="en-US" sz="3600" i="1" dirty="0">
                <a:sym typeface="Wingdings"/>
              </a:rPr>
              <a:t>moles of Li react with 1 mol of O</a:t>
            </a:r>
            <a:r>
              <a:rPr lang="en-US" sz="3600" i="1" baseline="-25000" dirty="0">
                <a:sym typeface="Wingdings"/>
              </a:rPr>
              <a:t>2</a:t>
            </a:r>
            <a:r>
              <a:rPr lang="en-US" sz="3600" i="1" dirty="0">
                <a:sym typeface="Wingdings"/>
              </a:rPr>
              <a:t> to produce 2 moles of Li</a:t>
            </a:r>
            <a:r>
              <a:rPr lang="en-US" sz="3600" i="1" baseline="-25000" dirty="0">
                <a:sym typeface="Wingdings"/>
              </a:rPr>
              <a:t>2</a:t>
            </a:r>
            <a:r>
              <a:rPr lang="en-US" sz="3600" i="1" dirty="0">
                <a:sym typeface="Wingdings"/>
              </a:rPr>
              <a:t>O</a:t>
            </a:r>
          </a:p>
          <a:p>
            <a:pPr marL="0" indent="0">
              <a:buNone/>
            </a:pPr>
            <a:r>
              <a:rPr lang="en-US" sz="4400" dirty="0" smtClean="0">
                <a:sym typeface="Wingdings"/>
              </a:rPr>
              <a:t> </a:t>
            </a:r>
          </a:p>
          <a:p>
            <a:pPr marL="0" indent="0">
              <a:buNone/>
            </a:pPr>
            <a:endParaRPr lang="en-US" sz="1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94266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620"/>
            <a:ext cx="8229600" cy="4790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/>
              <a:t>4</a:t>
            </a:r>
            <a:r>
              <a:rPr lang="en-US" sz="3500" dirty="0" smtClean="0"/>
              <a:t> Li + O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 </a:t>
            </a:r>
            <a:r>
              <a:rPr lang="en-US" sz="3500" dirty="0" smtClean="0">
                <a:sym typeface="Wingdings"/>
              </a:rPr>
              <a:t> 2 Li</a:t>
            </a:r>
            <a:r>
              <a:rPr lang="en-US" sz="3500" baseline="-25000" dirty="0" smtClean="0">
                <a:sym typeface="Wingdings"/>
              </a:rPr>
              <a:t>2</a:t>
            </a:r>
            <a:r>
              <a:rPr lang="en-US" sz="3500" dirty="0" smtClean="0">
                <a:sym typeface="Wingdings"/>
              </a:rPr>
              <a:t>O </a:t>
            </a:r>
          </a:p>
          <a:p>
            <a:pPr marL="0" indent="0">
              <a:buNone/>
            </a:pPr>
            <a:endParaRPr lang="en-US" sz="3500" dirty="0" smtClean="0">
              <a:sym typeface="Wingdings"/>
            </a:endParaRPr>
          </a:p>
          <a:p>
            <a:pPr marL="0" indent="0">
              <a:buNone/>
            </a:pPr>
            <a:r>
              <a:rPr lang="en-US" sz="2800" dirty="0" smtClean="0">
                <a:sym typeface="Wingdings"/>
              </a:rPr>
              <a:t>If 1.83 mol of Li reacted, how many moles of O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 reacted?</a:t>
            </a:r>
          </a:p>
          <a:p>
            <a:r>
              <a:rPr lang="en-US" sz="2800" dirty="0" smtClean="0">
                <a:sym typeface="Wingdings"/>
              </a:rPr>
              <a:t>What is the mole ratio of Li to O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?</a:t>
            </a:r>
          </a:p>
          <a:p>
            <a:pPr marL="457200" lvl="1" indent="0">
              <a:buNone/>
            </a:pPr>
            <a:r>
              <a:rPr lang="en-US" sz="2800" dirty="0" smtClean="0">
                <a:sym typeface="Wingdings"/>
              </a:rPr>
              <a:t>From the balanced reaction:</a:t>
            </a:r>
          </a:p>
          <a:p>
            <a:pPr marL="457200" lvl="1" indent="0">
              <a:buNone/>
            </a:pPr>
            <a:endParaRPr lang="en-US" sz="3600" dirty="0" smtClean="0">
              <a:sym typeface="Wingding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21513"/>
              </p:ext>
            </p:extLst>
          </p:nvPr>
        </p:nvGraphicFramePr>
        <p:xfrm>
          <a:off x="1486097" y="4074804"/>
          <a:ext cx="5901070" cy="1338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9903"/>
                <a:gridCol w="1460500"/>
                <a:gridCol w="2370667"/>
              </a:tblGrid>
              <a:tr h="66910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 mol Li</a:t>
                      </a:r>
                      <a:endParaRPr lang="en-US" sz="2800" dirty="0"/>
                    </a:p>
                  </a:txBody>
                  <a:tcPr marT="38100" marB="3810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or</a:t>
                      </a:r>
                      <a:endParaRPr lang="en-US" sz="280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 mol</a:t>
                      </a:r>
                      <a:r>
                        <a:rPr lang="en-US" sz="2800" baseline="0" dirty="0" smtClean="0"/>
                        <a:t> O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baseline="-25000" dirty="0"/>
                    </a:p>
                  </a:txBody>
                  <a:tcPr marT="38100" marB="3810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10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 mol O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baseline="-25000" dirty="0"/>
                    </a:p>
                  </a:txBody>
                  <a:tcPr marT="38100" marB="3810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r>
                        <a:rPr lang="en-US" sz="2800" baseline="0" dirty="0" smtClean="0"/>
                        <a:t> mol Li</a:t>
                      </a:r>
                      <a:endParaRPr lang="en-US" sz="2800" dirty="0"/>
                    </a:p>
                  </a:txBody>
                  <a:tcPr marT="38100" marB="3810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43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620"/>
            <a:ext cx="8229600" cy="4790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4</a:t>
            </a:r>
            <a:r>
              <a:rPr lang="en-US" sz="3200" dirty="0" smtClean="0"/>
              <a:t> Li + </a:t>
            </a:r>
            <a:r>
              <a:rPr lang="en-US" sz="3200" dirty="0" smtClean="0">
                <a:solidFill>
                  <a:srgbClr val="FF0000"/>
                </a:solidFill>
              </a:rPr>
              <a:t>1</a:t>
            </a:r>
            <a:r>
              <a:rPr lang="en-US" sz="3200" dirty="0" smtClean="0"/>
              <a:t>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2 Li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O </a:t>
            </a:r>
          </a:p>
          <a:p>
            <a:pPr marL="0" indent="0">
              <a:buNone/>
            </a:pPr>
            <a:endParaRPr lang="en-US" sz="3200" dirty="0" smtClean="0">
              <a:sym typeface="Wingdings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If 1.83 mol of Li react, how many moles of O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 react?</a:t>
            </a:r>
          </a:p>
          <a:p>
            <a:pPr marL="457200" lvl="1" indent="0">
              <a:buNone/>
            </a:pPr>
            <a:endParaRPr lang="en-US" sz="3600" dirty="0" smtClean="0">
              <a:sym typeface="Wingding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516302"/>
              </p:ext>
            </p:extLst>
          </p:nvPr>
        </p:nvGraphicFramePr>
        <p:xfrm>
          <a:off x="104422" y="2673321"/>
          <a:ext cx="8396111" cy="1009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2342"/>
                <a:gridCol w="458703"/>
                <a:gridCol w="1792810"/>
                <a:gridCol w="335576"/>
                <a:gridCol w="1743075"/>
                <a:gridCol w="591216"/>
                <a:gridCol w="1812389"/>
              </a:tblGrid>
              <a:tr h="504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r>
                        <a:rPr lang="en-US" sz="2000" baseline="0" dirty="0" smtClean="0"/>
                        <a:t> Mol O</a:t>
                      </a:r>
                      <a:r>
                        <a:rPr lang="en-US" sz="2000" baseline="-25000" dirty="0" smtClean="0"/>
                        <a:t>2</a:t>
                      </a:r>
                      <a:endParaRPr lang="en-US" sz="2000" baseline="-250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=</a:t>
                      </a:r>
                      <a:endParaRPr lang="en-US" sz="200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1.83 mol Li</a:t>
                      </a:r>
                      <a:endParaRPr lang="en-US" sz="2000" dirty="0"/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 mol O</a:t>
                      </a:r>
                      <a:r>
                        <a:rPr lang="en-US" sz="20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0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aseline="-25000" dirty="0" smtClean="0"/>
                        <a:t>=</a:t>
                      </a:r>
                      <a:endParaRPr lang="en-US" sz="2000" baseline="-250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0.458 mol O</a:t>
                      </a:r>
                      <a:r>
                        <a:rPr lang="en-US" sz="2000" baseline="-25000" dirty="0" smtClean="0"/>
                        <a:t>2</a:t>
                      </a:r>
                      <a:endParaRPr lang="en-US" sz="2000" baseline="-25000" dirty="0"/>
                    </a:p>
                  </a:txBody>
                  <a:tcPr marT="38100" marB="38100" anchor="ctr"/>
                </a:tc>
              </a:tr>
              <a:tr h="504840">
                <a:tc vMerge="1">
                  <a:txBody>
                    <a:bodyPr/>
                    <a:lstStyle/>
                    <a:p>
                      <a:pPr algn="ctr"/>
                      <a:endParaRPr lang="en-US" sz="4000" baseline="-25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4000" baseline="-25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1</a:t>
                      </a:r>
                      <a:endParaRPr lang="en-US" sz="2000" baseline="0" dirty="0"/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mol Li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4323435" y="2573073"/>
            <a:ext cx="1950036" cy="2781146"/>
            <a:chOff x="4224087" y="3087688"/>
            <a:chExt cx="2184400" cy="3337375"/>
          </a:xfrm>
        </p:grpSpPr>
        <p:sp>
          <p:nvSpPr>
            <p:cNvPr id="6" name="Frame 5"/>
            <p:cNvSpPr/>
            <p:nvPr/>
          </p:nvSpPr>
          <p:spPr>
            <a:xfrm>
              <a:off x="4224087" y="3087688"/>
              <a:ext cx="2184400" cy="1465615"/>
            </a:xfrm>
            <a:prstGeom prst="fram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5249333" y="4555067"/>
              <a:ext cx="0" cy="7281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267200" y="5317067"/>
              <a:ext cx="181186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This is called the “Mole Ratio”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7442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620"/>
            <a:ext cx="8229600" cy="4790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4</a:t>
            </a:r>
            <a:r>
              <a:rPr lang="en-US" sz="3200" dirty="0" smtClean="0"/>
              <a:t> Li +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 Li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O </a:t>
            </a:r>
          </a:p>
          <a:p>
            <a:pPr marL="0" indent="0">
              <a:buNone/>
            </a:pPr>
            <a:endParaRPr lang="en-US" sz="3200" dirty="0" smtClean="0">
              <a:sym typeface="Wingdings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If 1.83 mol of Li reacted, how many moles of Li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O will be produced?</a:t>
            </a:r>
          </a:p>
          <a:p>
            <a:pPr marL="457200" lvl="1" indent="0">
              <a:buNone/>
            </a:pPr>
            <a:endParaRPr lang="en-US" sz="3600" dirty="0" smtClean="0">
              <a:sym typeface="Wingding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748336"/>
              </p:ext>
            </p:extLst>
          </p:nvPr>
        </p:nvGraphicFramePr>
        <p:xfrm>
          <a:off x="104422" y="2750289"/>
          <a:ext cx="8582378" cy="119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7543"/>
                <a:gridCol w="397697"/>
                <a:gridCol w="1611718"/>
                <a:gridCol w="481924"/>
                <a:gridCol w="1895787"/>
                <a:gridCol w="344859"/>
                <a:gridCol w="2032850"/>
              </a:tblGrid>
              <a:tr h="6858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r>
                        <a:rPr lang="en-US" sz="2000" baseline="0" dirty="0" smtClean="0"/>
                        <a:t> mol Li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0" dirty="0" smtClean="0"/>
                        <a:t>O</a:t>
                      </a:r>
                      <a:endParaRPr lang="en-US" sz="2000" baseline="-250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=</a:t>
                      </a:r>
                      <a:endParaRPr lang="en-US" sz="200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1.83 mol Li</a:t>
                      </a:r>
                      <a:endParaRPr lang="en-US" sz="2000" dirty="0"/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 mol Li</a:t>
                      </a:r>
                      <a:r>
                        <a:rPr lang="en-US" sz="20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sz="20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T="38100" marB="3810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aseline="-25000" dirty="0" smtClean="0"/>
                        <a:t>=</a:t>
                      </a:r>
                      <a:endParaRPr lang="en-US" sz="2000" baseline="-25000" dirty="0"/>
                    </a:p>
                  </a:txBody>
                  <a:tcPr marT="38100" marB="381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0.915 mol Li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0" dirty="0" smtClean="0"/>
                        <a:t>O</a:t>
                      </a:r>
                      <a:endParaRPr lang="en-US" sz="2000" baseline="-25000" dirty="0"/>
                    </a:p>
                  </a:txBody>
                  <a:tcPr marT="38100" marB="38100" anchor="ctr"/>
                </a:tc>
              </a:tr>
              <a:tr h="504840">
                <a:tc vMerge="1">
                  <a:txBody>
                    <a:bodyPr/>
                    <a:lstStyle/>
                    <a:p>
                      <a:pPr algn="ctr"/>
                      <a:endParaRPr lang="en-US" sz="4000" baseline="-25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4000" baseline="-25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1</a:t>
                      </a:r>
                      <a:endParaRPr lang="en-US" sz="2000" baseline="0" dirty="0"/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mol Li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marT="38100" marB="38100"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4267200" y="2650047"/>
            <a:ext cx="2184401" cy="2704178"/>
            <a:chOff x="4267199" y="3180052"/>
            <a:chExt cx="2184401" cy="3245011"/>
          </a:xfrm>
        </p:grpSpPr>
        <p:sp>
          <p:nvSpPr>
            <p:cNvPr id="4" name="Frame 3"/>
            <p:cNvSpPr/>
            <p:nvPr/>
          </p:nvSpPr>
          <p:spPr>
            <a:xfrm>
              <a:off x="4267200" y="3180052"/>
              <a:ext cx="2184400" cy="1755244"/>
            </a:xfrm>
            <a:prstGeom prst="fram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5249333" y="4966081"/>
              <a:ext cx="0" cy="4402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267199" y="5317067"/>
              <a:ext cx="218440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“Mole Ratio” between Li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 and Li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50464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Predict the products and balance the following equation: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  </a:t>
            </a:r>
            <a:r>
              <a:rPr lang="en-US" sz="3600" dirty="0" smtClean="0"/>
              <a:t>  </a:t>
            </a:r>
            <a:r>
              <a:rPr lang="en-US" sz="3600" dirty="0" err="1" smtClean="0"/>
              <a:t>FeS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/>
              </a:rPr>
              <a:t> </a:t>
            </a:r>
          </a:p>
        </p:txBody>
      </p:sp>
    </p:spTree>
    <p:extLst>
      <p:ext uri="{BB962C8B-B14F-4D97-AF65-F5344CB8AC3E}">
        <p14:creationId xmlns:p14="http://schemas.microsoft.com/office/powerpoint/2010/main" val="1476147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Predict the products and balance the following equation: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 8 </a:t>
            </a:r>
            <a:r>
              <a:rPr lang="en-US" sz="3600" dirty="0" err="1" smtClean="0"/>
              <a:t>FeS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/>
              </a:rPr>
              <a:t> 8 Fe + S</a:t>
            </a:r>
            <a:r>
              <a:rPr lang="en-US" sz="3600" baseline="-25000" dirty="0" smtClean="0">
                <a:sym typeface="Wingdings"/>
              </a:rPr>
              <a:t>8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If 4.18 mol </a:t>
            </a:r>
            <a:r>
              <a:rPr lang="en-US" dirty="0" err="1" smtClean="0">
                <a:sym typeface="Wingdings"/>
              </a:rPr>
              <a:t>FeS</a:t>
            </a:r>
            <a:r>
              <a:rPr lang="en-US" dirty="0" smtClean="0">
                <a:sym typeface="Wingdings"/>
              </a:rPr>
              <a:t> decomposes, how many moles of Fe are produced? 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 smtClean="0">
              <a:sym typeface="Wingdings"/>
            </a:endParaRPr>
          </a:p>
          <a:p>
            <a:pPr marL="457200" indent="-457200">
              <a:buFont typeface="+mj-lt"/>
              <a:buAutoNum type="arabicPeriod" startAt="2"/>
            </a:pPr>
            <a:endParaRPr lang="en-US" dirty="0">
              <a:sym typeface="Wingdings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>
                <a:sym typeface="Wingdings"/>
              </a:rPr>
              <a:t>How </a:t>
            </a:r>
            <a:r>
              <a:rPr lang="en-US" dirty="0" smtClean="0">
                <a:sym typeface="Wingdings"/>
              </a:rPr>
              <a:t>many moles of </a:t>
            </a:r>
            <a:r>
              <a:rPr lang="en-US" dirty="0" err="1" smtClean="0">
                <a:sym typeface="Wingdings"/>
              </a:rPr>
              <a:t>sulphur</a:t>
            </a:r>
            <a:r>
              <a:rPr lang="en-US" dirty="0" smtClean="0">
                <a:sym typeface="Wingdings"/>
              </a:rPr>
              <a:t> are produced?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618561"/>
              </p:ext>
            </p:extLst>
          </p:nvPr>
        </p:nvGraphicFramePr>
        <p:xfrm>
          <a:off x="2113944" y="2857499"/>
          <a:ext cx="4390452" cy="833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2273300" imgH="431800" progId="Equation.DSMT4">
                  <p:embed/>
                </p:oleObj>
              </mc:Choice>
              <mc:Fallback>
                <p:oleObj name="Equation" r:id="rId3" imgW="22733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3944" y="2857499"/>
                        <a:ext cx="4390452" cy="8339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473326"/>
              </p:ext>
            </p:extLst>
          </p:nvPr>
        </p:nvGraphicFramePr>
        <p:xfrm>
          <a:off x="2113943" y="4078367"/>
          <a:ext cx="4121039" cy="787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2260600" imgH="431800" progId="Equation.DSMT4">
                  <p:embed/>
                </p:oleObj>
              </mc:Choice>
              <mc:Fallback>
                <p:oleObj name="Equation" r:id="rId5" imgW="22606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3943" y="4078367"/>
                        <a:ext cx="4121039" cy="7871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9214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828</TotalTime>
  <Words>349</Words>
  <Application>Microsoft Macintosh PowerPoint</Application>
  <PresentationFormat>On-screen Show (16:10)</PresentationFormat>
  <Paragraphs>65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Executive</vt:lpstr>
      <vt:lpstr>MathType 6.0 Equation</vt:lpstr>
      <vt:lpstr>Intro to Stoichometry</vt:lpstr>
      <vt:lpstr>Mole Ratio</vt:lpstr>
      <vt:lpstr>Predict the products and balance the following equation:</vt:lpstr>
      <vt:lpstr>Predict the products and balance the following equation:</vt:lpstr>
      <vt:lpstr>PowerPoint Presentation</vt:lpstr>
      <vt:lpstr>PowerPoint Presentation</vt:lpstr>
      <vt:lpstr>PowerPoint Presentation</vt:lpstr>
      <vt:lpstr>Predict the products and balance the following equation:</vt:lpstr>
      <vt:lpstr>Predict the products and balance the following equation:</vt:lpstr>
      <vt:lpstr>Predict the products and balance the following equation:</vt:lpstr>
      <vt:lpstr>Predict the products and balance the following equation:</vt:lpstr>
    </vt:vector>
  </TitlesOfParts>
  <Company>Delta Secondary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 Ratio</dc:title>
  <dc:creator>Sachie Motohashi</dc:creator>
  <cp:lastModifiedBy>Scott Lawson</cp:lastModifiedBy>
  <cp:revision>34</cp:revision>
  <dcterms:created xsi:type="dcterms:W3CDTF">2011-10-14T19:41:51Z</dcterms:created>
  <dcterms:modified xsi:type="dcterms:W3CDTF">2020-02-12T02:26:03Z</dcterms:modified>
</cp:coreProperties>
</file>