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63" r:id="rId3"/>
    <p:sldId id="264" r:id="rId4"/>
    <p:sldId id="265" r:id="rId5"/>
    <p:sldId id="257" r:id="rId6"/>
    <p:sldId id="260" r:id="rId7"/>
    <p:sldId id="270" r:id="rId8"/>
    <p:sldId id="271" r:id="rId9"/>
    <p:sldId id="267" r:id="rId10"/>
    <p:sldId id="269" r:id="rId11"/>
    <p:sldId id="283" r:id="rId12"/>
    <p:sldId id="273" r:id="rId13"/>
    <p:sldId id="274" r:id="rId14"/>
    <p:sldId id="277" r:id="rId15"/>
    <p:sldId id="278" r:id="rId16"/>
    <p:sldId id="276" r:id="rId17"/>
    <p:sldId id="268" r:id="rId18"/>
    <p:sldId id="279" r:id="rId19"/>
    <p:sldId id="280" r:id="rId20"/>
    <p:sldId id="275" r:id="rId21"/>
    <p:sldId id="281" r:id="rId22"/>
    <p:sldId id="282" r:id="rId23"/>
    <p:sldId id="285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8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12-09-25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12-09-25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12-09-25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12-09-25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12-09-25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12-09-25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12-09-25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Bonding 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Naming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Naming Simple Ionic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MgBr</a:t>
            </a:r>
            <a:r>
              <a:rPr lang="en-US" baseline="-25000" dirty="0" smtClean="0"/>
              <a:t>2</a:t>
            </a:r>
            <a:r>
              <a:rPr lang="en-US" dirty="0" smtClean="0"/>
              <a:t> (when naming, ignore the subscript “2”)</a:t>
            </a:r>
            <a:endParaRPr lang="en-US" baseline="-25000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Identify the positive ion and the negative ion</a:t>
            </a:r>
          </a:p>
          <a:p>
            <a:pPr marL="712788" indent="0">
              <a:buNone/>
            </a:pPr>
            <a:r>
              <a:rPr lang="en-US" i="1" dirty="0" smtClean="0"/>
              <a:t>Mg</a:t>
            </a:r>
            <a:r>
              <a:rPr lang="en-US" i="1" baseline="30000" dirty="0" smtClean="0"/>
              <a:t>2+</a:t>
            </a:r>
            <a:r>
              <a:rPr lang="en-US" i="1" dirty="0" smtClean="0"/>
              <a:t> – positive ion</a:t>
            </a:r>
          </a:p>
          <a:p>
            <a:pPr marL="712788" indent="0">
              <a:buNone/>
            </a:pPr>
            <a:r>
              <a:rPr lang="en-US" i="1" dirty="0" smtClean="0"/>
              <a:t>Br</a:t>
            </a:r>
            <a:r>
              <a:rPr lang="en-US" i="1" baseline="30000" dirty="0" smtClean="0"/>
              <a:t>-</a:t>
            </a:r>
            <a:r>
              <a:rPr lang="en-US" i="1" dirty="0" smtClean="0"/>
              <a:t> – negative ion</a:t>
            </a:r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What is the name of the positive ion?</a:t>
            </a:r>
          </a:p>
          <a:p>
            <a:pPr marL="712788" indent="0">
              <a:buNone/>
            </a:pPr>
            <a:r>
              <a:rPr lang="en-US" i="1" dirty="0"/>
              <a:t>Mg</a:t>
            </a:r>
            <a:r>
              <a:rPr lang="en-US" i="1" baseline="30000" dirty="0"/>
              <a:t>2+</a:t>
            </a:r>
            <a:r>
              <a:rPr lang="en-US" i="1" dirty="0"/>
              <a:t> – </a:t>
            </a:r>
            <a:r>
              <a:rPr lang="en-US" i="1" dirty="0" smtClean="0"/>
              <a:t>magnesium</a:t>
            </a:r>
            <a:endParaRPr lang="en-US" i="1" dirty="0"/>
          </a:p>
          <a:p>
            <a:pPr marL="571500" indent="-457200">
              <a:buFont typeface="+mj-lt"/>
              <a:buAutoNum type="arabicPeriod" startAt="3"/>
            </a:pPr>
            <a:r>
              <a:rPr lang="en-US" dirty="0" smtClean="0"/>
              <a:t>What is the name of the negative ion? – change the ending to “ide”</a:t>
            </a:r>
          </a:p>
          <a:p>
            <a:pPr marL="712788" indent="0">
              <a:buNone/>
            </a:pPr>
            <a:r>
              <a:rPr lang="en-US" i="1" dirty="0" smtClean="0"/>
              <a:t>Br</a:t>
            </a:r>
            <a:r>
              <a:rPr lang="en-US" i="1" baseline="30000" dirty="0" smtClean="0"/>
              <a:t>-</a:t>
            </a:r>
            <a:r>
              <a:rPr lang="en-US" i="1" dirty="0" smtClean="0"/>
              <a:t> - bromine </a:t>
            </a:r>
            <a:r>
              <a:rPr lang="en-US" i="1" dirty="0" smtClean="0">
                <a:sym typeface="Wingdings"/>
              </a:rPr>
              <a:t> bromide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3446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4" name="Content Placeholder 3" descr="Screen Shot 2012-09-26 at 2.52.3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774" b="-347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76366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89153" cy="1143000"/>
          </a:xfrm>
        </p:spPr>
        <p:txBody>
          <a:bodyPr/>
          <a:lstStyle/>
          <a:p>
            <a:r>
              <a:rPr lang="en-US" sz="4000" dirty="0" smtClean="0"/>
              <a:t>Formulas of Simple Ionic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/>
              <a:t>B</a:t>
            </a:r>
            <a:r>
              <a:rPr lang="en-US" dirty="0" smtClean="0"/>
              <a:t>arium chloride</a:t>
            </a:r>
          </a:p>
          <a:p>
            <a:r>
              <a:rPr lang="en-US" dirty="0" smtClean="0"/>
              <a:t>This is where we have to take note of the charges of each ion</a:t>
            </a:r>
          </a:p>
          <a:p>
            <a:r>
              <a:rPr lang="en-US" dirty="0" smtClean="0"/>
              <a:t>When we write our formula, we do not include the charges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the charge of barium?</a:t>
            </a:r>
          </a:p>
          <a:p>
            <a:pPr marL="712788" indent="0">
              <a:buNone/>
            </a:pPr>
            <a:r>
              <a:rPr lang="en-US" i="1" dirty="0" smtClean="0"/>
              <a:t>2+</a:t>
            </a:r>
            <a:endParaRPr lang="en-US" sz="2000" i="1" baseline="30000" dirty="0" smtClean="0"/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What is the charge of chlorine?</a:t>
            </a:r>
          </a:p>
          <a:p>
            <a:pPr marL="712788" indent="0">
              <a:buNone/>
            </a:pPr>
            <a:r>
              <a:rPr lang="en-US" i="1" dirty="0" smtClean="0"/>
              <a:t>1-</a:t>
            </a:r>
            <a:endParaRPr lang="en-US" sz="2000" i="1" baseline="30000" dirty="0" smtClean="0"/>
          </a:p>
          <a:p>
            <a:pPr marL="571500" indent="-457200">
              <a:buFont typeface="+mj-lt"/>
              <a:buAutoNum type="arabicPeriod" startAt="3"/>
            </a:pPr>
            <a:r>
              <a:rPr lang="en-US" dirty="0" smtClean="0"/>
              <a:t>To write the formula, we must balance the charges.</a:t>
            </a:r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26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89153" cy="1143000"/>
          </a:xfrm>
        </p:spPr>
        <p:txBody>
          <a:bodyPr/>
          <a:lstStyle/>
          <a:p>
            <a:r>
              <a:rPr lang="en-US" sz="4000" dirty="0" smtClean="0"/>
              <a:t>Formulas of Simple Ionic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 startAt="3"/>
            </a:pPr>
            <a:r>
              <a:rPr lang="en-US" dirty="0" smtClean="0"/>
              <a:t>To write the formula, we must balance the charges.</a:t>
            </a:r>
          </a:p>
          <a:p>
            <a:pPr marL="11430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41776"/>
              </p:ext>
            </p:extLst>
          </p:nvPr>
        </p:nvGraphicFramePr>
        <p:xfrm>
          <a:off x="2271058" y="2293471"/>
          <a:ext cx="3645648" cy="174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245"/>
                <a:gridCol w="18534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Positive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</a:t>
                      </a:r>
                      <a:r>
                        <a:rPr lang="en-US" sz="2800" baseline="30000" dirty="0" smtClean="0"/>
                        <a:t>2+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Cl</a:t>
                      </a:r>
                      <a:r>
                        <a:rPr lang="en-US" sz="2400" baseline="30000" dirty="0" smtClean="0"/>
                        <a:t>-</a:t>
                      </a:r>
                      <a:r>
                        <a:rPr lang="en-US" sz="2400" dirty="0" smtClean="0"/>
                        <a:t> </a:t>
                      </a:r>
                      <a:endParaRPr lang="en-US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aseline="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sz="24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320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89153" cy="1143000"/>
          </a:xfrm>
        </p:spPr>
        <p:txBody>
          <a:bodyPr/>
          <a:lstStyle/>
          <a:p>
            <a:r>
              <a:rPr lang="en-US" sz="4000" dirty="0" smtClean="0"/>
              <a:t>Formulas of Simple Ionic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 startAt="3"/>
            </a:pPr>
            <a:r>
              <a:rPr lang="en-US" dirty="0" smtClean="0"/>
              <a:t>To write the formula, we must balance the charges.</a:t>
            </a:r>
          </a:p>
          <a:p>
            <a:pPr marL="11430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392615"/>
              </p:ext>
            </p:extLst>
          </p:nvPr>
        </p:nvGraphicFramePr>
        <p:xfrm>
          <a:off x="2271058" y="2293471"/>
          <a:ext cx="3645648" cy="174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245"/>
                <a:gridCol w="18534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Positive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</a:t>
                      </a:r>
                      <a:r>
                        <a:rPr lang="en-US" sz="2800" baseline="30000" dirty="0" smtClean="0"/>
                        <a:t>2+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Cl</a:t>
                      </a:r>
                      <a:r>
                        <a:rPr lang="en-US" sz="2400" baseline="30000" dirty="0" smtClean="0"/>
                        <a:t>-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Cl</a:t>
                      </a:r>
                      <a:r>
                        <a:rPr lang="en-US" sz="2400" baseline="30000" dirty="0" smtClean="0"/>
                        <a:t>-</a:t>
                      </a:r>
                      <a:endParaRPr lang="en-US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aseline="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sz="24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83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89153" cy="1143000"/>
          </a:xfrm>
        </p:spPr>
        <p:txBody>
          <a:bodyPr/>
          <a:lstStyle/>
          <a:p>
            <a:r>
              <a:rPr lang="en-US" sz="4000" dirty="0" smtClean="0"/>
              <a:t>Formulas of Simple Ionic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 startAt="3"/>
            </a:pPr>
            <a:r>
              <a:rPr lang="en-US" dirty="0" smtClean="0"/>
              <a:t>To write the formula, we must balance the charges.</a:t>
            </a:r>
          </a:p>
          <a:p>
            <a:pPr marL="11430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153231"/>
              </p:ext>
            </p:extLst>
          </p:nvPr>
        </p:nvGraphicFramePr>
        <p:xfrm>
          <a:off x="2271058" y="2293471"/>
          <a:ext cx="3645648" cy="174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245"/>
                <a:gridCol w="18534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Positive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</a:t>
                      </a:r>
                      <a:r>
                        <a:rPr lang="en-US" sz="2800" baseline="30000" dirty="0" smtClean="0"/>
                        <a:t>2+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Cl</a:t>
                      </a:r>
                      <a:r>
                        <a:rPr lang="en-US" sz="2400" baseline="30000" dirty="0" smtClean="0"/>
                        <a:t>-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Cl</a:t>
                      </a:r>
                      <a:r>
                        <a:rPr lang="en-US" sz="2400" baseline="30000" dirty="0" smtClean="0"/>
                        <a:t>-</a:t>
                      </a:r>
                      <a:endParaRPr lang="en-US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 2+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 2-</a:t>
                      </a:r>
                      <a:endParaRPr lang="en-US" sz="2400" baseline="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sz="24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48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89153" cy="1143000"/>
          </a:xfrm>
        </p:spPr>
        <p:txBody>
          <a:bodyPr/>
          <a:lstStyle/>
          <a:p>
            <a:r>
              <a:rPr lang="en-US" sz="4000" dirty="0" smtClean="0"/>
              <a:t>Formulas of Simple Ionic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 startAt="3"/>
            </a:pPr>
            <a:r>
              <a:rPr lang="en-US" dirty="0" smtClean="0"/>
              <a:t>To write the formula, we must balance the charges.</a:t>
            </a:r>
          </a:p>
          <a:p>
            <a:pPr marL="11430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6273"/>
              </p:ext>
            </p:extLst>
          </p:nvPr>
        </p:nvGraphicFramePr>
        <p:xfrm>
          <a:off x="2271058" y="2293471"/>
          <a:ext cx="3645648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245"/>
                <a:gridCol w="18534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Positive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</a:t>
                      </a:r>
                      <a:r>
                        <a:rPr lang="en-US" sz="2800" baseline="30000" dirty="0" smtClean="0"/>
                        <a:t>2+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Cl</a:t>
                      </a:r>
                      <a:r>
                        <a:rPr lang="en-US" sz="2400" baseline="30000" dirty="0" smtClean="0"/>
                        <a:t>-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Cl</a:t>
                      </a:r>
                      <a:r>
                        <a:rPr lang="en-US" sz="2400" baseline="30000" dirty="0" smtClean="0"/>
                        <a:t>-</a:t>
                      </a:r>
                      <a:endParaRPr lang="en-US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 2+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 2-</a:t>
                      </a:r>
                      <a:endParaRPr lang="en-US" sz="2400" baseline="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BaCl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931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89153" cy="1143000"/>
          </a:xfrm>
        </p:spPr>
        <p:txBody>
          <a:bodyPr/>
          <a:lstStyle/>
          <a:p>
            <a:r>
              <a:rPr lang="en-US" sz="4000" dirty="0" smtClean="0"/>
              <a:t>Formulas of Simple Ionic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Magnesium oxide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the charge of magnesium?</a:t>
            </a:r>
          </a:p>
          <a:p>
            <a:pPr marL="712788" indent="0">
              <a:buNone/>
            </a:pPr>
            <a:r>
              <a:rPr lang="en-US" dirty="0" smtClean="0"/>
              <a:t>2+</a:t>
            </a:r>
            <a:endParaRPr lang="en-US" sz="2000" baseline="30000" dirty="0" smtClean="0"/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What is the charge of oxygen?</a:t>
            </a:r>
          </a:p>
          <a:p>
            <a:pPr marL="712788" indent="0">
              <a:buNone/>
            </a:pPr>
            <a:r>
              <a:rPr lang="en-US" dirty="0" smtClean="0"/>
              <a:t>2-</a:t>
            </a:r>
            <a:endParaRPr lang="en-US" sz="2000" baseline="30000" dirty="0" smtClean="0"/>
          </a:p>
          <a:p>
            <a:pPr marL="571500" indent="-457200">
              <a:buFont typeface="+mj-lt"/>
              <a:buAutoNum type="arabicPeriod" startAt="3"/>
            </a:pPr>
            <a:r>
              <a:rPr lang="en-US" dirty="0" smtClean="0"/>
              <a:t>To write the formula, we must balance the charges.</a:t>
            </a:r>
          </a:p>
          <a:p>
            <a:pPr marL="11430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89690"/>
              </p:ext>
            </p:extLst>
          </p:nvPr>
        </p:nvGraphicFramePr>
        <p:xfrm>
          <a:off x="2271058" y="4295588"/>
          <a:ext cx="3645648" cy="174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245"/>
                <a:gridCol w="18534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Positive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Mg</a:t>
                      </a:r>
                      <a:r>
                        <a:rPr lang="en-US" sz="2800" baseline="30000" dirty="0" smtClean="0"/>
                        <a:t>2+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</a:t>
                      </a:r>
                      <a:r>
                        <a:rPr lang="en-US" sz="2400" baseline="30000" dirty="0" smtClean="0"/>
                        <a:t>2-</a:t>
                      </a:r>
                      <a:endParaRPr lang="en-US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aseline="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sz="24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618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89153" cy="1143000"/>
          </a:xfrm>
        </p:spPr>
        <p:txBody>
          <a:bodyPr/>
          <a:lstStyle/>
          <a:p>
            <a:r>
              <a:rPr lang="en-US" sz="4000" dirty="0" smtClean="0"/>
              <a:t>Formulas of Simple Ionic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Magnesium oxide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the charge of magnesium?</a:t>
            </a:r>
          </a:p>
          <a:p>
            <a:pPr marL="712788" indent="0">
              <a:buNone/>
            </a:pPr>
            <a:r>
              <a:rPr lang="en-US" dirty="0" smtClean="0"/>
              <a:t>2+</a:t>
            </a:r>
            <a:endParaRPr lang="en-US" sz="2000" baseline="30000" dirty="0" smtClean="0"/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What is the charge of oxygen?</a:t>
            </a:r>
          </a:p>
          <a:p>
            <a:pPr marL="712788" indent="0">
              <a:buNone/>
            </a:pPr>
            <a:r>
              <a:rPr lang="en-US" dirty="0" smtClean="0"/>
              <a:t>2-</a:t>
            </a:r>
            <a:endParaRPr lang="en-US" sz="2000" baseline="30000" dirty="0" smtClean="0"/>
          </a:p>
          <a:p>
            <a:pPr marL="571500" indent="-457200">
              <a:buFont typeface="+mj-lt"/>
              <a:buAutoNum type="arabicPeriod" startAt="3"/>
            </a:pPr>
            <a:r>
              <a:rPr lang="en-US" dirty="0" smtClean="0"/>
              <a:t>To write the formula, we must balance the charges.</a:t>
            </a:r>
          </a:p>
          <a:p>
            <a:pPr marL="11430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24302"/>
              </p:ext>
            </p:extLst>
          </p:nvPr>
        </p:nvGraphicFramePr>
        <p:xfrm>
          <a:off x="2271058" y="4295588"/>
          <a:ext cx="3645648" cy="174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245"/>
                <a:gridCol w="18534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Positive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Mg</a:t>
                      </a:r>
                      <a:r>
                        <a:rPr lang="en-US" sz="2800" baseline="30000" dirty="0" smtClean="0"/>
                        <a:t>2+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</a:t>
                      </a:r>
                      <a:r>
                        <a:rPr lang="en-US" sz="2400" baseline="30000" dirty="0" smtClean="0"/>
                        <a:t>2-</a:t>
                      </a:r>
                      <a:endParaRPr lang="en-US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 2+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 2-</a:t>
                      </a:r>
                      <a:endParaRPr lang="en-US" sz="2400" baseline="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sz="24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14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89153" cy="1143000"/>
          </a:xfrm>
        </p:spPr>
        <p:txBody>
          <a:bodyPr/>
          <a:lstStyle/>
          <a:p>
            <a:r>
              <a:rPr lang="en-US" sz="4000" dirty="0" smtClean="0"/>
              <a:t>Formulas of Simple Ionic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2: Magnesium oxide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the charge of magnesium?</a:t>
            </a:r>
          </a:p>
          <a:p>
            <a:pPr marL="712788" indent="0">
              <a:buNone/>
            </a:pPr>
            <a:r>
              <a:rPr lang="en-US" dirty="0" smtClean="0"/>
              <a:t>2+</a:t>
            </a:r>
            <a:endParaRPr lang="en-US" sz="2000" baseline="30000" dirty="0" smtClean="0"/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What is the charge of oxygen?</a:t>
            </a:r>
          </a:p>
          <a:p>
            <a:pPr marL="712788" indent="0">
              <a:buNone/>
            </a:pPr>
            <a:r>
              <a:rPr lang="en-US" dirty="0" smtClean="0"/>
              <a:t>2-</a:t>
            </a:r>
            <a:endParaRPr lang="en-US" sz="2000" baseline="30000" dirty="0" smtClean="0"/>
          </a:p>
          <a:p>
            <a:pPr marL="571500" indent="-457200">
              <a:buFont typeface="+mj-lt"/>
              <a:buAutoNum type="arabicPeriod" startAt="3"/>
            </a:pPr>
            <a:r>
              <a:rPr lang="en-US" dirty="0" smtClean="0"/>
              <a:t>To write the formula, we must balance the charges.</a:t>
            </a:r>
          </a:p>
          <a:p>
            <a:pPr marL="11430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439987"/>
              </p:ext>
            </p:extLst>
          </p:nvPr>
        </p:nvGraphicFramePr>
        <p:xfrm>
          <a:off x="2271058" y="4295588"/>
          <a:ext cx="3645648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245"/>
                <a:gridCol w="18534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Positive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Mg</a:t>
                      </a:r>
                      <a:r>
                        <a:rPr lang="en-US" sz="2800" baseline="30000" dirty="0" smtClean="0"/>
                        <a:t>2+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</a:t>
                      </a:r>
                      <a:r>
                        <a:rPr lang="en-US" sz="2400" baseline="30000" dirty="0" smtClean="0"/>
                        <a:t>2-</a:t>
                      </a:r>
                      <a:endParaRPr lang="en-US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 2+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 2-</a:t>
                      </a:r>
                      <a:endParaRPr lang="en-US" sz="2400" baseline="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aseline="0" dirty="0" err="1" smtClean="0"/>
                        <a:t>MgO</a:t>
                      </a:r>
                      <a:endParaRPr lang="en-US" sz="24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248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3811" cy="4876800"/>
          </a:xfrm>
        </p:spPr>
        <p:txBody>
          <a:bodyPr>
            <a:normAutofit/>
          </a:bodyPr>
          <a:lstStyle/>
          <a:p>
            <a:pPr marL="182563" indent="-182563"/>
            <a:r>
              <a:rPr lang="en-US" sz="2800" dirty="0" smtClean="0"/>
              <a:t>Relationship between electrons</a:t>
            </a:r>
          </a:p>
          <a:p>
            <a:pPr marL="182563" indent="-182563"/>
            <a:r>
              <a:rPr lang="en-US" sz="2800" dirty="0" smtClean="0"/>
              <a:t>Only valence electrons interact</a:t>
            </a:r>
            <a:endParaRPr lang="en-US" sz="2800" dirty="0"/>
          </a:p>
        </p:txBody>
      </p:sp>
      <p:pic>
        <p:nvPicPr>
          <p:cNvPr id="5" name="Picture 4" descr="Screen shot 2012-09-13 at 9.53.5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" b="-606"/>
          <a:stretch/>
        </p:blipFill>
        <p:spPr>
          <a:xfrm>
            <a:off x="5334747" y="658800"/>
            <a:ext cx="3213100" cy="58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98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89153" cy="1143000"/>
          </a:xfrm>
        </p:spPr>
        <p:txBody>
          <a:bodyPr/>
          <a:lstStyle/>
          <a:p>
            <a:r>
              <a:rPr lang="en-US" sz="4000" dirty="0" smtClean="0"/>
              <a:t>Formulas of Simple Ionic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Strontium phosphide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the charge of strontium?</a:t>
            </a:r>
          </a:p>
          <a:p>
            <a:pPr marL="712788" indent="0">
              <a:buNone/>
            </a:pPr>
            <a:r>
              <a:rPr lang="en-US" dirty="0" smtClean="0"/>
              <a:t>2+</a:t>
            </a:r>
            <a:endParaRPr lang="en-US" sz="2000" baseline="30000" dirty="0" smtClean="0"/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What is the charge of phosphorus?</a:t>
            </a:r>
          </a:p>
          <a:p>
            <a:pPr marL="712788" indent="0">
              <a:buNone/>
            </a:pPr>
            <a:r>
              <a:rPr lang="en-US" dirty="0" smtClean="0"/>
              <a:t>3-</a:t>
            </a:r>
            <a:endParaRPr lang="en-US" sz="2000" baseline="30000" dirty="0" smtClean="0"/>
          </a:p>
          <a:p>
            <a:pPr marL="571500" indent="-457200">
              <a:buFont typeface="+mj-lt"/>
              <a:buAutoNum type="arabicPeriod" startAt="3"/>
            </a:pPr>
            <a:r>
              <a:rPr lang="en-US" dirty="0" smtClean="0"/>
              <a:t>To write the formula, we must balance the charges.</a:t>
            </a:r>
          </a:p>
          <a:p>
            <a:pPr marL="11430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438396"/>
              </p:ext>
            </p:extLst>
          </p:nvPr>
        </p:nvGraphicFramePr>
        <p:xfrm>
          <a:off x="2271058" y="4295588"/>
          <a:ext cx="3645648" cy="174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245"/>
                <a:gridCol w="18534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Positive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Sr</a:t>
                      </a:r>
                      <a:r>
                        <a:rPr lang="en-US" sz="2400" baseline="30000" dirty="0" smtClean="0"/>
                        <a:t>2+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P</a:t>
                      </a:r>
                      <a:r>
                        <a:rPr lang="en-US" sz="2400" baseline="30000" dirty="0" smtClean="0"/>
                        <a:t>3-</a:t>
                      </a:r>
                      <a:endParaRPr lang="en-US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 </a:t>
                      </a:r>
                      <a:endParaRPr lang="en-US" sz="2400" baseline="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sz="24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613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89153" cy="1143000"/>
          </a:xfrm>
        </p:spPr>
        <p:txBody>
          <a:bodyPr/>
          <a:lstStyle/>
          <a:p>
            <a:r>
              <a:rPr lang="en-US" sz="4000" dirty="0" smtClean="0"/>
              <a:t>Formulas of Simple Ionic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Strontium phosphide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the charge of strontium?</a:t>
            </a:r>
          </a:p>
          <a:p>
            <a:pPr marL="712788" indent="0">
              <a:buNone/>
            </a:pPr>
            <a:r>
              <a:rPr lang="en-US" dirty="0" smtClean="0"/>
              <a:t>2+</a:t>
            </a:r>
            <a:endParaRPr lang="en-US" sz="2000" baseline="30000" dirty="0" smtClean="0"/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What is the charge of phosphorus?</a:t>
            </a:r>
          </a:p>
          <a:p>
            <a:pPr marL="712788" indent="0">
              <a:buNone/>
            </a:pPr>
            <a:r>
              <a:rPr lang="en-US" dirty="0" smtClean="0"/>
              <a:t>3-</a:t>
            </a:r>
            <a:endParaRPr lang="en-US" sz="2000" baseline="30000" dirty="0" smtClean="0"/>
          </a:p>
          <a:p>
            <a:pPr marL="571500" indent="-457200">
              <a:buFont typeface="+mj-lt"/>
              <a:buAutoNum type="arabicPeriod" startAt="3"/>
            </a:pPr>
            <a:r>
              <a:rPr lang="en-US" dirty="0" smtClean="0"/>
              <a:t>To write the formula, we must balance the charges.</a:t>
            </a:r>
          </a:p>
          <a:p>
            <a:pPr marL="11430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363914"/>
              </p:ext>
            </p:extLst>
          </p:nvPr>
        </p:nvGraphicFramePr>
        <p:xfrm>
          <a:off x="2271058" y="4295588"/>
          <a:ext cx="3645648" cy="174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245"/>
                <a:gridCol w="18534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Positive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Sr</a:t>
                      </a:r>
                      <a:r>
                        <a:rPr lang="en-US" sz="2400" baseline="30000" dirty="0" smtClean="0"/>
                        <a:t>2+</a:t>
                      </a:r>
                      <a:r>
                        <a:rPr lang="en-US" sz="2400" baseline="0" dirty="0" smtClean="0"/>
                        <a:t> Sr</a:t>
                      </a:r>
                      <a:r>
                        <a:rPr lang="en-US" sz="2400" baseline="30000" dirty="0" smtClean="0"/>
                        <a:t>2+ </a:t>
                      </a:r>
                      <a:r>
                        <a:rPr lang="en-US" sz="2400" baseline="0" dirty="0" smtClean="0"/>
                        <a:t>Sr</a:t>
                      </a:r>
                      <a:r>
                        <a:rPr lang="en-US" sz="2400" baseline="30000" dirty="0" smtClean="0"/>
                        <a:t>2+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P</a:t>
                      </a:r>
                      <a:r>
                        <a:rPr lang="en-US" sz="2400" baseline="30000" dirty="0" smtClean="0"/>
                        <a:t>3-</a:t>
                      </a:r>
                      <a:r>
                        <a:rPr lang="en-US" sz="2400" baseline="0" dirty="0" smtClean="0"/>
                        <a:t> P</a:t>
                      </a:r>
                      <a:r>
                        <a:rPr lang="en-US" sz="2400" baseline="30000" dirty="0" smtClean="0"/>
                        <a:t>3-</a:t>
                      </a:r>
                      <a:endParaRPr lang="en-US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 6+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 6-</a:t>
                      </a:r>
                      <a:endParaRPr lang="en-US" sz="2400" baseline="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sz="24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714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89153" cy="1143000"/>
          </a:xfrm>
        </p:spPr>
        <p:txBody>
          <a:bodyPr/>
          <a:lstStyle/>
          <a:p>
            <a:r>
              <a:rPr lang="en-US" sz="4000" dirty="0" smtClean="0"/>
              <a:t>Formulas of Simple Ionic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3: Strontium phosphide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is the charge of strontium?</a:t>
            </a:r>
          </a:p>
          <a:p>
            <a:pPr marL="712788" indent="0">
              <a:buNone/>
            </a:pPr>
            <a:r>
              <a:rPr lang="en-US" dirty="0" smtClean="0"/>
              <a:t>2+</a:t>
            </a:r>
            <a:endParaRPr lang="en-US" sz="2000" baseline="30000" dirty="0" smtClean="0"/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What is the charge of phosphorus?</a:t>
            </a:r>
          </a:p>
          <a:p>
            <a:pPr marL="712788" indent="0">
              <a:buNone/>
            </a:pPr>
            <a:r>
              <a:rPr lang="en-US" dirty="0" smtClean="0"/>
              <a:t>3-</a:t>
            </a:r>
            <a:endParaRPr lang="en-US" sz="2000" baseline="30000" dirty="0" smtClean="0"/>
          </a:p>
          <a:p>
            <a:pPr marL="571500" indent="-457200">
              <a:buFont typeface="+mj-lt"/>
              <a:buAutoNum type="arabicPeriod" startAt="3"/>
            </a:pPr>
            <a:r>
              <a:rPr lang="en-US" dirty="0" smtClean="0"/>
              <a:t>To write the formula, we must balance the charges.</a:t>
            </a:r>
          </a:p>
          <a:p>
            <a:pPr marL="11430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628813"/>
              </p:ext>
            </p:extLst>
          </p:nvPr>
        </p:nvGraphicFramePr>
        <p:xfrm>
          <a:off x="2271058" y="4295588"/>
          <a:ext cx="3645648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245"/>
                <a:gridCol w="18534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Positive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Negative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Sr</a:t>
                      </a:r>
                      <a:r>
                        <a:rPr lang="en-US" sz="2400" baseline="30000" dirty="0" smtClean="0"/>
                        <a:t>2+</a:t>
                      </a:r>
                      <a:r>
                        <a:rPr lang="en-US" sz="2400" baseline="0" dirty="0" smtClean="0"/>
                        <a:t> Sr</a:t>
                      </a:r>
                      <a:r>
                        <a:rPr lang="en-US" sz="2400" baseline="30000" dirty="0" smtClean="0"/>
                        <a:t>2+ </a:t>
                      </a:r>
                      <a:r>
                        <a:rPr lang="en-US" sz="2400" baseline="0" dirty="0" smtClean="0"/>
                        <a:t>Sr</a:t>
                      </a:r>
                      <a:r>
                        <a:rPr lang="en-US" sz="2400" baseline="30000" dirty="0" smtClean="0"/>
                        <a:t>2+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P</a:t>
                      </a:r>
                      <a:r>
                        <a:rPr lang="en-US" sz="2400" baseline="30000" dirty="0" smtClean="0"/>
                        <a:t>3-</a:t>
                      </a:r>
                      <a:r>
                        <a:rPr lang="en-US" sz="2400" baseline="0" dirty="0" smtClean="0"/>
                        <a:t> P</a:t>
                      </a:r>
                      <a:r>
                        <a:rPr lang="en-US" sz="2400" baseline="30000" dirty="0" smtClean="0"/>
                        <a:t>3-</a:t>
                      </a:r>
                      <a:endParaRPr lang="en-US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 6+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Overall: 6-</a:t>
                      </a:r>
                      <a:endParaRPr lang="en-US" sz="2400" baseline="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Sr</a:t>
                      </a:r>
                      <a:r>
                        <a:rPr lang="en-US" sz="2400" baseline="-25000" dirty="0" smtClean="0"/>
                        <a:t>3</a:t>
                      </a:r>
                      <a:r>
                        <a:rPr lang="en-US" sz="2400" baseline="0" dirty="0" smtClean="0"/>
                        <a:t>P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877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4" name="Content Placeholder 3" descr="Screen Shot 2012-09-26 at 2.54.1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58" r="-52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8865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3811" cy="4876800"/>
          </a:xfrm>
        </p:spPr>
        <p:txBody>
          <a:bodyPr>
            <a:normAutofit/>
          </a:bodyPr>
          <a:lstStyle/>
          <a:p>
            <a:pPr marL="182563" indent="-182563">
              <a:lnSpc>
                <a:spcPct val="150000"/>
              </a:lnSpc>
            </a:pPr>
            <a:r>
              <a:rPr lang="en-US" sz="2800" dirty="0" smtClean="0"/>
              <a:t>Electron giving and taking</a:t>
            </a:r>
          </a:p>
          <a:p>
            <a:pPr marL="182563" indent="-182563">
              <a:lnSpc>
                <a:spcPct val="150000"/>
              </a:lnSpc>
            </a:pPr>
            <a:r>
              <a:rPr lang="en-US" sz="2800" dirty="0" smtClean="0"/>
              <a:t>Between metals and non-metals </a:t>
            </a: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ie</a:t>
            </a:r>
            <a:r>
              <a:rPr lang="en-US" sz="2800" dirty="0" smtClean="0"/>
              <a:t>. Between atoms on the extreme left side and extreme right side of the periodic table)</a:t>
            </a:r>
          </a:p>
          <a:p>
            <a:pPr marL="182563" indent="-182563">
              <a:lnSpc>
                <a:spcPct val="150000"/>
              </a:lnSpc>
            </a:pPr>
            <a:r>
              <a:rPr lang="en-US" sz="2800" dirty="0" smtClean="0"/>
              <a:t>Na </a:t>
            </a:r>
            <a:r>
              <a:rPr lang="en-US" sz="2800" dirty="0" smtClean="0">
                <a:sym typeface="Wingdings"/>
              </a:rPr>
              <a:t> (to achieve noble gas stability) becomes Na</a:t>
            </a:r>
            <a:r>
              <a:rPr lang="en-US" sz="2800" baseline="30000" dirty="0" smtClean="0">
                <a:sym typeface="Wingdings"/>
              </a:rPr>
              <a:t>+</a:t>
            </a:r>
            <a:endParaRPr lang="en-US" sz="2800" baseline="30000" dirty="0" smtClean="0"/>
          </a:p>
          <a:p>
            <a:pPr marL="182563" indent="-182563">
              <a:lnSpc>
                <a:spcPct val="150000"/>
              </a:lnSpc>
            </a:pPr>
            <a:r>
              <a:rPr lang="en-US" sz="2800" dirty="0" err="1" smtClean="0"/>
              <a:t>Cl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(to achieve noble gas stability) becomes </a:t>
            </a:r>
            <a:r>
              <a:rPr lang="en-US" sz="2800" dirty="0" err="1" smtClean="0">
                <a:sym typeface="Wingdings"/>
              </a:rPr>
              <a:t>Cl</a:t>
            </a:r>
            <a:r>
              <a:rPr lang="en-US" sz="2800" baseline="30000" dirty="0" smtClean="0">
                <a:sym typeface="Wingdings"/>
              </a:rPr>
              <a:t>-</a:t>
            </a:r>
            <a:endParaRPr lang="en-US" sz="2800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930" y="123639"/>
            <a:ext cx="2938080" cy="229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85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3811" cy="4876800"/>
          </a:xfrm>
        </p:spPr>
        <p:txBody>
          <a:bodyPr/>
          <a:lstStyle/>
          <a:p>
            <a:pPr marL="182563" indent="-182563">
              <a:lnSpc>
                <a:spcPct val="150000"/>
              </a:lnSpc>
            </a:pPr>
            <a:r>
              <a:rPr lang="en-US" sz="2800" dirty="0" smtClean="0"/>
              <a:t>Electron sharing</a:t>
            </a:r>
          </a:p>
          <a:p>
            <a:pPr marL="182563" indent="-182563">
              <a:lnSpc>
                <a:spcPct val="150000"/>
              </a:lnSpc>
            </a:pPr>
            <a:r>
              <a:rPr lang="en-US" sz="2800" dirty="0" smtClean="0"/>
              <a:t>Between non-metals</a:t>
            </a:r>
          </a:p>
          <a:p>
            <a:pPr marL="182563" indent="-182563">
              <a:lnSpc>
                <a:spcPct val="150000"/>
              </a:lnSpc>
            </a:pPr>
            <a:r>
              <a:rPr lang="en-US" sz="2800" dirty="0" smtClean="0"/>
              <a:t>Electrons are shared so that each atom reaches noble gas stability</a:t>
            </a:r>
          </a:p>
          <a:p>
            <a:pPr marL="182563" indent="-182563">
              <a:lnSpc>
                <a:spcPct val="150000"/>
              </a:lnSpc>
            </a:pPr>
            <a:r>
              <a:rPr lang="en-US" sz="2800" dirty="0" smtClean="0"/>
              <a:t>Example 1: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</a:p>
          <a:p>
            <a:pPr marL="182563" indent="-182563">
              <a:lnSpc>
                <a:spcPct val="150000"/>
              </a:lnSpc>
            </a:pPr>
            <a:r>
              <a:rPr lang="en-US" sz="2800" dirty="0" smtClean="0"/>
              <a:t>Example 2: NH</a:t>
            </a:r>
            <a:r>
              <a:rPr lang="en-US" sz="2800" baseline="-25000" dirty="0" smtClean="0"/>
              <a:t>3</a:t>
            </a:r>
          </a:p>
          <a:p>
            <a:pPr marL="182563" indent="-182563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413" y="156882"/>
            <a:ext cx="2725598" cy="204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41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a COMPOUND?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substance composed of two or more elements that have been chemically united.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i="1" dirty="0"/>
          </a:p>
        </p:txBody>
      </p:sp>
      <p:pic>
        <p:nvPicPr>
          <p:cNvPr id="4" name="Picture 3" descr="Screen shot 2011-09-26 at 11.53.3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092" y="2630411"/>
            <a:ext cx="4528612" cy="412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978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a CHEMICAL FORMULA?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way of expressing the atoms that make up a chemical compound</a:t>
            </a:r>
          </a:p>
          <a:p>
            <a:r>
              <a:rPr lang="en-US" sz="2800" dirty="0" smtClean="0"/>
              <a:t>Always neutral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i="1" dirty="0"/>
          </a:p>
        </p:txBody>
      </p:sp>
      <p:pic>
        <p:nvPicPr>
          <p:cNvPr id="4" name="Picture 3" descr="Screen shot 2011-09-26 at 11.53.3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352" y="3042619"/>
            <a:ext cx="4076351" cy="371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95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a CHEMICAL FORMULA?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Example 1: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</a:p>
          <a:p>
            <a:r>
              <a:rPr lang="en-US" sz="2400" dirty="0" smtClean="0"/>
              <a:t>The subscript “2” means that there are 2 hydrogen atoms</a:t>
            </a:r>
          </a:p>
          <a:p>
            <a:r>
              <a:rPr lang="en-US" sz="2400" dirty="0" smtClean="0"/>
              <a:t>Oxygen does not have a subscript – there is 1 oxygen atom</a:t>
            </a:r>
          </a:p>
          <a:p>
            <a:r>
              <a:rPr lang="en-US" sz="2800" dirty="0" smtClean="0"/>
              <a:t>Example 2: CH</a:t>
            </a:r>
            <a:r>
              <a:rPr lang="en-US" sz="2800" baseline="-25000" dirty="0"/>
              <a:t>4</a:t>
            </a:r>
            <a:endParaRPr lang="en-US" sz="2800" baseline="-25000" dirty="0" smtClean="0"/>
          </a:p>
          <a:p>
            <a:r>
              <a:rPr lang="en-US" sz="2400" dirty="0" smtClean="0"/>
              <a:t>How many carbon atoms are there?</a:t>
            </a:r>
          </a:p>
          <a:p>
            <a:r>
              <a:rPr lang="en-US" sz="2400" dirty="0" smtClean="0"/>
              <a:t>How many hydrogen atoms are there?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2025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a CHEMICAL FORMULA?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Example 3: NH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Cl</a:t>
            </a:r>
          </a:p>
          <a:p>
            <a:r>
              <a:rPr lang="en-US" sz="2400" dirty="0" smtClean="0"/>
              <a:t>List the atoms that are in the compound.</a:t>
            </a:r>
          </a:p>
          <a:p>
            <a:r>
              <a:rPr lang="en-US" sz="2400" dirty="0" smtClean="0"/>
              <a:t>How many of each atom are there?</a:t>
            </a:r>
          </a:p>
          <a:p>
            <a:endParaRPr lang="en-US" sz="2400" dirty="0" smtClean="0"/>
          </a:p>
          <a:p>
            <a:r>
              <a:rPr lang="en-US" sz="2800" dirty="0" smtClean="0"/>
              <a:t>Example 4: (NH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PO</a:t>
            </a:r>
            <a:r>
              <a:rPr lang="en-US" sz="2800" baseline="-25000" dirty="0" smtClean="0"/>
              <a:t>4</a:t>
            </a:r>
          </a:p>
          <a:p>
            <a:r>
              <a:rPr lang="en-US" sz="2400" dirty="0"/>
              <a:t>List the atoms that are in the compound</a:t>
            </a:r>
            <a:r>
              <a:rPr lang="en-US" sz="2400" dirty="0" smtClean="0"/>
              <a:t>.</a:t>
            </a:r>
          </a:p>
          <a:p>
            <a:r>
              <a:rPr lang="en-US" sz="2400" i="1" dirty="0" smtClean="0"/>
              <a:t>The “3” means that there are 3 x NH</a:t>
            </a:r>
            <a:r>
              <a:rPr lang="en-US" sz="2400" i="1" baseline="-25000" dirty="0"/>
              <a:t>4</a:t>
            </a:r>
          </a:p>
          <a:p>
            <a:r>
              <a:rPr lang="en-US" sz="2400" dirty="0"/>
              <a:t>How many of each atom are there?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8768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Naming Simple Ionic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 err="1" smtClean="0"/>
              <a:t>NaCl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Identify the positive ion and the negative ion</a:t>
            </a:r>
          </a:p>
          <a:p>
            <a:pPr marL="712788" indent="0">
              <a:buNone/>
            </a:pPr>
            <a:r>
              <a:rPr lang="en-US" i="1" dirty="0" smtClean="0"/>
              <a:t>Na</a:t>
            </a:r>
            <a:r>
              <a:rPr lang="en-US" i="1" baseline="30000" dirty="0" smtClean="0"/>
              <a:t>+</a:t>
            </a:r>
            <a:r>
              <a:rPr lang="en-US" i="1" dirty="0" smtClean="0"/>
              <a:t> – positive ion</a:t>
            </a:r>
          </a:p>
          <a:p>
            <a:pPr marL="712788" indent="0">
              <a:buNone/>
            </a:pPr>
            <a:r>
              <a:rPr lang="en-US" i="1" dirty="0" err="1" smtClean="0"/>
              <a:t>Cl</a:t>
            </a:r>
            <a:r>
              <a:rPr lang="en-US" i="1" baseline="30000" dirty="0" smtClean="0"/>
              <a:t>-</a:t>
            </a:r>
            <a:r>
              <a:rPr lang="en-US" i="1" dirty="0" smtClean="0"/>
              <a:t> – negative ion</a:t>
            </a:r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What is the name of the positive ion?</a:t>
            </a:r>
          </a:p>
          <a:p>
            <a:pPr marL="712788" indent="0">
              <a:buNone/>
            </a:pPr>
            <a:r>
              <a:rPr lang="en-US" i="1" dirty="0" smtClean="0"/>
              <a:t>Na</a:t>
            </a:r>
            <a:r>
              <a:rPr lang="en-US" i="1" baseline="30000" dirty="0" smtClean="0"/>
              <a:t>+</a:t>
            </a:r>
            <a:r>
              <a:rPr lang="en-US" i="1" dirty="0" smtClean="0"/>
              <a:t> - sodium</a:t>
            </a:r>
          </a:p>
          <a:p>
            <a:pPr marL="571500" indent="-457200">
              <a:buFont typeface="+mj-lt"/>
              <a:buAutoNum type="arabicPeriod" startAt="3"/>
            </a:pPr>
            <a:r>
              <a:rPr lang="en-US" dirty="0" smtClean="0"/>
              <a:t>What is the name of the negative ion? – change the ending to “ide”</a:t>
            </a:r>
          </a:p>
          <a:p>
            <a:pPr marL="712788" indent="0">
              <a:buNone/>
            </a:pPr>
            <a:r>
              <a:rPr lang="en-US" i="1" dirty="0" err="1" smtClean="0"/>
              <a:t>Cl</a:t>
            </a:r>
            <a:r>
              <a:rPr lang="en-US" i="1" baseline="30000" dirty="0" smtClean="0"/>
              <a:t>-</a:t>
            </a:r>
            <a:r>
              <a:rPr lang="en-US" i="1" dirty="0" smtClean="0"/>
              <a:t> - chlorine </a:t>
            </a:r>
            <a:r>
              <a:rPr lang="en-US" i="1" dirty="0" smtClean="0">
                <a:sym typeface="Wingdings"/>
              </a:rPr>
              <a:t> chloride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83230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2402</TotalTime>
  <Words>879</Words>
  <Application>Microsoft Macintosh PowerPoint</Application>
  <PresentationFormat>On-screen Show (4:3)</PresentationFormat>
  <Paragraphs>179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Bonding  &amp; Naming</vt:lpstr>
      <vt:lpstr>Bonding</vt:lpstr>
      <vt:lpstr>Ionic Bonding</vt:lpstr>
      <vt:lpstr>Covalent Bonding</vt:lpstr>
      <vt:lpstr>What is a COMPOUND?</vt:lpstr>
      <vt:lpstr>What is a CHEMICAL FORMULA?</vt:lpstr>
      <vt:lpstr>What is a CHEMICAL FORMULA?</vt:lpstr>
      <vt:lpstr>What is a CHEMICAL FORMULA?</vt:lpstr>
      <vt:lpstr>Naming Simple Ionic Compounds</vt:lpstr>
      <vt:lpstr>Naming Simple Ionic Compounds</vt:lpstr>
      <vt:lpstr>Practice Problems</vt:lpstr>
      <vt:lpstr>Formulas of Simple Ionic Compounds</vt:lpstr>
      <vt:lpstr>Formulas of Simple Ionic Compounds</vt:lpstr>
      <vt:lpstr>Formulas of Simple Ionic Compounds</vt:lpstr>
      <vt:lpstr>Formulas of Simple Ionic Compounds</vt:lpstr>
      <vt:lpstr>Formulas of Simple Ionic Compounds</vt:lpstr>
      <vt:lpstr>Formulas of Simple Ionic Compounds</vt:lpstr>
      <vt:lpstr>Formulas of Simple Ionic Compounds</vt:lpstr>
      <vt:lpstr>Formulas of Simple Ionic Compounds</vt:lpstr>
      <vt:lpstr>Formulas of Simple Ionic Compounds</vt:lpstr>
      <vt:lpstr>Formulas of Simple Ionic Compounds</vt:lpstr>
      <vt:lpstr>Formulas of Simple Ionic Compounds</vt:lpstr>
      <vt:lpstr>Practice Problems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Molar Mass</dc:title>
  <dc:creator>Sachie Motohashi</dc:creator>
  <cp:lastModifiedBy>Scott Lawson</cp:lastModifiedBy>
  <cp:revision>68</cp:revision>
  <dcterms:created xsi:type="dcterms:W3CDTF">2011-09-20T02:36:33Z</dcterms:created>
  <dcterms:modified xsi:type="dcterms:W3CDTF">2012-09-26T22:03:11Z</dcterms:modified>
</cp:coreProperties>
</file>