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5"/>
  </p:notesMasterIdLst>
  <p:handoutMasterIdLst>
    <p:handoutMasterId r:id="rId16"/>
  </p:handoutMasterIdLst>
  <p:sldIdLst>
    <p:sldId id="268" r:id="rId3"/>
    <p:sldId id="280" r:id="rId4"/>
    <p:sldId id="285" r:id="rId5"/>
    <p:sldId id="293" r:id="rId6"/>
    <p:sldId id="294" r:id="rId7"/>
    <p:sldId id="298" r:id="rId8"/>
    <p:sldId id="299" r:id="rId9"/>
    <p:sldId id="291" r:id="rId10"/>
    <p:sldId id="292" r:id="rId11"/>
    <p:sldId id="302" r:id="rId12"/>
    <p:sldId id="300" r:id="rId13"/>
    <p:sldId id="301" r:id="rId14"/>
  </p:sldIdLst>
  <p:sldSz cx="9144000" cy="5715000" type="screen16x10"/>
  <p:notesSz cx="6858000" cy="9144000"/>
  <p:defaultTextStyle>
    <a:defPPr>
      <a:defRPr lang="en-US"/>
    </a:defPPr>
    <a:lvl1pPr marL="0" algn="l" defTabSz="713323" rtl="0" eaLnBrk="1" latinLnBrk="0" hangingPunct="1">
      <a:defRPr sz="1400" kern="1200">
        <a:solidFill>
          <a:schemeClr val="tx1"/>
        </a:solidFill>
        <a:latin typeface="+mn-lt"/>
        <a:ea typeface="+mn-ea"/>
        <a:cs typeface="+mn-cs"/>
      </a:defRPr>
    </a:lvl1pPr>
    <a:lvl2pPr marL="356662" algn="l" defTabSz="713323" rtl="0" eaLnBrk="1" latinLnBrk="0" hangingPunct="1">
      <a:defRPr sz="1400" kern="1200">
        <a:solidFill>
          <a:schemeClr val="tx1"/>
        </a:solidFill>
        <a:latin typeface="+mn-lt"/>
        <a:ea typeface="+mn-ea"/>
        <a:cs typeface="+mn-cs"/>
      </a:defRPr>
    </a:lvl2pPr>
    <a:lvl3pPr marL="713323" algn="l" defTabSz="713323" rtl="0" eaLnBrk="1" latinLnBrk="0" hangingPunct="1">
      <a:defRPr sz="1400" kern="1200">
        <a:solidFill>
          <a:schemeClr val="tx1"/>
        </a:solidFill>
        <a:latin typeface="+mn-lt"/>
        <a:ea typeface="+mn-ea"/>
        <a:cs typeface="+mn-cs"/>
      </a:defRPr>
    </a:lvl3pPr>
    <a:lvl4pPr marL="1069985" algn="l" defTabSz="713323" rtl="0" eaLnBrk="1" latinLnBrk="0" hangingPunct="1">
      <a:defRPr sz="1400" kern="1200">
        <a:solidFill>
          <a:schemeClr val="tx1"/>
        </a:solidFill>
        <a:latin typeface="+mn-lt"/>
        <a:ea typeface="+mn-ea"/>
        <a:cs typeface="+mn-cs"/>
      </a:defRPr>
    </a:lvl4pPr>
    <a:lvl5pPr marL="1426647" algn="l" defTabSz="713323" rtl="0" eaLnBrk="1" latinLnBrk="0" hangingPunct="1">
      <a:defRPr sz="1400" kern="1200">
        <a:solidFill>
          <a:schemeClr val="tx1"/>
        </a:solidFill>
        <a:latin typeface="+mn-lt"/>
        <a:ea typeface="+mn-ea"/>
        <a:cs typeface="+mn-cs"/>
      </a:defRPr>
    </a:lvl5pPr>
    <a:lvl6pPr marL="1783309" algn="l" defTabSz="713323" rtl="0" eaLnBrk="1" latinLnBrk="0" hangingPunct="1">
      <a:defRPr sz="1400" kern="1200">
        <a:solidFill>
          <a:schemeClr val="tx1"/>
        </a:solidFill>
        <a:latin typeface="+mn-lt"/>
        <a:ea typeface="+mn-ea"/>
        <a:cs typeface="+mn-cs"/>
      </a:defRPr>
    </a:lvl6pPr>
    <a:lvl7pPr marL="2139970" algn="l" defTabSz="713323" rtl="0" eaLnBrk="1" latinLnBrk="0" hangingPunct="1">
      <a:defRPr sz="1400" kern="1200">
        <a:solidFill>
          <a:schemeClr val="tx1"/>
        </a:solidFill>
        <a:latin typeface="+mn-lt"/>
        <a:ea typeface="+mn-ea"/>
        <a:cs typeface="+mn-cs"/>
      </a:defRPr>
    </a:lvl7pPr>
    <a:lvl8pPr marL="2496632" algn="l" defTabSz="713323" rtl="0" eaLnBrk="1" latinLnBrk="0" hangingPunct="1">
      <a:defRPr sz="1400" kern="1200">
        <a:solidFill>
          <a:schemeClr val="tx1"/>
        </a:solidFill>
        <a:latin typeface="+mn-lt"/>
        <a:ea typeface="+mn-ea"/>
        <a:cs typeface="+mn-cs"/>
      </a:defRPr>
    </a:lvl8pPr>
    <a:lvl9pPr marL="2853294" algn="l" defTabSz="713323"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p:scale>
          <a:sx n="112" d="100"/>
          <a:sy n="112" d="100"/>
        </p:scale>
        <p:origin x="-400" y="400"/>
      </p:cViewPr>
      <p:guideLst>
        <p:guide orient="horz" pos="1800"/>
        <p:guide pos="2880"/>
        <p:guide pos="755"/>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 Id="rId3"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17-09-27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17-09-27</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713323" rtl="0" eaLnBrk="1" latinLnBrk="0" hangingPunct="1">
      <a:defRPr sz="900" kern="1200">
        <a:solidFill>
          <a:schemeClr val="tx2"/>
        </a:solidFill>
        <a:latin typeface="+mn-lt"/>
        <a:ea typeface="+mn-ea"/>
        <a:cs typeface="+mn-cs"/>
      </a:defRPr>
    </a:lvl1pPr>
    <a:lvl2pPr marL="356662" algn="l" defTabSz="713323" rtl="0" eaLnBrk="1" latinLnBrk="0" hangingPunct="1">
      <a:defRPr sz="900" kern="1200">
        <a:solidFill>
          <a:schemeClr val="tx2"/>
        </a:solidFill>
        <a:latin typeface="+mn-lt"/>
        <a:ea typeface="+mn-ea"/>
        <a:cs typeface="+mn-cs"/>
      </a:defRPr>
    </a:lvl2pPr>
    <a:lvl3pPr marL="713323" algn="l" defTabSz="713323" rtl="0" eaLnBrk="1" latinLnBrk="0" hangingPunct="1">
      <a:defRPr sz="900" kern="1200">
        <a:solidFill>
          <a:schemeClr val="tx2"/>
        </a:solidFill>
        <a:latin typeface="+mn-lt"/>
        <a:ea typeface="+mn-ea"/>
        <a:cs typeface="+mn-cs"/>
      </a:defRPr>
    </a:lvl3pPr>
    <a:lvl4pPr marL="1069985" algn="l" defTabSz="713323" rtl="0" eaLnBrk="1" latinLnBrk="0" hangingPunct="1">
      <a:defRPr sz="900" kern="1200">
        <a:solidFill>
          <a:schemeClr val="tx2"/>
        </a:solidFill>
        <a:latin typeface="+mn-lt"/>
        <a:ea typeface="+mn-ea"/>
        <a:cs typeface="+mn-cs"/>
      </a:defRPr>
    </a:lvl4pPr>
    <a:lvl5pPr marL="1426647" algn="l" defTabSz="713323" rtl="0" eaLnBrk="1" latinLnBrk="0" hangingPunct="1">
      <a:defRPr sz="900" kern="1200">
        <a:solidFill>
          <a:schemeClr val="tx2"/>
        </a:solidFill>
        <a:latin typeface="+mn-lt"/>
        <a:ea typeface="+mn-ea"/>
        <a:cs typeface="+mn-cs"/>
      </a:defRPr>
    </a:lvl5pPr>
    <a:lvl6pPr marL="1783309" algn="l" defTabSz="713323" rtl="0" eaLnBrk="1" latinLnBrk="0" hangingPunct="1">
      <a:defRPr sz="900" kern="1200">
        <a:solidFill>
          <a:schemeClr val="tx1"/>
        </a:solidFill>
        <a:latin typeface="+mn-lt"/>
        <a:ea typeface="+mn-ea"/>
        <a:cs typeface="+mn-cs"/>
      </a:defRPr>
    </a:lvl6pPr>
    <a:lvl7pPr marL="2139970" algn="l" defTabSz="713323" rtl="0" eaLnBrk="1" latinLnBrk="0" hangingPunct="1">
      <a:defRPr sz="900" kern="1200">
        <a:solidFill>
          <a:schemeClr val="tx1"/>
        </a:solidFill>
        <a:latin typeface="+mn-lt"/>
        <a:ea typeface="+mn-ea"/>
        <a:cs typeface="+mn-cs"/>
      </a:defRPr>
    </a:lvl7pPr>
    <a:lvl8pPr marL="2496632" algn="l" defTabSz="713323" rtl="0" eaLnBrk="1" latinLnBrk="0" hangingPunct="1">
      <a:defRPr sz="900" kern="1200">
        <a:solidFill>
          <a:schemeClr val="tx1"/>
        </a:solidFill>
        <a:latin typeface="+mn-lt"/>
        <a:ea typeface="+mn-ea"/>
        <a:cs typeface="+mn-cs"/>
      </a:defRPr>
    </a:lvl8pPr>
    <a:lvl9pPr marL="2853294" algn="l" defTabSz="713323"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5715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468408"/>
            <a:ext cx="2521776" cy="4246593"/>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101228"/>
            <a:ext cx="5120640" cy="1317625"/>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C2C6F8EA-316C-41DE-B9A4-EDCC3A85ED9A}" type="datetimeFigureOut">
              <a:rPr lang="is-IS" smtClean="0"/>
              <a:pPr/>
              <a:t>17-09-27</a:t>
            </a:fld>
            <a:endParaRPr lang="is-I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5357812"/>
            <a:ext cx="876300" cy="243417"/>
          </a:xfrm>
        </p:spPr>
        <p:txBody>
          <a:bodyPr/>
          <a:lstStyle/>
          <a:p>
            <a:fld id="{7DC1BBB0-96F0-4077-A278-0F3FB5C104D3}" type="slidenum">
              <a:rPr lang="uk-UA" smtClean="0"/>
              <a:pPr/>
              <a:t>‹#›</a:t>
            </a:fld>
            <a:endParaRPr lang="uk-UA"/>
          </a:p>
        </p:txBody>
      </p:sp>
      <p:sp>
        <p:nvSpPr>
          <p:cNvPr id="9" name="Freeform 7"/>
          <p:cNvSpPr>
            <a:spLocks noChangeAspect="1" noEditPoints="1"/>
          </p:cNvSpPr>
          <p:nvPr/>
        </p:nvSpPr>
        <p:spPr bwMode="auto">
          <a:xfrm>
            <a:off x="838200" y="1468408"/>
            <a:ext cx="2521776" cy="4246593"/>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181100"/>
            <a:ext cx="5120640" cy="1920240"/>
          </a:xfrm>
        </p:spPr>
        <p:txBody>
          <a:bodyPr>
            <a:normAutofit/>
          </a:bodyPr>
          <a:lstStyle>
            <a:lvl1pPr>
              <a:defRPr sz="4000" cap="all" baseline="0"/>
            </a:lvl1pPr>
          </a:lstStyle>
          <a:p>
            <a:r>
              <a:rPr lang="en-CA" smtClean="0"/>
              <a:t>Click to edit Master title style</a:t>
            </a:r>
            <a:endParaRPr lang="en-US" dirty="0"/>
          </a:p>
        </p:txBody>
      </p:sp>
      <p:sp>
        <p:nvSpPr>
          <p:cNvPr id="13" name="Freeform 7"/>
          <p:cNvSpPr>
            <a:spLocks noChangeAspect="1" noEditPoints="1"/>
          </p:cNvSpPr>
          <p:nvPr/>
        </p:nvSpPr>
        <p:spPr bwMode="auto">
          <a:xfrm>
            <a:off x="838200" y="1468408"/>
            <a:ext cx="2521776" cy="4246593"/>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2C6F8EA-316C-41DE-B9A4-EDCC3A85ED9A}" type="datetimeFigureOut">
              <a:rPr lang="is-IS" smtClean="0"/>
              <a:t>17-09-27</a:t>
            </a:fld>
            <a:endParaRPr lang="is-I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2C6F8EA-316C-41DE-B9A4-EDCC3A85ED9A}" type="datetimeFigureOut">
              <a:rPr lang="is-IS" smtClean="0"/>
              <a:t>17-09-27</a:t>
            </a:fld>
            <a:endParaRPr lang="is-I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5715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C2C6F8EA-316C-41DE-B9A4-EDCC3A85ED9A}" type="datetimeFigureOut">
              <a:rPr lang="is-IS" smtClean="0"/>
              <a:t>17-09-27</a:t>
            </a:fld>
            <a:endParaRPr lang="is-I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uk-UA" smtClean="0"/>
              <a:t>‹#›</a:t>
            </a:fld>
            <a:endParaRPr lang="uk-UA"/>
          </a:p>
        </p:txBody>
      </p:sp>
      <p:sp>
        <p:nvSpPr>
          <p:cNvPr id="25" name="Title Placeholder 1"/>
          <p:cNvSpPr>
            <a:spLocks noGrp="1"/>
          </p:cNvSpPr>
          <p:nvPr>
            <p:ph type="title"/>
          </p:nvPr>
        </p:nvSpPr>
        <p:spPr>
          <a:xfrm>
            <a:off x="276225" y="190500"/>
            <a:ext cx="8591550" cy="889001"/>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31" name="Content Placeholder 30"/>
          <p:cNvSpPr>
            <a:spLocks noGrp="1"/>
          </p:cNvSpPr>
          <p:nvPr>
            <p:ph sz="quarter" idx="13"/>
          </p:nvPr>
        </p:nvSpPr>
        <p:spPr>
          <a:xfrm>
            <a:off x="274320" y="1082040"/>
            <a:ext cx="859536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5715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C2C6F8EA-316C-41DE-B9A4-EDCC3A85ED9A}" type="datetimeFigureOut">
              <a:rPr lang="is-IS" smtClean="0"/>
              <a:pPr/>
              <a:t>17-09-27</a:t>
            </a:fld>
            <a:endParaRPr lang="is-I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uk-UA" smtClean="0"/>
              <a:pPr/>
              <a:t>‹#›</a:t>
            </a:fld>
            <a:endParaRPr lang="uk-UA"/>
          </a:p>
        </p:txBody>
      </p:sp>
      <p:sp>
        <p:nvSpPr>
          <p:cNvPr id="15" name="Subtitle 2"/>
          <p:cNvSpPr>
            <a:spLocks noGrp="1"/>
          </p:cNvSpPr>
          <p:nvPr>
            <p:ph type="subTitle" idx="1"/>
          </p:nvPr>
        </p:nvSpPr>
        <p:spPr>
          <a:xfrm>
            <a:off x="3743324" y="1166812"/>
            <a:ext cx="5120640" cy="1230313"/>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10" name="Freeform 7"/>
          <p:cNvSpPr>
            <a:spLocks noChangeAspect="1" noEditPoints="1"/>
          </p:cNvSpPr>
          <p:nvPr/>
        </p:nvSpPr>
        <p:spPr bwMode="auto">
          <a:xfrm>
            <a:off x="34290" y="113868"/>
            <a:ext cx="3326149" cy="5601133"/>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1" y="2413000"/>
            <a:ext cx="5129543" cy="22225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CA"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C6F8EA-316C-41DE-B9A4-EDCC3A85ED9A}" type="datetimeFigureOut">
              <a:rPr lang="is-IS" smtClean="0"/>
              <a:t>17-09-27</a:t>
            </a:fld>
            <a:endParaRPr lang="is-I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uk-UA" smtClean="0"/>
              <a:t>‹#›</a:t>
            </a:fld>
            <a:endParaRPr lang="uk-UA"/>
          </a:p>
        </p:txBody>
      </p:sp>
      <p:sp>
        <p:nvSpPr>
          <p:cNvPr id="9" name="Title Placeholder 1"/>
          <p:cNvSpPr>
            <a:spLocks noGrp="1"/>
          </p:cNvSpPr>
          <p:nvPr>
            <p:ph type="title"/>
          </p:nvPr>
        </p:nvSpPr>
        <p:spPr>
          <a:xfrm>
            <a:off x="276225" y="190501"/>
            <a:ext cx="8591550" cy="8890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12" name="Content Placeholder 11"/>
          <p:cNvSpPr>
            <a:spLocks noGrp="1"/>
          </p:cNvSpPr>
          <p:nvPr>
            <p:ph sz="quarter" idx="13"/>
          </p:nvPr>
        </p:nvSpPr>
        <p:spPr>
          <a:xfrm>
            <a:off x="276225" y="1082040"/>
            <a:ext cx="4251960" cy="4114800"/>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3" name="Content Placeholder 11"/>
          <p:cNvSpPr>
            <a:spLocks noGrp="1"/>
          </p:cNvSpPr>
          <p:nvPr>
            <p:ph sz="quarter" idx="14"/>
          </p:nvPr>
        </p:nvSpPr>
        <p:spPr>
          <a:xfrm>
            <a:off x="4615815" y="1082040"/>
            <a:ext cx="4251960" cy="4114800"/>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2C6F8EA-316C-41DE-B9A4-EDCC3A85ED9A}" type="datetimeFigureOut">
              <a:rPr lang="is-IS" smtClean="0"/>
              <a:t>17-09-27</a:t>
            </a:fld>
            <a:endParaRPr lang="is-I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1BBB0-96F0-4077-A278-0F3FB5C104D3}" type="slidenum">
              <a:rPr lang="uk-UA" smtClean="0"/>
              <a:t>‹#›</a:t>
            </a:fld>
            <a:endParaRPr lang="uk-UA"/>
          </a:p>
        </p:txBody>
      </p:sp>
      <p:sp>
        <p:nvSpPr>
          <p:cNvPr id="12" name="Title Placeholder 1"/>
          <p:cNvSpPr>
            <a:spLocks noGrp="1"/>
          </p:cNvSpPr>
          <p:nvPr>
            <p:ph type="title"/>
          </p:nvPr>
        </p:nvSpPr>
        <p:spPr>
          <a:xfrm>
            <a:off x="276225" y="190501"/>
            <a:ext cx="8591550" cy="8890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14" name="Content Placeholder 11"/>
          <p:cNvSpPr>
            <a:spLocks noGrp="1"/>
          </p:cNvSpPr>
          <p:nvPr>
            <p:ph sz="quarter" idx="13"/>
          </p:nvPr>
        </p:nvSpPr>
        <p:spPr>
          <a:xfrm>
            <a:off x="276225" y="1508760"/>
            <a:ext cx="4251960" cy="3688080"/>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5" name="Content Placeholder 11"/>
          <p:cNvSpPr>
            <a:spLocks noGrp="1"/>
          </p:cNvSpPr>
          <p:nvPr>
            <p:ph sz="quarter" idx="14"/>
          </p:nvPr>
        </p:nvSpPr>
        <p:spPr>
          <a:xfrm>
            <a:off x="4615815" y="1508760"/>
            <a:ext cx="4251960" cy="3688080"/>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20" name="Text Placeholder 3"/>
          <p:cNvSpPr>
            <a:spLocks noGrp="1"/>
          </p:cNvSpPr>
          <p:nvPr>
            <p:ph type="body" sz="half" idx="2"/>
          </p:nvPr>
        </p:nvSpPr>
        <p:spPr>
          <a:xfrm>
            <a:off x="276225" y="1082040"/>
            <a:ext cx="4248150" cy="424656"/>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1" name="Text Placeholder 3"/>
          <p:cNvSpPr>
            <a:spLocks noGrp="1"/>
          </p:cNvSpPr>
          <p:nvPr>
            <p:ph type="body" sz="half" idx="15"/>
          </p:nvPr>
        </p:nvSpPr>
        <p:spPr>
          <a:xfrm>
            <a:off x="4615815" y="1082040"/>
            <a:ext cx="4248150" cy="424656"/>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C2C6F8EA-316C-41DE-B9A4-EDCC3A85ED9A}" type="datetimeFigureOut">
              <a:rPr lang="is-IS" smtClean="0"/>
              <a:t>17-09-27</a:t>
            </a:fld>
            <a:endParaRPr lang="is-I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1BBB0-96F0-4077-A278-0F3FB5C104D3}" type="slidenum">
              <a:rPr lang="uk-UA" smtClean="0"/>
              <a:t>‹#›</a:t>
            </a:fld>
            <a:endParaRPr lang="uk-UA"/>
          </a:p>
        </p:txBody>
      </p:sp>
      <p:sp>
        <p:nvSpPr>
          <p:cNvPr id="17" name="Title Placeholder 1"/>
          <p:cNvSpPr>
            <a:spLocks noGrp="1"/>
          </p:cNvSpPr>
          <p:nvPr>
            <p:ph type="title"/>
          </p:nvPr>
        </p:nvSpPr>
        <p:spPr>
          <a:xfrm>
            <a:off x="276225" y="190501"/>
            <a:ext cx="8591550" cy="8890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6F8EA-316C-41DE-B9A4-EDCC3A85ED9A}" type="datetimeFigureOut">
              <a:rPr lang="is-IS" smtClean="0"/>
              <a:t>17-09-27</a:t>
            </a:fld>
            <a:endParaRPr lang="is-I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1BBB0-96F0-4077-A278-0F3FB5C104D3}" type="slidenum">
              <a:rPr lang="uk-UA" smtClean="0"/>
              <a:pPr/>
              <a:t>‹#›</a:t>
            </a:fld>
            <a:endParaRPr lang="uk-U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5715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C2C6F8EA-316C-41DE-B9A4-EDCC3A85ED9A}" type="datetimeFigureOut">
              <a:rPr lang="is-IS" smtClean="0"/>
              <a:t>17-09-27</a:t>
            </a:fld>
            <a:endParaRPr lang="is-I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uk-UA" smtClean="0"/>
              <a:t>‹#›</a:t>
            </a:fld>
            <a:endParaRPr lang="uk-UA"/>
          </a:p>
        </p:txBody>
      </p:sp>
      <p:sp>
        <p:nvSpPr>
          <p:cNvPr id="9" name="Title Placeholder 1"/>
          <p:cNvSpPr>
            <a:spLocks noGrp="1"/>
          </p:cNvSpPr>
          <p:nvPr>
            <p:ph type="title"/>
          </p:nvPr>
        </p:nvSpPr>
        <p:spPr>
          <a:xfrm>
            <a:off x="276225" y="190501"/>
            <a:ext cx="2834640" cy="1082040"/>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CA" smtClean="0"/>
              <a:t>Click to edit Master title style</a:t>
            </a:r>
            <a:endParaRPr lang="en-US" dirty="0"/>
          </a:p>
        </p:txBody>
      </p:sp>
      <p:sp>
        <p:nvSpPr>
          <p:cNvPr id="10" name="Content Placeholder 11"/>
          <p:cNvSpPr>
            <a:spLocks noGrp="1"/>
          </p:cNvSpPr>
          <p:nvPr>
            <p:ph sz="quarter" idx="14"/>
          </p:nvPr>
        </p:nvSpPr>
        <p:spPr>
          <a:xfrm>
            <a:off x="3775935" y="444500"/>
            <a:ext cx="5063266" cy="4752340"/>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1" name="Text Placeholder 3"/>
          <p:cNvSpPr>
            <a:spLocks noGrp="1"/>
          </p:cNvSpPr>
          <p:nvPr>
            <p:ph type="body" sz="half" idx="2"/>
          </p:nvPr>
        </p:nvSpPr>
        <p:spPr>
          <a:xfrm>
            <a:off x="276224" y="1282700"/>
            <a:ext cx="2834640" cy="392430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CA"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5715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5715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2C6F8EA-316C-41DE-B9A4-EDCC3A85ED9A}" type="datetimeFigureOut">
              <a:rPr lang="is-IS" smtClean="0"/>
              <a:t>17-09-27</a:t>
            </a:fld>
            <a:endParaRPr lang="is-I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uk-UA" smtClean="0"/>
              <a:t>‹#›</a:t>
            </a:fld>
            <a:endParaRPr lang="uk-UA"/>
          </a:p>
        </p:txBody>
      </p:sp>
      <p:sp>
        <p:nvSpPr>
          <p:cNvPr id="21" name="Title Placeholder 1"/>
          <p:cNvSpPr>
            <a:spLocks noGrp="1"/>
          </p:cNvSpPr>
          <p:nvPr>
            <p:ph type="title"/>
          </p:nvPr>
        </p:nvSpPr>
        <p:spPr>
          <a:xfrm>
            <a:off x="276224" y="190501"/>
            <a:ext cx="2834640" cy="10794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CA" smtClean="0"/>
              <a:t>Click to edit Master title style</a:t>
            </a:r>
            <a:endParaRPr lang="en-US" dirty="0"/>
          </a:p>
        </p:txBody>
      </p:sp>
      <p:sp>
        <p:nvSpPr>
          <p:cNvPr id="25" name="Text Placeholder 24"/>
          <p:cNvSpPr>
            <a:spLocks noGrp="1"/>
          </p:cNvSpPr>
          <p:nvPr>
            <p:ph type="body" sz="quarter" idx="13"/>
          </p:nvPr>
        </p:nvSpPr>
        <p:spPr>
          <a:xfrm>
            <a:off x="274320" y="1280160"/>
            <a:ext cx="2834640" cy="3926840"/>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CA"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190501"/>
            <a:ext cx="8591550" cy="8890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276225" y="1079501"/>
            <a:ext cx="8591550" cy="4111624"/>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276225" y="5357812"/>
            <a:ext cx="2133600" cy="243417"/>
          </a:xfrm>
          <a:prstGeom prst="rect">
            <a:avLst/>
          </a:prstGeom>
        </p:spPr>
        <p:txBody>
          <a:bodyPr vert="horz" lIns="91440" tIns="45720" rIns="91440" bIns="45720" rtlCol="0" anchor="ctr">
            <a:normAutofit/>
          </a:bodyPr>
          <a:lstStyle>
            <a:lvl1pPr algn="l">
              <a:defRPr sz="1050" b="1">
                <a:solidFill>
                  <a:schemeClr val="tx2"/>
                </a:solidFill>
              </a:defRPr>
            </a:lvl1pPr>
          </a:lstStyle>
          <a:p>
            <a:fld id="{C2C6F8EA-316C-41DE-B9A4-EDCC3A85ED9A}" type="datetimeFigureOut">
              <a:rPr lang="is-IS" smtClean="0"/>
              <a:pPr/>
              <a:t>17-09-27</a:t>
            </a:fld>
            <a:endParaRPr lang="is-IS"/>
          </a:p>
        </p:txBody>
      </p:sp>
      <p:sp>
        <p:nvSpPr>
          <p:cNvPr id="5" name="Footer Placeholder 4"/>
          <p:cNvSpPr>
            <a:spLocks noGrp="1"/>
          </p:cNvSpPr>
          <p:nvPr>
            <p:ph type="ftr" sz="quarter" idx="3"/>
          </p:nvPr>
        </p:nvSpPr>
        <p:spPr>
          <a:xfrm>
            <a:off x="3743325" y="5357812"/>
            <a:ext cx="4086225" cy="243417"/>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5357812"/>
            <a:ext cx="876300" cy="243417"/>
          </a:xfrm>
          <a:prstGeom prst="rect">
            <a:avLst/>
          </a:prstGeom>
        </p:spPr>
        <p:txBody>
          <a:bodyPr vert="horz" lIns="91440" tIns="45720" rIns="91440" bIns="45720" rtlCol="0" anchor="ctr">
            <a:normAutofit/>
          </a:bodyPr>
          <a:lstStyle>
            <a:lvl1pPr algn="r">
              <a:defRPr sz="1600" b="1">
                <a:solidFill>
                  <a:schemeClr val="tx2"/>
                </a:solidFill>
              </a:defRPr>
            </a:lvl1pPr>
          </a:lstStyle>
          <a:p>
            <a:fld id="{7DC1BBB0-96F0-4077-A278-0F3FB5C104D3}"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2.emf"/><Relationship Id="rId5" Type="http://schemas.openxmlformats.org/officeDocument/2006/relationships/image" Target="../media/image9.jpe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4.emf"/><Relationship Id="rId5" Type="http://schemas.openxmlformats.org/officeDocument/2006/relationships/oleObject" Target="../embeddings/oleObject9.bin"/><Relationship Id="rId6" Type="http://schemas.openxmlformats.org/officeDocument/2006/relationships/image" Target="../media/image15.emf"/><Relationship Id="rId7" Type="http://schemas.openxmlformats.org/officeDocument/2006/relationships/oleObject" Target="../embeddings/oleObject10.bin"/><Relationship Id="rId8" Type="http://schemas.openxmlformats.org/officeDocument/2006/relationships/image" Target="../media/image16.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5" Type="http://schemas.openxmlformats.org/officeDocument/2006/relationships/oleObject" Target="../embeddings/oleObject2.bin"/><Relationship Id="rId6"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7.emf"/><Relationship Id="rId5" Type="http://schemas.openxmlformats.org/officeDocument/2006/relationships/oleObject" Target="../embeddings/oleObject4.bin"/><Relationship Id="rId6" Type="http://schemas.openxmlformats.org/officeDocument/2006/relationships/image" Target="../media/image8.emf"/><Relationship Id="rId7" Type="http://schemas.openxmlformats.org/officeDocument/2006/relationships/image" Target="../media/image6.jp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0.emf"/><Relationship Id="rId5" Type="http://schemas.openxmlformats.org/officeDocument/2006/relationships/oleObject" Target="../embeddings/oleObject6.bin"/><Relationship Id="rId6" Type="http://schemas.openxmlformats.org/officeDocument/2006/relationships/image" Target="../media/image11.emf"/><Relationship Id="rId7" Type="http://schemas.openxmlformats.org/officeDocument/2006/relationships/image" Target="../media/image9.jpe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Whiteboarding</a:t>
            </a:r>
            <a:endParaRPr lang="en-US" dirty="0"/>
          </a:p>
        </p:txBody>
      </p:sp>
      <p:sp>
        <p:nvSpPr>
          <p:cNvPr id="5" name="Content Placeholder 4"/>
          <p:cNvSpPr>
            <a:spLocks noGrp="1"/>
          </p:cNvSpPr>
          <p:nvPr>
            <p:ph sz="quarter" idx="13"/>
          </p:nvPr>
        </p:nvSpPr>
        <p:spPr>
          <a:xfrm>
            <a:off x="457200" y="1333500"/>
            <a:ext cx="5486400" cy="3810000"/>
          </a:xfrm>
        </p:spPr>
        <p:txBody>
          <a:bodyPr>
            <a:normAutofit/>
          </a:bodyPr>
          <a:lstStyle/>
          <a:p>
            <a:r>
              <a:rPr lang="en-US" sz="2000" dirty="0" smtClean="0"/>
              <a:t>Please form a group of 2 or 3</a:t>
            </a:r>
          </a:p>
          <a:p>
            <a:r>
              <a:rPr lang="en-US" sz="2000" dirty="0" smtClean="0"/>
              <a:t>Collect a whiteboard from the side of the room</a:t>
            </a:r>
          </a:p>
          <a:p>
            <a:r>
              <a:rPr lang="en-US" sz="2000" dirty="0" smtClean="0"/>
              <a:t>Make sure to have a calculator and equation sheet out on your desk!</a:t>
            </a:r>
          </a:p>
        </p:txBody>
      </p:sp>
      <p:pic>
        <p:nvPicPr>
          <p:cNvPr id="3" name="Picture 2"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4400" y="177800"/>
            <a:ext cx="2997200" cy="3594100"/>
          </a:xfrm>
          <a:prstGeom prst="rect">
            <a:avLst/>
          </a:prstGeom>
        </p:spPr>
      </p:pic>
    </p:spTree>
    <p:extLst>
      <p:ext uri="{BB962C8B-B14F-4D97-AF65-F5344CB8AC3E}">
        <p14:creationId xmlns:p14="http://schemas.microsoft.com/office/powerpoint/2010/main" val="146230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90500"/>
            <a:ext cx="8591550" cy="1676400"/>
          </a:xfrm>
        </p:spPr>
        <p:txBody>
          <a:bodyPr>
            <a:noAutofit/>
          </a:bodyPr>
          <a:lstStyle/>
          <a:p>
            <a:r>
              <a:rPr lang="en-US" sz="1800" dirty="0"/>
              <a:t>Some cockroaches can run as fast as 1.5 m/s. Suppose that two </a:t>
            </a:r>
            <a:r>
              <a:rPr lang="en-US" sz="1800" dirty="0" smtClean="0"/>
              <a:t>cockroaches are </a:t>
            </a:r>
            <a:r>
              <a:rPr lang="en-US" sz="1800" dirty="0"/>
              <a:t>separated by a distance of 60.0 cm and that they begin to </a:t>
            </a:r>
            <a:r>
              <a:rPr lang="en-US" sz="1800" dirty="0" smtClean="0"/>
              <a:t>run toward </a:t>
            </a:r>
            <a:r>
              <a:rPr lang="en-US" sz="1800" dirty="0"/>
              <a:t>each other at the same moment. Both insects have constant </a:t>
            </a:r>
            <a:r>
              <a:rPr lang="en-US" sz="1800" dirty="0" smtClean="0"/>
              <a:t>acceleration until </a:t>
            </a:r>
            <a:r>
              <a:rPr lang="en-US" sz="1800" dirty="0"/>
              <a:t>they meet. The first cockroach has an acceleration </a:t>
            </a:r>
            <a:r>
              <a:rPr lang="en-US" sz="1800" dirty="0" smtClean="0"/>
              <a:t>of 0.20 </a:t>
            </a:r>
            <a:r>
              <a:rPr lang="en-US" sz="1800" dirty="0"/>
              <a:t>m/s</a:t>
            </a:r>
            <a:r>
              <a:rPr lang="en-US" sz="1800" baseline="30000" dirty="0"/>
              <a:t>2</a:t>
            </a:r>
            <a:r>
              <a:rPr lang="en-US" sz="1800" dirty="0"/>
              <a:t> in one direction, and the second one has an acceleration </a:t>
            </a:r>
            <a:r>
              <a:rPr lang="en-US" sz="1800" dirty="0" smtClean="0"/>
              <a:t>of 0.12 </a:t>
            </a:r>
            <a:r>
              <a:rPr lang="en-US" sz="1800" dirty="0"/>
              <a:t>m/s</a:t>
            </a:r>
            <a:r>
              <a:rPr lang="en-US" sz="1800" baseline="30000" dirty="0"/>
              <a:t>2</a:t>
            </a:r>
            <a:r>
              <a:rPr lang="en-US" sz="1800" dirty="0"/>
              <a:t> in the opposite direction</a:t>
            </a:r>
            <a:r>
              <a:rPr lang="en-US" sz="1800" dirty="0" smtClean="0"/>
              <a:t>. How </a:t>
            </a:r>
            <a:r>
              <a:rPr lang="en-US" sz="1800" dirty="0"/>
              <a:t>much time passes before </a:t>
            </a:r>
            <a:r>
              <a:rPr lang="en-US" sz="1800" dirty="0" smtClean="0"/>
              <a:t>the two </a:t>
            </a:r>
            <a:r>
              <a:rPr lang="en-US" sz="1800" dirty="0"/>
              <a:t>insects bump into each other?</a:t>
            </a:r>
          </a:p>
        </p:txBody>
      </p:sp>
      <p:graphicFrame>
        <p:nvGraphicFramePr>
          <p:cNvPr id="3" name="Object 2"/>
          <p:cNvGraphicFramePr>
            <a:graphicFrameLocks noChangeAspect="1"/>
          </p:cNvGraphicFramePr>
          <p:nvPr>
            <p:extLst>
              <p:ext uri="{D42A27DB-BD31-4B8C-83A1-F6EECF244321}">
                <p14:modId xmlns:p14="http://schemas.microsoft.com/office/powerpoint/2010/main" val="3880344201"/>
              </p:ext>
            </p:extLst>
          </p:nvPr>
        </p:nvGraphicFramePr>
        <p:xfrm>
          <a:off x="1066800" y="2095500"/>
          <a:ext cx="3949700" cy="2660650"/>
        </p:xfrm>
        <a:graphic>
          <a:graphicData uri="http://schemas.openxmlformats.org/presentationml/2006/ole">
            <mc:AlternateContent xmlns:mc="http://schemas.openxmlformats.org/markup-compatibility/2006">
              <mc:Choice xmlns:v="urn:schemas-microsoft-com:vml" Requires="v">
                <p:oleObj spid="_x0000_s11265" name="Equation" r:id="rId3" imgW="1905000" imgH="1282700" progId="Equation.DSMT4">
                  <p:embed/>
                </p:oleObj>
              </mc:Choice>
              <mc:Fallback>
                <p:oleObj name="Equation" r:id="rId3" imgW="1905000" imgH="1282700" progId="Equation.DSMT4">
                  <p:embed/>
                  <p:pic>
                    <p:nvPicPr>
                      <p:cNvPr id="0" name=""/>
                      <p:cNvPicPr/>
                      <p:nvPr/>
                    </p:nvPicPr>
                    <p:blipFill>
                      <a:blip r:embed="rId4"/>
                      <a:stretch>
                        <a:fillRect/>
                      </a:stretch>
                    </p:blipFill>
                    <p:spPr>
                      <a:xfrm>
                        <a:off x="1066800" y="2095500"/>
                        <a:ext cx="3949700" cy="2660650"/>
                      </a:xfrm>
                      <a:prstGeom prst="rect">
                        <a:avLst/>
                      </a:prstGeom>
                    </p:spPr>
                  </p:pic>
                </p:oleObj>
              </mc:Fallback>
            </mc:AlternateContent>
          </a:graphicData>
        </a:graphic>
      </p:graphicFrame>
      <p:pic>
        <p:nvPicPr>
          <p:cNvPr id="6" name="Picture 5" descr="1.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6300" y="3162300"/>
            <a:ext cx="3187700" cy="2552700"/>
          </a:xfrm>
          <a:prstGeom prst="rect">
            <a:avLst/>
          </a:prstGeom>
        </p:spPr>
      </p:pic>
    </p:spTree>
    <p:extLst>
      <p:ext uri="{BB962C8B-B14F-4D97-AF65-F5344CB8AC3E}">
        <p14:creationId xmlns:p14="http://schemas.microsoft.com/office/powerpoint/2010/main" val="179819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90500"/>
            <a:ext cx="8591550" cy="2819400"/>
          </a:xfrm>
        </p:spPr>
        <p:txBody>
          <a:bodyPr>
            <a:noAutofit/>
          </a:bodyPr>
          <a:lstStyle/>
          <a:p>
            <a:r>
              <a:rPr lang="en-US" sz="2400" dirty="0" smtClean="0"/>
              <a:t>In </a:t>
            </a:r>
            <a:r>
              <a:rPr lang="en-US" sz="2400" dirty="0"/>
              <a:t>the first stage of a two-stage rocket, the rocket is fired from the launch pad starting from rest but with a constant acceleration of 3.50 m/</a:t>
            </a:r>
            <a:r>
              <a:rPr lang="en-US" sz="2400" dirty="0" smtClean="0"/>
              <a:t>s</a:t>
            </a:r>
            <a:r>
              <a:rPr lang="en-US" sz="2400" baseline="30000" dirty="0" smtClean="0"/>
              <a:t>2</a:t>
            </a:r>
            <a:r>
              <a:rPr lang="en-US" sz="2400" dirty="0" smtClean="0"/>
              <a:t> </a:t>
            </a:r>
            <a:r>
              <a:rPr lang="en-US" sz="2400" dirty="0"/>
              <a:t>upward. At 25.0 seconds after launch, the second stage fires for 10 seconds, which boosts the rocket's velocity to </a:t>
            </a:r>
            <a:r>
              <a:rPr lang="en-US" sz="2400" dirty="0" smtClean="0"/>
              <a:t>132.5 m</a:t>
            </a:r>
            <a:r>
              <a:rPr lang="en-US" sz="2400" dirty="0"/>
              <a:t>/s </a:t>
            </a:r>
            <a:r>
              <a:rPr lang="en-US" sz="2400" dirty="0" smtClean="0"/>
              <a:t>upwards. </a:t>
            </a:r>
            <a:r>
              <a:rPr lang="en-US" sz="2400" dirty="0"/>
              <a:t>This firing uses up all the </a:t>
            </a:r>
            <a:r>
              <a:rPr lang="en-US" sz="2400" dirty="0" smtClean="0"/>
              <a:t>fuel, </a:t>
            </a:r>
            <a:r>
              <a:rPr lang="en-US" sz="2400" dirty="0"/>
              <a:t>so after the second stage has finished firing, the only force acting on the rocket is gravity</a:t>
            </a:r>
            <a:r>
              <a:rPr lang="en-US" sz="2400" dirty="0" smtClean="0"/>
              <a:t>. Find the maximum height reached by the rocket. </a:t>
            </a:r>
            <a:r>
              <a:rPr lang="en-US" sz="2400" b="1" i="1" dirty="0"/>
              <a:t>Air resistance is negligible</a:t>
            </a:r>
            <a:r>
              <a:rPr lang="en-US" sz="2400" b="1" i="1" dirty="0" smtClean="0"/>
              <a:t>.</a:t>
            </a:r>
            <a:endParaRPr lang="en-US" sz="2400" b="1" i="1" dirty="0"/>
          </a:p>
        </p:txBody>
      </p:sp>
      <p:pic>
        <p:nvPicPr>
          <p:cNvPr id="4" name="Picture 3"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619500"/>
            <a:ext cx="3747911" cy="2108200"/>
          </a:xfrm>
          <a:prstGeom prst="rect">
            <a:avLst/>
          </a:prstGeom>
        </p:spPr>
      </p:pic>
    </p:spTree>
    <p:extLst>
      <p:ext uri="{BB962C8B-B14F-4D97-AF65-F5344CB8AC3E}">
        <p14:creationId xmlns:p14="http://schemas.microsoft.com/office/powerpoint/2010/main" val="403097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90500"/>
            <a:ext cx="8591550" cy="1600200"/>
          </a:xfrm>
        </p:spPr>
        <p:txBody>
          <a:bodyPr>
            <a:noAutofit/>
          </a:bodyPr>
          <a:lstStyle/>
          <a:p>
            <a:r>
              <a:rPr lang="en-US" sz="1800" dirty="0" smtClean="0"/>
              <a:t>In </a:t>
            </a:r>
            <a:r>
              <a:rPr lang="en-US" sz="1800" dirty="0"/>
              <a:t>the first stage of a two-stage rocket, the rocket is fired from the launch pad starting from rest but with a constant acceleration of 3.50 m/</a:t>
            </a:r>
            <a:r>
              <a:rPr lang="en-US" sz="1800" dirty="0" smtClean="0"/>
              <a:t>s</a:t>
            </a:r>
            <a:r>
              <a:rPr lang="en-US" sz="1800" baseline="30000" dirty="0" smtClean="0"/>
              <a:t>2</a:t>
            </a:r>
            <a:r>
              <a:rPr lang="en-US" sz="1800" dirty="0" smtClean="0"/>
              <a:t> </a:t>
            </a:r>
            <a:r>
              <a:rPr lang="en-US" sz="1800" dirty="0"/>
              <a:t>upward. At 25.0 seconds after launch, the second stage fires for 10 seconds, which boosts the rocket's velocity to </a:t>
            </a:r>
            <a:r>
              <a:rPr lang="en-US" sz="1800" dirty="0" smtClean="0"/>
              <a:t>132.5 m</a:t>
            </a:r>
            <a:r>
              <a:rPr lang="en-US" sz="1800" dirty="0"/>
              <a:t>/s </a:t>
            </a:r>
            <a:r>
              <a:rPr lang="en-US" sz="1800" dirty="0" smtClean="0"/>
              <a:t>upwards. </a:t>
            </a:r>
            <a:r>
              <a:rPr lang="en-US" sz="1800" dirty="0"/>
              <a:t>This firing uses up all the </a:t>
            </a:r>
            <a:r>
              <a:rPr lang="en-US" sz="1800" dirty="0" smtClean="0"/>
              <a:t>fuel, </a:t>
            </a:r>
            <a:r>
              <a:rPr lang="en-US" sz="1800" dirty="0"/>
              <a:t>so after the second stage has finished firing, the only force acting on the rocket is gravity</a:t>
            </a:r>
            <a:r>
              <a:rPr lang="en-US" sz="1800" dirty="0" smtClean="0"/>
              <a:t>. Find the maximum height reached by the rocket. </a:t>
            </a:r>
            <a:r>
              <a:rPr lang="en-US" sz="1800" b="1" i="1" dirty="0"/>
              <a:t>Air resistance is negligible</a:t>
            </a:r>
            <a:r>
              <a:rPr lang="en-US" sz="1800" b="1" i="1" dirty="0" smtClean="0"/>
              <a:t>.</a:t>
            </a:r>
            <a:endParaRPr lang="en-US" sz="1800" b="1" i="1" dirty="0"/>
          </a:p>
        </p:txBody>
      </p:sp>
      <p:graphicFrame>
        <p:nvGraphicFramePr>
          <p:cNvPr id="3" name="Object 2"/>
          <p:cNvGraphicFramePr>
            <a:graphicFrameLocks noChangeAspect="1"/>
          </p:cNvGraphicFramePr>
          <p:nvPr>
            <p:extLst>
              <p:ext uri="{D42A27DB-BD31-4B8C-83A1-F6EECF244321}">
                <p14:modId xmlns:p14="http://schemas.microsoft.com/office/powerpoint/2010/main" val="3377579646"/>
              </p:ext>
            </p:extLst>
          </p:nvPr>
        </p:nvGraphicFramePr>
        <p:xfrm>
          <a:off x="304800" y="1790700"/>
          <a:ext cx="4267200" cy="1201783"/>
        </p:xfrm>
        <a:graphic>
          <a:graphicData uri="http://schemas.openxmlformats.org/presentationml/2006/ole">
            <mc:AlternateContent xmlns:mc="http://schemas.openxmlformats.org/markup-compatibility/2006">
              <mc:Choice xmlns:v="urn:schemas-microsoft-com:vml" Requires="v">
                <p:oleObj spid="_x0000_s10262" name="Equation" r:id="rId3" imgW="3111500" imgH="876300" progId="Equation.DSMT4">
                  <p:embed/>
                </p:oleObj>
              </mc:Choice>
              <mc:Fallback>
                <p:oleObj name="Equation" r:id="rId3" imgW="3111500" imgH="876300" progId="Equation.DSMT4">
                  <p:embed/>
                  <p:pic>
                    <p:nvPicPr>
                      <p:cNvPr id="0" name=""/>
                      <p:cNvPicPr/>
                      <p:nvPr/>
                    </p:nvPicPr>
                    <p:blipFill>
                      <a:blip r:embed="rId4"/>
                      <a:stretch>
                        <a:fillRect/>
                      </a:stretch>
                    </p:blipFill>
                    <p:spPr>
                      <a:xfrm>
                        <a:off x="304800" y="1790700"/>
                        <a:ext cx="4267200" cy="120178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021616"/>
              </p:ext>
            </p:extLst>
          </p:nvPr>
        </p:nvGraphicFramePr>
        <p:xfrm>
          <a:off x="304800" y="3009900"/>
          <a:ext cx="5486400" cy="1388533"/>
        </p:xfrm>
        <a:graphic>
          <a:graphicData uri="http://schemas.openxmlformats.org/presentationml/2006/ole">
            <mc:AlternateContent xmlns:mc="http://schemas.openxmlformats.org/markup-compatibility/2006">
              <mc:Choice xmlns:v="urn:schemas-microsoft-com:vml" Requires="v">
                <p:oleObj spid="_x0000_s10263" name="Equation" r:id="rId5" imgW="4114800" imgH="1041400" progId="Equation.DSMT4">
                  <p:embed/>
                </p:oleObj>
              </mc:Choice>
              <mc:Fallback>
                <p:oleObj name="Equation" r:id="rId5" imgW="4114800" imgH="1041400" progId="Equation.DSMT4">
                  <p:embed/>
                  <p:pic>
                    <p:nvPicPr>
                      <p:cNvPr id="0" name=""/>
                      <p:cNvPicPr/>
                      <p:nvPr/>
                    </p:nvPicPr>
                    <p:blipFill>
                      <a:blip r:embed="rId6"/>
                      <a:stretch>
                        <a:fillRect/>
                      </a:stretch>
                    </p:blipFill>
                    <p:spPr>
                      <a:xfrm>
                        <a:off x="304800" y="3009900"/>
                        <a:ext cx="5486400" cy="138853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3065907"/>
              </p:ext>
            </p:extLst>
          </p:nvPr>
        </p:nvGraphicFramePr>
        <p:xfrm>
          <a:off x="304799" y="4381500"/>
          <a:ext cx="4781549" cy="1333500"/>
        </p:xfrm>
        <a:graphic>
          <a:graphicData uri="http://schemas.openxmlformats.org/presentationml/2006/ole">
            <mc:AlternateContent xmlns:mc="http://schemas.openxmlformats.org/markup-compatibility/2006">
              <mc:Choice xmlns:v="urn:schemas-microsoft-com:vml" Requires="v">
                <p:oleObj spid="_x0000_s10264" name="Equation" r:id="rId7" imgW="3187700" imgH="889000" progId="Equation.DSMT4">
                  <p:embed/>
                </p:oleObj>
              </mc:Choice>
              <mc:Fallback>
                <p:oleObj name="Equation" r:id="rId7" imgW="3187700" imgH="889000" progId="Equation.DSMT4">
                  <p:embed/>
                  <p:pic>
                    <p:nvPicPr>
                      <p:cNvPr id="0" name=""/>
                      <p:cNvPicPr/>
                      <p:nvPr/>
                    </p:nvPicPr>
                    <p:blipFill>
                      <a:blip r:embed="rId8"/>
                      <a:stretch>
                        <a:fillRect/>
                      </a:stretch>
                    </p:blipFill>
                    <p:spPr>
                      <a:xfrm>
                        <a:off x="304799" y="4381500"/>
                        <a:ext cx="4781549" cy="1333500"/>
                      </a:xfrm>
                      <a:prstGeom prst="rect">
                        <a:avLst/>
                      </a:prstGeom>
                    </p:spPr>
                  </p:pic>
                </p:oleObj>
              </mc:Fallback>
            </mc:AlternateContent>
          </a:graphicData>
        </a:graphic>
      </p:graphicFrame>
    </p:spTree>
    <p:extLst>
      <p:ext uri="{BB962C8B-B14F-4D97-AF65-F5344CB8AC3E}">
        <p14:creationId xmlns:p14="http://schemas.microsoft.com/office/powerpoint/2010/main" val="93194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A cart travels along a straight section of road.  A velocity </a:t>
            </a:r>
            <a:r>
              <a:rPr lang="en-US" sz="2000" dirty="0" err="1"/>
              <a:t>vs</a:t>
            </a:r>
            <a:r>
              <a:rPr lang="en-US" sz="2000" dirty="0"/>
              <a:t> time graph illustrating its motion is graphed to the right. </a:t>
            </a:r>
          </a:p>
        </p:txBody>
      </p:sp>
      <p:sp>
        <p:nvSpPr>
          <p:cNvPr id="3" name="Content Placeholder 2"/>
          <p:cNvSpPr>
            <a:spLocks noGrp="1"/>
          </p:cNvSpPr>
          <p:nvPr>
            <p:ph sz="quarter" idx="13"/>
          </p:nvPr>
        </p:nvSpPr>
        <p:spPr>
          <a:xfrm>
            <a:off x="152400" y="1082040"/>
            <a:ext cx="4648200" cy="4114800"/>
          </a:xfrm>
        </p:spPr>
        <p:txBody>
          <a:bodyPr>
            <a:normAutofit/>
          </a:bodyPr>
          <a:lstStyle/>
          <a:p>
            <a:pPr marL="454914" lvl="0" indent="-457200">
              <a:buFont typeface="+mj-lt"/>
              <a:buAutoNum type="alphaLcPeriod"/>
            </a:pPr>
            <a:r>
              <a:rPr lang="en-US" dirty="0" smtClean="0"/>
              <a:t>Indicate </a:t>
            </a:r>
            <a:r>
              <a:rPr lang="en-US" dirty="0"/>
              <a:t>every time </a:t>
            </a:r>
            <a:r>
              <a:rPr lang="en-US" i="1" dirty="0"/>
              <a:t>t</a:t>
            </a:r>
            <a:r>
              <a:rPr lang="en-US" dirty="0"/>
              <a:t> for which the cart is at rest</a:t>
            </a:r>
            <a:r>
              <a:rPr lang="en-US" dirty="0" smtClean="0"/>
              <a:t>.</a:t>
            </a:r>
            <a:endParaRPr lang="en-CA" dirty="0"/>
          </a:p>
          <a:p>
            <a:pPr marL="454914" lvl="0" indent="-457200">
              <a:buFont typeface="+mj-lt"/>
              <a:buAutoNum type="alphaLcPeriod"/>
            </a:pPr>
            <a:r>
              <a:rPr lang="en-US" dirty="0"/>
              <a:t>Indicate every time interval for which the speed (magnitude of velocity) of the cart is increasing</a:t>
            </a:r>
            <a:r>
              <a:rPr lang="en-US" dirty="0" smtClean="0"/>
              <a:t>.</a:t>
            </a:r>
            <a:endParaRPr lang="en-CA" dirty="0"/>
          </a:p>
          <a:p>
            <a:pPr marL="454914" lvl="0" indent="-457200">
              <a:buFont typeface="+mj-lt"/>
              <a:buAutoNum type="alphaLcPeriod"/>
            </a:pPr>
            <a:r>
              <a:rPr lang="en-US" dirty="0"/>
              <a:t>What is the acceleration from a – b? </a:t>
            </a:r>
            <a:endParaRPr lang="en-CA" dirty="0"/>
          </a:p>
          <a:p>
            <a:pPr marL="454914" lvl="0" indent="-457200">
              <a:buFont typeface="+mj-lt"/>
              <a:buAutoNum type="alphaLcPeriod"/>
            </a:pPr>
            <a:r>
              <a:rPr lang="en-US" dirty="0"/>
              <a:t>What is the acceleration from b – d?</a:t>
            </a:r>
            <a:endParaRPr lang="en-CA" dirty="0"/>
          </a:p>
          <a:p>
            <a:pPr marL="0" indent="0">
              <a:buNone/>
            </a:pPr>
            <a:endParaRPr lang="en-US" dirty="0"/>
          </a:p>
        </p:txBody>
      </p:sp>
      <p:pic>
        <p:nvPicPr>
          <p:cNvPr id="2073" name="Picture 25"/>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t="-1530" b="-1530"/>
          <a:stretch>
            <a:fillRect/>
          </a:stretch>
        </p:blipFill>
        <p:spPr bwMode="auto">
          <a:xfrm>
            <a:off x="4908688" y="1104900"/>
            <a:ext cx="4251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48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A cart travels along a straight section of road.  A velocity </a:t>
            </a:r>
            <a:r>
              <a:rPr lang="en-US" sz="2000" dirty="0" err="1"/>
              <a:t>vs</a:t>
            </a:r>
            <a:r>
              <a:rPr lang="en-US" sz="2000" dirty="0"/>
              <a:t> time graph illustrating its motion is graphed to the right. </a:t>
            </a:r>
          </a:p>
        </p:txBody>
      </p:sp>
      <p:sp>
        <p:nvSpPr>
          <p:cNvPr id="3" name="Content Placeholder 2"/>
          <p:cNvSpPr>
            <a:spLocks noGrp="1"/>
          </p:cNvSpPr>
          <p:nvPr>
            <p:ph sz="quarter" idx="13"/>
          </p:nvPr>
        </p:nvSpPr>
        <p:spPr>
          <a:xfrm>
            <a:off x="152400" y="1082040"/>
            <a:ext cx="4648200" cy="4114800"/>
          </a:xfrm>
        </p:spPr>
        <p:txBody>
          <a:bodyPr>
            <a:normAutofit/>
          </a:bodyPr>
          <a:lstStyle/>
          <a:p>
            <a:pPr marL="0" lvl="0" indent="0">
              <a:buNone/>
            </a:pPr>
            <a:r>
              <a:rPr lang="en-US" dirty="0" smtClean="0"/>
              <a:t>Indicate </a:t>
            </a:r>
            <a:r>
              <a:rPr lang="en-US" dirty="0"/>
              <a:t>every time </a:t>
            </a:r>
            <a:r>
              <a:rPr lang="en-US" i="1" dirty="0"/>
              <a:t>t</a:t>
            </a:r>
            <a:r>
              <a:rPr lang="en-US" dirty="0"/>
              <a:t> for which the cart is at rest</a:t>
            </a:r>
            <a:r>
              <a:rPr lang="en-US" dirty="0" smtClean="0"/>
              <a:t>.</a:t>
            </a:r>
          </a:p>
          <a:p>
            <a:pPr marL="0" lvl="0" indent="0">
              <a:buNone/>
            </a:pPr>
            <a:r>
              <a:rPr lang="en-US" dirty="0" smtClean="0">
                <a:solidFill>
                  <a:srgbClr val="FF0000"/>
                </a:solidFill>
              </a:rPr>
              <a:t>a, c, e</a:t>
            </a:r>
            <a:endParaRPr lang="en-CA" dirty="0">
              <a:solidFill>
                <a:srgbClr val="FF0000"/>
              </a:solidFill>
            </a:endParaRPr>
          </a:p>
          <a:p>
            <a:pPr marL="0" lvl="0" indent="0">
              <a:buNone/>
            </a:pPr>
            <a:r>
              <a:rPr lang="en-US" dirty="0"/>
              <a:t>Indicate every time interval for which the speed (magnitude of velocity) of the cart is increasing</a:t>
            </a:r>
            <a:r>
              <a:rPr lang="en-US" dirty="0" smtClean="0"/>
              <a:t>.</a:t>
            </a:r>
          </a:p>
          <a:p>
            <a:pPr marL="0" lvl="0" indent="0">
              <a:buNone/>
            </a:pPr>
            <a:r>
              <a:rPr lang="en-US" dirty="0" smtClean="0">
                <a:solidFill>
                  <a:srgbClr val="FF0000"/>
                </a:solidFill>
              </a:rPr>
              <a:t>a-b, c-d, e-f</a:t>
            </a:r>
            <a:endParaRPr lang="en-CA" dirty="0">
              <a:solidFill>
                <a:srgbClr val="FF0000"/>
              </a:solidFill>
            </a:endParaRPr>
          </a:p>
          <a:p>
            <a:pPr marL="0" lvl="0" indent="0">
              <a:buNone/>
            </a:pPr>
            <a:r>
              <a:rPr lang="en-US" dirty="0"/>
              <a:t>What is the acceleration from a – b? </a:t>
            </a:r>
            <a:endParaRPr lang="en-US" dirty="0" smtClean="0"/>
          </a:p>
          <a:p>
            <a:pPr marL="0" lvl="0" indent="0">
              <a:buNone/>
            </a:pPr>
            <a:r>
              <a:rPr lang="en-US" dirty="0" smtClean="0">
                <a:solidFill>
                  <a:srgbClr val="FF0000"/>
                </a:solidFill>
              </a:rPr>
              <a:t>1.0 m/s</a:t>
            </a:r>
            <a:r>
              <a:rPr lang="en-US" baseline="30000" dirty="0" smtClean="0">
                <a:solidFill>
                  <a:srgbClr val="FF0000"/>
                </a:solidFill>
              </a:rPr>
              <a:t>2</a:t>
            </a:r>
            <a:endParaRPr lang="en-CA" dirty="0">
              <a:solidFill>
                <a:srgbClr val="FF0000"/>
              </a:solidFill>
            </a:endParaRPr>
          </a:p>
          <a:p>
            <a:pPr marL="0" lvl="0" indent="0">
              <a:buNone/>
            </a:pPr>
            <a:r>
              <a:rPr lang="en-US" dirty="0"/>
              <a:t>What is the acceleration from b – d?</a:t>
            </a:r>
            <a:endParaRPr lang="en-CA" dirty="0"/>
          </a:p>
          <a:p>
            <a:pPr marL="0" indent="0">
              <a:buNone/>
            </a:pPr>
            <a:r>
              <a:rPr lang="en-US" dirty="0" smtClean="0">
                <a:solidFill>
                  <a:srgbClr val="FF0000"/>
                </a:solidFill>
              </a:rPr>
              <a:t>-1.5 m/s</a:t>
            </a:r>
            <a:r>
              <a:rPr lang="en-US" baseline="30000" dirty="0" smtClean="0">
                <a:solidFill>
                  <a:srgbClr val="FF0000"/>
                </a:solidFill>
              </a:rPr>
              <a:t>2</a:t>
            </a:r>
            <a:endParaRPr lang="en-US" dirty="0">
              <a:solidFill>
                <a:srgbClr val="FF0000"/>
              </a:solidFill>
            </a:endParaRPr>
          </a:p>
        </p:txBody>
      </p:sp>
      <p:pic>
        <p:nvPicPr>
          <p:cNvPr id="2073" name="Picture 25"/>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t="-1530" b="-1530"/>
          <a:stretch>
            <a:fillRect/>
          </a:stretch>
        </p:blipFill>
        <p:spPr bwMode="auto">
          <a:xfrm>
            <a:off x="4908688" y="1104900"/>
            <a:ext cx="4251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66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90500"/>
            <a:ext cx="8591550" cy="1600200"/>
          </a:xfrm>
        </p:spPr>
        <p:txBody>
          <a:bodyPr>
            <a:noAutofit/>
          </a:bodyPr>
          <a:lstStyle/>
          <a:p>
            <a:r>
              <a:rPr lang="en-US" sz="2400" dirty="0"/>
              <a:t>A rock is dropped from the edge of a cliff </a:t>
            </a:r>
            <a:r>
              <a:rPr lang="en-US" sz="2400" dirty="0" smtClean="0"/>
              <a:t>90</a:t>
            </a:r>
            <a:r>
              <a:rPr lang="en-US" sz="2400" dirty="0" smtClean="0"/>
              <a:t> </a:t>
            </a:r>
            <a:r>
              <a:rPr lang="en-US" sz="2400" dirty="0"/>
              <a:t>m high. One second later, a second rock is thrown straight down with just the right speed to ensure that the two rocks hit the ground at the same time.  What is the initial velocity of the second rock?</a:t>
            </a:r>
            <a:r>
              <a:rPr lang="en-CA" sz="2400" dirty="0"/>
              <a:t> </a:t>
            </a:r>
            <a:endParaRPr lang="en-US" sz="2400" dirty="0"/>
          </a:p>
        </p:txBody>
      </p:sp>
    </p:spTree>
    <p:extLst>
      <p:ext uri="{BB962C8B-B14F-4D97-AF65-F5344CB8AC3E}">
        <p14:creationId xmlns:p14="http://schemas.microsoft.com/office/powerpoint/2010/main" val="356050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90500"/>
            <a:ext cx="8591550" cy="1600200"/>
          </a:xfrm>
        </p:spPr>
        <p:txBody>
          <a:bodyPr>
            <a:noAutofit/>
          </a:bodyPr>
          <a:lstStyle/>
          <a:p>
            <a:r>
              <a:rPr lang="en-US" sz="2400" dirty="0"/>
              <a:t>A rock is dropped from the edge of a cliff </a:t>
            </a:r>
            <a:r>
              <a:rPr lang="en-US" sz="2400" dirty="0" smtClean="0"/>
              <a:t>90 </a:t>
            </a:r>
            <a:r>
              <a:rPr lang="en-US" sz="2400" dirty="0"/>
              <a:t>m high. One second later, a second rock is thrown straight down with just the right speed to ensure that the two rocks hit the ground at the same time.  What is the initial velocity of the second rock?</a:t>
            </a:r>
            <a:r>
              <a:rPr lang="en-CA" sz="2400" dirty="0"/>
              <a:t> </a:t>
            </a:r>
            <a:endParaRPr lang="en-US"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4147924521"/>
              </p:ext>
            </p:extLst>
          </p:nvPr>
        </p:nvGraphicFramePr>
        <p:xfrm>
          <a:off x="293688" y="1943100"/>
          <a:ext cx="3313112" cy="1447800"/>
        </p:xfrm>
        <a:graphic>
          <a:graphicData uri="http://schemas.openxmlformats.org/presentationml/2006/ole">
            <mc:AlternateContent xmlns:mc="http://schemas.openxmlformats.org/markup-compatibility/2006">
              <mc:Choice xmlns:v="urn:schemas-microsoft-com:vml" Requires="v">
                <p:oleObj spid="_x0000_s6164" name="Equation" r:id="rId3" imgW="1917700" imgH="838200" progId="Equation.DSMT4">
                  <p:embed/>
                </p:oleObj>
              </mc:Choice>
              <mc:Fallback>
                <p:oleObj name="Equation" r:id="rId3" imgW="1917700" imgH="838200" progId="Equation.DSMT4">
                  <p:embed/>
                  <p:pic>
                    <p:nvPicPr>
                      <p:cNvPr id="0" name=""/>
                      <p:cNvPicPr/>
                      <p:nvPr/>
                    </p:nvPicPr>
                    <p:blipFill>
                      <a:blip r:embed="rId4"/>
                      <a:stretch>
                        <a:fillRect/>
                      </a:stretch>
                    </p:blipFill>
                    <p:spPr>
                      <a:xfrm>
                        <a:off x="293688" y="1943100"/>
                        <a:ext cx="3313112" cy="1447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04287862"/>
              </p:ext>
            </p:extLst>
          </p:nvPr>
        </p:nvGraphicFramePr>
        <p:xfrm>
          <a:off x="3665538" y="1866900"/>
          <a:ext cx="5091112" cy="2566988"/>
        </p:xfrm>
        <a:graphic>
          <a:graphicData uri="http://schemas.openxmlformats.org/presentationml/2006/ole">
            <mc:AlternateContent xmlns:mc="http://schemas.openxmlformats.org/markup-compatibility/2006">
              <mc:Choice xmlns:v="urn:schemas-microsoft-com:vml" Requires="v">
                <p:oleObj spid="_x0000_s6165" name="Equation" r:id="rId5" imgW="2895600" imgH="1460500" progId="Equation.DSMT4">
                  <p:embed/>
                </p:oleObj>
              </mc:Choice>
              <mc:Fallback>
                <p:oleObj name="Equation" r:id="rId5" imgW="2895600" imgH="1460500" progId="Equation.DSMT4">
                  <p:embed/>
                  <p:pic>
                    <p:nvPicPr>
                      <p:cNvPr id="0" name=""/>
                      <p:cNvPicPr/>
                      <p:nvPr/>
                    </p:nvPicPr>
                    <p:blipFill>
                      <a:blip r:embed="rId6"/>
                      <a:stretch>
                        <a:fillRect/>
                      </a:stretch>
                    </p:blipFill>
                    <p:spPr>
                      <a:xfrm>
                        <a:off x="3665538" y="1866900"/>
                        <a:ext cx="5091112" cy="2566988"/>
                      </a:xfrm>
                      <a:prstGeom prst="rect">
                        <a:avLst/>
                      </a:prstGeom>
                    </p:spPr>
                  </p:pic>
                </p:oleObj>
              </mc:Fallback>
            </mc:AlternateContent>
          </a:graphicData>
        </a:graphic>
      </p:graphicFrame>
    </p:spTree>
    <p:extLst>
      <p:ext uri="{BB962C8B-B14F-4D97-AF65-F5344CB8AC3E}">
        <p14:creationId xmlns:p14="http://schemas.microsoft.com/office/powerpoint/2010/main" val="244731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90500"/>
            <a:ext cx="8591550" cy="2514600"/>
          </a:xfrm>
        </p:spPr>
        <p:txBody>
          <a:bodyPr>
            <a:noAutofit/>
          </a:bodyPr>
          <a:lstStyle/>
          <a:p>
            <a:r>
              <a:rPr lang="en-US" sz="2200" dirty="0"/>
              <a:t>A really nice teacher…let’s call him </a:t>
            </a:r>
            <a:r>
              <a:rPr lang="en-US" sz="2200" dirty="0" smtClean="0"/>
              <a:t>Mr. </a:t>
            </a:r>
            <a:r>
              <a:rPr lang="en-US" sz="2200" dirty="0" err="1" smtClean="0"/>
              <a:t>Flawson</a:t>
            </a:r>
            <a:r>
              <a:rPr lang="en-US" sz="2200" dirty="0" smtClean="0"/>
              <a:t>…</a:t>
            </a:r>
            <a:r>
              <a:rPr lang="en-US" sz="2200" dirty="0"/>
              <a:t>is trying to catch his bus. He starts off </a:t>
            </a:r>
            <a:r>
              <a:rPr lang="en-US" sz="2200" dirty="0" smtClean="0"/>
              <a:t>21 </a:t>
            </a:r>
            <a:r>
              <a:rPr lang="en-US" sz="2200" dirty="0"/>
              <a:t>m away from the </a:t>
            </a:r>
            <a:r>
              <a:rPr lang="en-US" sz="2200" dirty="0" smtClean="0"/>
              <a:t>back of </a:t>
            </a:r>
            <a:r>
              <a:rPr lang="en-US" sz="2200" dirty="0"/>
              <a:t>the bus and runs at a constant speed of </a:t>
            </a:r>
            <a:r>
              <a:rPr lang="en-US" sz="2200" dirty="0" smtClean="0"/>
              <a:t>6.5 </a:t>
            </a:r>
            <a:r>
              <a:rPr lang="en-US" sz="2200" dirty="0"/>
              <a:t>m/</a:t>
            </a:r>
            <a:r>
              <a:rPr lang="en-US" sz="2200" dirty="0" smtClean="0"/>
              <a:t>s. Unbeknownst </a:t>
            </a:r>
            <a:r>
              <a:rPr lang="en-US" sz="2200" dirty="0"/>
              <a:t>to him the bus is being driven by </a:t>
            </a:r>
            <a:r>
              <a:rPr lang="en-US" sz="2200" dirty="0" smtClean="0"/>
              <a:t>his </a:t>
            </a:r>
            <a:r>
              <a:rPr lang="en-US" sz="2200" dirty="0" err="1" smtClean="0"/>
              <a:t>archnemesis</a:t>
            </a:r>
            <a:r>
              <a:rPr lang="en-US" sz="2200" dirty="0" smtClean="0"/>
              <a:t>… oh</a:t>
            </a:r>
            <a:r>
              <a:rPr lang="en-US" sz="2200" dirty="0"/>
              <a:t>, say…</a:t>
            </a:r>
            <a:r>
              <a:rPr lang="en-US" sz="2200" dirty="0" smtClean="0"/>
              <a:t>Mr. </a:t>
            </a:r>
            <a:r>
              <a:rPr lang="en-US" sz="2200" dirty="0" err="1"/>
              <a:t>Pranco</a:t>
            </a:r>
            <a:r>
              <a:rPr lang="en-US" sz="2200" dirty="0"/>
              <a:t>. If the bus starts at rest but is accelerating at a rate of 1.00 m/s</a:t>
            </a:r>
            <a:r>
              <a:rPr lang="en-US" sz="2200" baseline="30000" dirty="0"/>
              <a:t>2</a:t>
            </a:r>
            <a:r>
              <a:rPr lang="en-US" sz="2200" dirty="0"/>
              <a:t>, </a:t>
            </a:r>
            <a:r>
              <a:rPr lang="en-US" sz="2200" b="1" i="1" dirty="0"/>
              <a:t>will Mr. </a:t>
            </a:r>
            <a:r>
              <a:rPr lang="en-US" sz="2200" b="1" i="1" dirty="0" err="1" smtClean="0"/>
              <a:t>Flawson</a:t>
            </a:r>
            <a:r>
              <a:rPr lang="en-US" sz="2200" b="1" i="1" dirty="0"/>
              <a:t> </a:t>
            </a:r>
            <a:r>
              <a:rPr lang="en-US" sz="2200" b="1" i="1" dirty="0" smtClean="0"/>
              <a:t>catch </a:t>
            </a:r>
            <a:r>
              <a:rPr lang="en-US" sz="2200" b="1" i="1" dirty="0"/>
              <a:t>his bus</a:t>
            </a:r>
            <a:r>
              <a:rPr lang="en-US" sz="2200" dirty="0"/>
              <a:t>? Assume that if he reaches the back of the bus he can grab on and climb on board</a:t>
            </a:r>
            <a:r>
              <a:rPr lang="en-US" sz="2200" dirty="0" smtClean="0"/>
              <a:t>.</a:t>
            </a:r>
            <a:endParaRPr lang="en-US" sz="2200" dirty="0"/>
          </a:p>
        </p:txBody>
      </p:sp>
      <p:pic>
        <p:nvPicPr>
          <p:cNvPr id="3" name="Picture 2"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3674102"/>
            <a:ext cx="3044233" cy="2047247"/>
          </a:xfrm>
          <a:prstGeom prst="rect">
            <a:avLst/>
          </a:prstGeom>
        </p:spPr>
      </p:pic>
    </p:spTree>
    <p:extLst>
      <p:ext uri="{BB962C8B-B14F-4D97-AF65-F5344CB8AC3E}">
        <p14:creationId xmlns:p14="http://schemas.microsoft.com/office/powerpoint/2010/main" val="215243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90500"/>
            <a:ext cx="8591550" cy="2514600"/>
          </a:xfrm>
        </p:spPr>
        <p:txBody>
          <a:bodyPr>
            <a:noAutofit/>
          </a:bodyPr>
          <a:lstStyle/>
          <a:p>
            <a:r>
              <a:rPr lang="en-US" sz="2200" dirty="0"/>
              <a:t>A really nice teacher…let’s call him Mr. </a:t>
            </a:r>
            <a:r>
              <a:rPr lang="en-US" sz="2200" dirty="0" err="1"/>
              <a:t>Flawson</a:t>
            </a:r>
            <a:r>
              <a:rPr lang="en-US" sz="2200" dirty="0"/>
              <a:t>…is trying to catch his bus. He starts off 21 m away from the back of the bus and runs at a constant speed of 6.5 m/s. Unbeknownst to him the bus is being driven by his </a:t>
            </a:r>
            <a:r>
              <a:rPr lang="en-US" sz="2200" dirty="0" err="1"/>
              <a:t>archnemesis</a:t>
            </a:r>
            <a:r>
              <a:rPr lang="en-US" sz="2200" dirty="0"/>
              <a:t>… oh, say…Mr. </a:t>
            </a:r>
            <a:r>
              <a:rPr lang="en-US" sz="2200" dirty="0" err="1"/>
              <a:t>Pranco</a:t>
            </a:r>
            <a:r>
              <a:rPr lang="en-US" sz="2200" dirty="0"/>
              <a:t>. If the bus starts at rest but is accelerating at a rate of 1.00 m/s</a:t>
            </a:r>
            <a:r>
              <a:rPr lang="en-US" sz="2200" baseline="30000" dirty="0"/>
              <a:t>2</a:t>
            </a:r>
            <a:r>
              <a:rPr lang="en-US" sz="2200" dirty="0"/>
              <a:t>, </a:t>
            </a:r>
            <a:r>
              <a:rPr lang="en-US" sz="2200" b="1" i="1" dirty="0"/>
              <a:t>will Mr. </a:t>
            </a:r>
            <a:r>
              <a:rPr lang="en-US" sz="2200" b="1" i="1" dirty="0" err="1"/>
              <a:t>Flawson</a:t>
            </a:r>
            <a:r>
              <a:rPr lang="en-US" sz="2200" b="1" i="1" dirty="0"/>
              <a:t> catch his bus? </a:t>
            </a:r>
            <a:r>
              <a:rPr lang="en-US" sz="2200" dirty="0"/>
              <a:t>Assume that if he reaches the back of the bus he can grab on and climb on board.</a:t>
            </a:r>
          </a:p>
        </p:txBody>
      </p:sp>
      <p:graphicFrame>
        <p:nvGraphicFramePr>
          <p:cNvPr id="4" name="Object 3"/>
          <p:cNvGraphicFramePr>
            <a:graphicFrameLocks noChangeAspect="1"/>
          </p:cNvGraphicFramePr>
          <p:nvPr>
            <p:extLst>
              <p:ext uri="{D42A27DB-BD31-4B8C-83A1-F6EECF244321}">
                <p14:modId xmlns:p14="http://schemas.microsoft.com/office/powerpoint/2010/main" val="812415917"/>
              </p:ext>
            </p:extLst>
          </p:nvPr>
        </p:nvGraphicFramePr>
        <p:xfrm>
          <a:off x="482600" y="2781300"/>
          <a:ext cx="3992563" cy="1295400"/>
        </p:xfrm>
        <a:graphic>
          <a:graphicData uri="http://schemas.openxmlformats.org/presentationml/2006/ole">
            <mc:AlternateContent xmlns:mc="http://schemas.openxmlformats.org/markup-compatibility/2006">
              <mc:Choice xmlns:v="urn:schemas-microsoft-com:vml" Requires="v">
                <p:oleObj spid="_x0000_s1040" name="Equation" r:id="rId3" imgW="1917700" imgH="622300" progId="Equation.DSMT4">
                  <p:embed/>
                </p:oleObj>
              </mc:Choice>
              <mc:Fallback>
                <p:oleObj name="Equation" r:id="rId3" imgW="1917700" imgH="622300" progId="Equation.DSMT4">
                  <p:embed/>
                  <p:pic>
                    <p:nvPicPr>
                      <p:cNvPr id="0" name=""/>
                      <p:cNvPicPr/>
                      <p:nvPr/>
                    </p:nvPicPr>
                    <p:blipFill>
                      <a:blip r:embed="rId4"/>
                      <a:stretch>
                        <a:fillRect/>
                      </a:stretch>
                    </p:blipFill>
                    <p:spPr>
                      <a:xfrm>
                        <a:off x="482600" y="2781300"/>
                        <a:ext cx="3992563" cy="1295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81938288"/>
              </p:ext>
            </p:extLst>
          </p:nvPr>
        </p:nvGraphicFramePr>
        <p:xfrm>
          <a:off x="457200" y="4076700"/>
          <a:ext cx="4800600" cy="1322614"/>
        </p:xfrm>
        <a:graphic>
          <a:graphicData uri="http://schemas.openxmlformats.org/presentationml/2006/ole">
            <mc:AlternateContent xmlns:mc="http://schemas.openxmlformats.org/markup-compatibility/2006">
              <mc:Choice xmlns:v="urn:schemas-microsoft-com:vml" Requires="v">
                <p:oleObj spid="_x0000_s1041" name="Equation" r:id="rId5" imgW="2489200" imgH="685800" progId="Equation.DSMT4">
                  <p:embed/>
                </p:oleObj>
              </mc:Choice>
              <mc:Fallback>
                <p:oleObj name="Equation" r:id="rId5" imgW="2489200" imgH="685800" progId="Equation.DSMT4">
                  <p:embed/>
                  <p:pic>
                    <p:nvPicPr>
                      <p:cNvPr id="0" name=""/>
                      <p:cNvPicPr/>
                      <p:nvPr/>
                    </p:nvPicPr>
                    <p:blipFill>
                      <a:blip r:embed="rId6"/>
                      <a:stretch>
                        <a:fillRect/>
                      </a:stretch>
                    </p:blipFill>
                    <p:spPr>
                      <a:xfrm>
                        <a:off x="457200" y="4076700"/>
                        <a:ext cx="4800600" cy="1322614"/>
                      </a:xfrm>
                      <a:prstGeom prst="rect">
                        <a:avLst/>
                      </a:prstGeom>
                    </p:spPr>
                  </p:pic>
                </p:oleObj>
              </mc:Fallback>
            </mc:AlternateContent>
          </a:graphicData>
        </a:graphic>
      </p:graphicFrame>
      <p:pic>
        <p:nvPicPr>
          <p:cNvPr id="6" name="Picture 5" descr="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5999" y="3674102"/>
            <a:ext cx="3044233" cy="2047247"/>
          </a:xfrm>
          <a:prstGeom prst="rect">
            <a:avLst/>
          </a:prstGeom>
        </p:spPr>
      </p:pic>
    </p:spTree>
    <p:extLst>
      <p:ext uri="{BB962C8B-B14F-4D97-AF65-F5344CB8AC3E}">
        <p14:creationId xmlns:p14="http://schemas.microsoft.com/office/powerpoint/2010/main" val="159872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90500"/>
            <a:ext cx="8591550" cy="2971800"/>
          </a:xfrm>
        </p:spPr>
        <p:txBody>
          <a:bodyPr>
            <a:noAutofit/>
          </a:bodyPr>
          <a:lstStyle/>
          <a:p>
            <a:r>
              <a:rPr lang="en-US" sz="2400" dirty="0"/>
              <a:t>Some cockroaches can run as fast as 1.5 m/s. Suppose that two </a:t>
            </a:r>
            <a:r>
              <a:rPr lang="en-US" sz="2400" dirty="0" smtClean="0"/>
              <a:t>cockroaches are </a:t>
            </a:r>
            <a:r>
              <a:rPr lang="en-US" sz="2400" dirty="0"/>
              <a:t>separated by a distance of 60.0 cm and that they begin to </a:t>
            </a:r>
            <a:r>
              <a:rPr lang="en-US" sz="2400" dirty="0" smtClean="0"/>
              <a:t>run toward </a:t>
            </a:r>
            <a:r>
              <a:rPr lang="en-US" sz="2400" dirty="0"/>
              <a:t>each other at the same moment. Both insects have constant </a:t>
            </a:r>
            <a:r>
              <a:rPr lang="en-US" sz="2400" dirty="0" smtClean="0"/>
              <a:t>acceleration until </a:t>
            </a:r>
            <a:r>
              <a:rPr lang="en-US" sz="2400" dirty="0"/>
              <a:t>they meet. The first cockroach has an acceleration </a:t>
            </a:r>
            <a:r>
              <a:rPr lang="en-US" sz="2400" dirty="0" smtClean="0"/>
              <a:t>of 0.20 </a:t>
            </a:r>
            <a:r>
              <a:rPr lang="en-US" sz="2400" dirty="0"/>
              <a:t>m/s</a:t>
            </a:r>
            <a:r>
              <a:rPr lang="en-US" sz="2400" baseline="30000" dirty="0"/>
              <a:t>2</a:t>
            </a:r>
            <a:r>
              <a:rPr lang="en-US" sz="2400" dirty="0"/>
              <a:t> in one direction, and the second one has an acceleration </a:t>
            </a:r>
            <a:r>
              <a:rPr lang="en-US" sz="2400" dirty="0" smtClean="0"/>
              <a:t>of 0.12 </a:t>
            </a:r>
            <a:r>
              <a:rPr lang="en-US" sz="2400" dirty="0"/>
              <a:t>m/s</a:t>
            </a:r>
            <a:r>
              <a:rPr lang="en-US" sz="2400" baseline="30000" dirty="0"/>
              <a:t>2</a:t>
            </a:r>
            <a:r>
              <a:rPr lang="en-US" sz="2400" dirty="0"/>
              <a:t> in the opposite direction</a:t>
            </a:r>
            <a:r>
              <a:rPr lang="en-US" sz="2400" dirty="0" smtClean="0"/>
              <a:t>. How </a:t>
            </a:r>
            <a:r>
              <a:rPr lang="en-US" sz="2400" dirty="0"/>
              <a:t>much time passes before </a:t>
            </a:r>
            <a:r>
              <a:rPr lang="en-US" sz="2400" dirty="0" smtClean="0"/>
              <a:t>the two </a:t>
            </a:r>
            <a:r>
              <a:rPr lang="en-US" sz="2400" dirty="0"/>
              <a:t>insects bump into each other?</a:t>
            </a:r>
          </a:p>
        </p:txBody>
      </p:sp>
      <p:pic>
        <p:nvPicPr>
          <p:cNvPr id="4" name="Picture 3" descr="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6300" y="3162300"/>
            <a:ext cx="3187700" cy="2552700"/>
          </a:xfrm>
          <a:prstGeom prst="rect">
            <a:avLst/>
          </a:prstGeom>
        </p:spPr>
      </p:pic>
    </p:spTree>
    <p:extLst>
      <p:ext uri="{BB962C8B-B14F-4D97-AF65-F5344CB8AC3E}">
        <p14:creationId xmlns:p14="http://schemas.microsoft.com/office/powerpoint/2010/main" val="357393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90500"/>
            <a:ext cx="8591550" cy="1676400"/>
          </a:xfrm>
        </p:spPr>
        <p:txBody>
          <a:bodyPr>
            <a:noAutofit/>
          </a:bodyPr>
          <a:lstStyle/>
          <a:p>
            <a:r>
              <a:rPr lang="en-US" sz="1800" dirty="0"/>
              <a:t>Some cockroaches can run as fast as 1.5 m/s. Suppose that two </a:t>
            </a:r>
            <a:r>
              <a:rPr lang="en-US" sz="1800" dirty="0" smtClean="0"/>
              <a:t>cockroaches are </a:t>
            </a:r>
            <a:r>
              <a:rPr lang="en-US" sz="1800" dirty="0"/>
              <a:t>separated by a distance of 60.0 cm and that they begin to </a:t>
            </a:r>
            <a:r>
              <a:rPr lang="en-US" sz="1800" dirty="0" smtClean="0"/>
              <a:t>run toward </a:t>
            </a:r>
            <a:r>
              <a:rPr lang="en-US" sz="1800" dirty="0"/>
              <a:t>each other at the same moment. Both insects have constant </a:t>
            </a:r>
            <a:r>
              <a:rPr lang="en-US" sz="1800" dirty="0" smtClean="0"/>
              <a:t>acceleration until </a:t>
            </a:r>
            <a:r>
              <a:rPr lang="en-US" sz="1800" dirty="0"/>
              <a:t>they meet. The first cockroach has an acceleration </a:t>
            </a:r>
            <a:r>
              <a:rPr lang="en-US" sz="1800" dirty="0" smtClean="0"/>
              <a:t>of 0.20 </a:t>
            </a:r>
            <a:r>
              <a:rPr lang="en-US" sz="1800" dirty="0"/>
              <a:t>m/s</a:t>
            </a:r>
            <a:r>
              <a:rPr lang="en-US" sz="1800" baseline="30000" dirty="0"/>
              <a:t>2</a:t>
            </a:r>
            <a:r>
              <a:rPr lang="en-US" sz="1800" dirty="0"/>
              <a:t> in one direction, and the second one has an acceleration </a:t>
            </a:r>
            <a:r>
              <a:rPr lang="en-US" sz="1800" dirty="0" smtClean="0"/>
              <a:t>of 0.12 </a:t>
            </a:r>
            <a:r>
              <a:rPr lang="en-US" sz="1800" dirty="0"/>
              <a:t>m/s</a:t>
            </a:r>
            <a:r>
              <a:rPr lang="en-US" sz="1800" baseline="30000" dirty="0"/>
              <a:t>2</a:t>
            </a:r>
            <a:r>
              <a:rPr lang="en-US" sz="1800" dirty="0"/>
              <a:t> in the opposite direction</a:t>
            </a:r>
            <a:r>
              <a:rPr lang="en-US" sz="1800" dirty="0" smtClean="0"/>
              <a:t>. How </a:t>
            </a:r>
            <a:r>
              <a:rPr lang="en-US" sz="1800" dirty="0"/>
              <a:t>much time passes before </a:t>
            </a:r>
            <a:r>
              <a:rPr lang="en-US" sz="1800" dirty="0" smtClean="0"/>
              <a:t>the two </a:t>
            </a:r>
            <a:r>
              <a:rPr lang="en-US" sz="1800" dirty="0"/>
              <a:t>insects bump into each other?</a:t>
            </a:r>
          </a:p>
        </p:txBody>
      </p:sp>
      <p:graphicFrame>
        <p:nvGraphicFramePr>
          <p:cNvPr id="3" name="Object 2"/>
          <p:cNvGraphicFramePr>
            <a:graphicFrameLocks noChangeAspect="1"/>
          </p:cNvGraphicFramePr>
          <p:nvPr>
            <p:extLst>
              <p:ext uri="{D42A27DB-BD31-4B8C-83A1-F6EECF244321}">
                <p14:modId xmlns:p14="http://schemas.microsoft.com/office/powerpoint/2010/main" val="3801855950"/>
              </p:ext>
            </p:extLst>
          </p:nvPr>
        </p:nvGraphicFramePr>
        <p:xfrm>
          <a:off x="381000" y="2019299"/>
          <a:ext cx="2895600" cy="1289858"/>
        </p:xfrm>
        <a:graphic>
          <a:graphicData uri="http://schemas.openxmlformats.org/presentationml/2006/ole">
            <mc:AlternateContent xmlns:mc="http://schemas.openxmlformats.org/markup-compatibility/2006">
              <mc:Choice xmlns:v="urn:schemas-microsoft-com:vml" Requires="v">
                <p:oleObj spid="_x0000_s8212" name="Equation" r:id="rId3" imgW="1397000" imgH="622300" progId="Equation.DSMT4">
                  <p:embed/>
                </p:oleObj>
              </mc:Choice>
              <mc:Fallback>
                <p:oleObj name="Equation" r:id="rId3" imgW="1397000" imgH="622300" progId="Equation.DSMT4">
                  <p:embed/>
                  <p:pic>
                    <p:nvPicPr>
                      <p:cNvPr id="0" name=""/>
                      <p:cNvPicPr/>
                      <p:nvPr/>
                    </p:nvPicPr>
                    <p:blipFill>
                      <a:blip r:embed="rId4"/>
                      <a:stretch>
                        <a:fillRect/>
                      </a:stretch>
                    </p:blipFill>
                    <p:spPr>
                      <a:xfrm>
                        <a:off x="381000" y="2019299"/>
                        <a:ext cx="2895600" cy="128985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26067619"/>
              </p:ext>
            </p:extLst>
          </p:nvPr>
        </p:nvGraphicFramePr>
        <p:xfrm>
          <a:off x="381000" y="3467100"/>
          <a:ext cx="5181600" cy="1596118"/>
        </p:xfrm>
        <a:graphic>
          <a:graphicData uri="http://schemas.openxmlformats.org/presentationml/2006/ole">
            <mc:AlternateContent xmlns:mc="http://schemas.openxmlformats.org/markup-compatibility/2006">
              <mc:Choice xmlns:v="urn:schemas-microsoft-com:vml" Requires="v">
                <p:oleObj spid="_x0000_s8213" name="Equation" r:id="rId5" imgW="2844800" imgH="876300" progId="Equation.DSMT4">
                  <p:embed/>
                </p:oleObj>
              </mc:Choice>
              <mc:Fallback>
                <p:oleObj name="Equation" r:id="rId5" imgW="2844800" imgH="876300" progId="Equation.DSMT4">
                  <p:embed/>
                  <p:pic>
                    <p:nvPicPr>
                      <p:cNvPr id="0" name=""/>
                      <p:cNvPicPr/>
                      <p:nvPr/>
                    </p:nvPicPr>
                    <p:blipFill>
                      <a:blip r:embed="rId6"/>
                      <a:stretch>
                        <a:fillRect/>
                      </a:stretch>
                    </p:blipFill>
                    <p:spPr>
                      <a:xfrm>
                        <a:off x="381000" y="3467100"/>
                        <a:ext cx="5181600" cy="1596118"/>
                      </a:xfrm>
                      <a:prstGeom prst="rect">
                        <a:avLst/>
                      </a:prstGeom>
                    </p:spPr>
                  </p:pic>
                </p:oleObj>
              </mc:Fallback>
            </mc:AlternateContent>
          </a:graphicData>
        </a:graphic>
      </p:graphicFrame>
      <p:pic>
        <p:nvPicPr>
          <p:cNvPr id="6" name="Picture 5" descr="1.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6300" y="3162300"/>
            <a:ext cx="3187700" cy="2552700"/>
          </a:xfrm>
          <a:prstGeom prst="rect">
            <a:avLst/>
          </a:prstGeom>
        </p:spPr>
      </p:pic>
    </p:spTree>
    <p:extLst>
      <p:ext uri="{BB962C8B-B14F-4D97-AF65-F5344CB8AC3E}">
        <p14:creationId xmlns:p14="http://schemas.microsoft.com/office/powerpoint/2010/main" val="25480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0C675A-9AD3-40BB-AC57-0E9EFA3E4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SOHO.thmx</Template>
  <TotalTime>0</TotalTime>
  <Words>1005</Words>
  <Application>Microsoft Macintosh PowerPoint</Application>
  <PresentationFormat>On-screen Show (16:10)</PresentationFormat>
  <Paragraphs>27</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15" baseType="lpstr">
      <vt:lpstr>Soho</vt:lpstr>
      <vt:lpstr>Equation</vt:lpstr>
      <vt:lpstr>MathType 6.0 Equation</vt:lpstr>
      <vt:lpstr>Whiteboarding</vt:lpstr>
      <vt:lpstr>A cart travels along a straight section of road.  A velocity vs time graph illustrating its motion is graphed to the right. </vt:lpstr>
      <vt:lpstr>A cart travels along a straight section of road.  A velocity vs time graph illustrating its motion is graphed to the right. </vt:lpstr>
      <vt:lpstr>A rock is dropped from the edge of a cliff 90 m high. One second later, a second rock is thrown straight down with just the right speed to ensure that the two rocks hit the ground at the same time.  What is the initial velocity of the second rock? </vt:lpstr>
      <vt:lpstr>A rock is dropped from the edge of a cliff 90 m high. One second later, a second rock is thrown straight down with just the right speed to ensure that the two rocks hit the ground at the same time.  What is the initial velocity of the second rock? </vt:lpstr>
      <vt:lpstr>A really nice teacher…let’s call him Mr. Flawson…is trying to catch his bus. He starts off 21 m away from the back of the bus and runs at a constant speed of 6.5 m/s. Unbeknownst to him the bus is being driven by his archnemesis… oh, say…Mr. Pranco. If the bus starts at rest but is accelerating at a rate of 1.00 m/s2, will Mr. Flawson catch his bus? Assume that if he reaches the back of the bus he can grab on and climb on board.</vt:lpstr>
      <vt:lpstr>A really nice teacher…let’s call him Mr. Flawson…is trying to catch his bus. He starts off 21 m away from the back of the bus and runs at a constant speed of 6.5 m/s. Unbeknownst to him the bus is being driven by his archnemesis… oh, say…Mr. Pranco. If the bus starts at rest but is accelerating at a rate of 1.00 m/s2, will Mr. Flawson catch his bus? Assume that if he reaches the back of the bus he can grab on and climb on board.</vt:lpstr>
      <vt:lpstr>Some cockroaches can run as fast as 1.5 m/s. Suppose that two cockroaches are separated by a distance of 60.0 cm and that they begin to run toward each other at the same moment. Both insects have constant acceleration until they meet. The first cockroach has an acceleration of 0.20 m/s2 in one direction, and the second one has an acceleration of 0.12 m/s2 in the opposite direction. How much time passes before the two insects bump into each other?</vt:lpstr>
      <vt:lpstr>Some cockroaches can run as fast as 1.5 m/s. Suppose that two cockroaches are separated by a distance of 60.0 cm and that they begin to run toward each other at the same moment. Both insects have constant acceleration until they meet. The first cockroach has an acceleration of 0.20 m/s2 in one direction, and the second one has an acceleration of 0.12 m/s2 in the opposite direction. How much time passes before the two insects bump into each other?</vt:lpstr>
      <vt:lpstr>Some cockroaches can run as fast as 1.5 m/s. Suppose that two cockroaches are separated by a distance of 60.0 cm and that they begin to run toward each other at the same moment. Both insects have constant acceleration until they meet. The first cockroach has an acceleration of 0.20 m/s2 in one direction, and the second one has an acceleration of 0.12 m/s2 in the opposite direction. How much time passes before the two insects bump into each other?</vt:lpstr>
      <vt:lpstr>In the first stage of a two-stage rocket, the rocket is fired from the launch pad starting from rest but with a constant acceleration of 3.50 m/s2 upward. At 25.0 seconds after launch, the second stage fires for 10 seconds, which boosts the rocket's velocity to 132.5 m/s upwards. This firing uses up all the fuel, so after the second stage has finished firing, the only force acting on the rocket is gravity. Find the maximum height reached by the rocket. Air resistance is negligible.</vt:lpstr>
      <vt:lpstr>In the first stage of a two-stage rocket, the rocket is fired from the launch pad starting from rest but with a constant acceleration of 3.50 m/s2 upward. At 25.0 seconds after launch, the second stage fires for 10 seconds, which boosts the rocket's velocity to 132.5 m/s upwards. This firing uses up all the fuel, so after the second stage has finished firing, the only force acting on the rocket is gravity. Find the maximum height reached by the rocket. Air resistance is negligible.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2017-09-27T16:48:46Z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ies>
</file>