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66" d="100"/>
          <a:sy n="66" d="100"/>
        </p:scale>
        <p:origin x="-95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810" y="1905000"/>
            <a:ext cx="9146382" cy="2667000"/>
          </a:xfrm>
        </p:spPr>
        <p:txBody>
          <a:bodyPr>
            <a:noAutofit/>
          </a:bodyPr>
          <a:lstStyle>
            <a:lvl1pPr>
              <a:defRPr sz="5400"/>
            </a:lvl1pPr>
          </a:lstStyle>
          <a:p>
            <a:r>
              <a:rPr lang="en-CA" smtClean="0"/>
              <a:t>Click to edit Master title style</a:t>
            </a:r>
            <a:endParaRPr/>
          </a:p>
        </p:txBody>
      </p:sp>
      <p:sp>
        <p:nvSpPr>
          <p:cNvPr id="3" name="Subtitle 2"/>
          <p:cNvSpPr>
            <a:spLocks noGrp="1"/>
          </p:cNvSpPr>
          <p:nvPr>
            <p:ph type="subTitle" idx="1"/>
          </p:nvPr>
        </p:nvSpPr>
        <p:spPr>
          <a:xfrm>
            <a:off x="1522810" y="5105400"/>
            <a:ext cx="9146381"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grpSp>
        <p:nvGrpSpPr>
          <p:cNvPr id="256" name="line"/>
          <p:cNvGrpSpPr/>
          <p:nvPr/>
        </p:nvGrpSpPr>
        <p:grpSpPr bwMode="invGray">
          <a:xfrm>
            <a:off x="1585309" y="4724400"/>
            <a:ext cx="8634184"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810" y="1514475"/>
            <a:ext cx="10572328"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53086D93-FCAC-47E0-A2EE-787E62CA814C}" type="datetimeFigureOut">
              <a:rPr lang="en-US" smtClean="0"/>
              <a:t>17-09-16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7046" y="3472590"/>
            <a:ext cx="6492240" cy="64025"/>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4311" y="274640"/>
            <a:ext cx="1371957" cy="5901747"/>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608171" y="277814"/>
            <a:ext cx="9146383" cy="5898573"/>
          </a:xfrm>
        </p:spPr>
        <p:txBody>
          <a:bodyPr vert="eaVert"/>
          <a:lstStyle>
            <a:lvl5pPr>
              <a:defRPr/>
            </a:lvl5pPr>
            <a:lvl6pPr>
              <a:defRPr/>
            </a:lvl6pPr>
            <a:lvl7pPr>
              <a:defRPr/>
            </a:lvl7pPr>
            <a:lvl8pPr>
              <a:defRPr baseline="0"/>
            </a:lvl8pPr>
            <a:lvl9pPr>
              <a:defRPr baseline="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CDA879A6-0FD0-4734-A311-86BFCA472E6E}" type="datetimeFigureOut">
              <a:rPr lang="en-US" smtClean="0"/>
              <a:t>17-09-16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810" y="1514475"/>
            <a:ext cx="10572328"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811" y="274638"/>
            <a:ext cx="9146380" cy="1020762"/>
          </a:xfrm>
        </p:spPr>
        <p:txBody>
          <a:bodyPr/>
          <a:lstStyle/>
          <a:p>
            <a:r>
              <a:rPr lang="en-CA"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19C9CA7B-DFD4-44B5-8C60-D14B8CD1FB59}" type="datetimeFigureOut">
              <a:rPr lang="en-US" smtClean="0"/>
              <a:t>17-09-16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5309" y="4724400"/>
            <a:ext cx="8634184"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810" y="1905000"/>
            <a:ext cx="9146382" cy="2667000"/>
          </a:xfrm>
        </p:spPr>
        <p:txBody>
          <a:bodyPr anchor="b">
            <a:noAutofit/>
          </a:bodyPr>
          <a:lstStyle>
            <a:lvl1pPr algn="l">
              <a:defRPr sz="4400" b="0" cap="none" baseline="0"/>
            </a:lvl1pPr>
          </a:lstStyle>
          <a:p>
            <a:r>
              <a:rPr lang="en-CA" smtClean="0"/>
              <a:t>Click to edit Master title style</a:t>
            </a:r>
            <a:endParaRPr/>
          </a:p>
        </p:txBody>
      </p:sp>
      <p:sp>
        <p:nvSpPr>
          <p:cNvPr id="3" name="Text Placeholder 2"/>
          <p:cNvSpPr>
            <a:spLocks noGrp="1"/>
          </p:cNvSpPr>
          <p:nvPr>
            <p:ph type="body" idx="1"/>
          </p:nvPr>
        </p:nvSpPr>
        <p:spPr>
          <a:xfrm>
            <a:off x="1522810" y="5102526"/>
            <a:ext cx="9146381"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17-09-16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810" y="1514475"/>
            <a:ext cx="10572328"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811" y="274638"/>
            <a:ext cx="9146380" cy="1020762"/>
          </a:xfrm>
        </p:spPr>
        <p:txBody>
          <a:bodyPr/>
          <a:lstStyle/>
          <a:p>
            <a:r>
              <a:rPr lang="en-CA" smtClean="0"/>
              <a:t>Click to edit Master title style</a:t>
            </a:r>
            <a:endParaRPr/>
          </a:p>
        </p:txBody>
      </p:sp>
      <p:sp>
        <p:nvSpPr>
          <p:cNvPr id="3" name="Content Placeholder 2"/>
          <p:cNvSpPr>
            <a:spLocks noGrp="1"/>
          </p:cNvSpPr>
          <p:nvPr>
            <p:ph sz="half" idx="1"/>
          </p:nvPr>
        </p:nvSpPr>
        <p:spPr>
          <a:xfrm>
            <a:off x="1522810" y="1905000"/>
            <a:ext cx="4420750"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6248442" y="1905000"/>
            <a:ext cx="442074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3BDB8791-F1B0-41E7-B7FD-A781E65C4266}" type="datetimeFigureOut">
              <a:rPr lang="en-US" smtClean="0"/>
              <a:t>17-09-16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810" y="1514475"/>
            <a:ext cx="10572328"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811" y="274638"/>
            <a:ext cx="9146380" cy="1020762"/>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1522810"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522810" y="2819400"/>
            <a:ext cx="441770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Text Placeholder 4"/>
          <p:cNvSpPr>
            <a:spLocks noGrp="1"/>
          </p:cNvSpPr>
          <p:nvPr>
            <p:ph type="body" sz="quarter" idx="3"/>
          </p:nvPr>
        </p:nvSpPr>
        <p:spPr>
          <a:xfrm>
            <a:off x="6251488"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251488" y="2819400"/>
            <a:ext cx="441770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Date Placeholder 6"/>
          <p:cNvSpPr>
            <a:spLocks noGrp="1"/>
          </p:cNvSpPr>
          <p:nvPr>
            <p:ph type="dt" sz="half" idx="10"/>
          </p:nvPr>
        </p:nvSpPr>
        <p:spPr/>
        <p:txBody>
          <a:bodyPr/>
          <a:lstStyle/>
          <a:p>
            <a:fld id="{5FDD63B2-E120-4ED8-B27B-C685F510A5FE}" type="datetimeFigureOut">
              <a:rPr lang="en-US" smtClean="0"/>
              <a:t>17-09-16</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810" y="1514475"/>
            <a:ext cx="10572328"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7AA18ACC-A947-437B-A130-35BD54FDF1E9}" type="datetimeFigureOut">
              <a:rPr lang="en-US" smtClean="0"/>
              <a:t>17-09-16</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17-09-16</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8990" y="1630822"/>
            <a:ext cx="6292667"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en-CA" smtClean="0"/>
              <a:t>Click to edit Master title style</a:t>
            </a:r>
            <a:endParaRPr/>
          </a:p>
        </p:txBody>
      </p:sp>
      <p:sp>
        <p:nvSpPr>
          <p:cNvPr id="3" name="Content Placeholder 2"/>
          <p:cNvSpPr>
            <a:spLocks noGrp="1"/>
          </p:cNvSpPr>
          <p:nvPr>
            <p:ph idx="1"/>
          </p:nvPr>
        </p:nvSpPr>
        <p:spPr>
          <a:xfrm>
            <a:off x="4711249" y="1905000"/>
            <a:ext cx="5670757"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1522809" y="3429000"/>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17-09-16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877" y="1630822"/>
            <a:ext cx="6292667"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en-CA" smtClean="0"/>
              <a:t>Click to edit Master title style</a:t>
            </a:r>
            <a:endParaRPr/>
          </a:p>
        </p:txBody>
      </p:sp>
      <p:sp>
        <p:nvSpPr>
          <p:cNvPr id="3" name="Picture Placeholder 2"/>
          <p:cNvSpPr>
            <a:spLocks noGrp="1"/>
          </p:cNvSpPr>
          <p:nvPr>
            <p:ph type="pic" idx="1"/>
          </p:nvPr>
        </p:nvSpPr>
        <p:spPr>
          <a:xfrm>
            <a:off x="1746293" y="1884311"/>
            <a:ext cx="5670757"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908018" y="3411748"/>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17-09-16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1" y="274638"/>
            <a:ext cx="9146380" cy="1020762"/>
          </a:xfrm>
          <a:prstGeom prst="rect">
            <a:avLst/>
          </a:prstGeom>
        </p:spPr>
        <p:txBody>
          <a:bodyPr vert="horz" lIns="91440" tIns="45720" rIns="91440" bIns="45720" rtlCol="0" anchor="b">
            <a:normAutofit/>
          </a:bodyPr>
          <a:lstStyle/>
          <a:p>
            <a:r>
              <a:rPr lang="en-CA" smtClean="0"/>
              <a:t>Click to edit Master title style</a:t>
            </a:r>
            <a:endParaRPr/>
          </a:p>
        </p:txBody>
      </p:sp>
      <p:sp>
        <p:nvSpPr>
          <p:cNvPr id="3" name="Text Placeholder 2"/>
          <p:cNvSpPr>
            <a:spLocks noGrp="1"/>
          </p:cNvSpPr>
          <p:nvPr>
            <p:ph type="body" idx="1"/>
          </p:nvPr>
        </p:nvSpPr>
        <p:spPr>
          <a:xfrm>
            <a:off x="1522811" y="1905000"/>
            <a:ext cx="9146382" cy="42672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8077716" y="6400801"/>
            <a:ext cx="1244183"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BE451C3-0FF4-47C4-B829-773ADF60F88C}" type="datetimeFigureOut">
              <a:rPr lang="en-US" smtClean="0"/>
              <a:t>17-09-16</a:t>
            </a:fld>
            <a:endParaRPr lang="en-US" dirty="0"/>
          </a:p>
        </p:txBody>
      </p:sp>
      <p:sp>
        <p:nvSpPr>
          <p:cNvPr id="5" name="Footer Placeholder 4"/>
          <p:cNvSpPr>
            <a:spLocks noGrp="1"/>
          </p:cNvSpPr>
          <p:nvPr>
            <p:ph type="ftr" sz="quarter" idx="3"/>
          </p:nvPr>
        </p:nvSpPr>
        <p:spPr>
          <a:xfrm>
            <a:off x="1522810" y="6400801"/>
            <a:ext cx="6326246" cy="276226"/>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9525893" y="6400801"/>
            <a:ext cx="1143300"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 </a:t>
            </a:r>
            <a:r>
              <a:rPr lang="en-US" dirty="0" err="1" smtClean="0"/>
              <a:t>Phys</a:t>
            </a:r>
            <a:r>
              <a:rPr lang="en-US" dirty="0" smtClean="0"/>
              <a:t> 2 </a:t>
            </a:r>
            <a:r>
              <a:rPr lang="mr-IN" dirty="0" smtClean="0"/>
              <a:t>–</a:t>
            </a:r>
            <a:r>
              <a:rPr lang="en-US" dirty="0" smtClean="0"/>
              <a:t> Class Starter (Force Fields)</a:t>
            </a:r>
            <a:endParaRPr lang="en-US" dirty="0"/>
          </a:p>
        </p:txBody>
      </p:sp>
      <p:sp>
        <p:nvSpPr>
          <p:cNvPr id="5" name="Content Placeholder 4"/>
          <p:cNvSpPr>
            <a:spLocks noGrp="1"/>
          </p:cNvSpPr>
          <p:nvPr>
            <p:ph idx="1"/>
          </p:nvPr>
        </p:nvSpPr>
        <p:spPr/>
        <p:txBody>
          <a:bodyPr/>
          <a:lstStyle/>
          <a:p>
            <a:pPr marL="0" indent="0" algn="ctr">
              <a:buNone/>
            </a:pPr>
            <a:r>
              <a:rPr lang="en-US" dirty="0" smtClean="0"/>
              <a:t>Collect a whiteboard and answer the following questions!</a:t>
            </a:r>
            <a:endParaRPr lang="en-US" dirty="0"/>
          </a:p>
        </p:txBody>
      </p:sp>
      <p:pic>
        <p:nvPicPr>
          <p:cNvPr id="6" name="Picture 5" desc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834" y="2378218"/>
            <a:ext cx="5896067" cy="4422050"/>
          </a:xfrm>
          <a:prstGeom prst="rect">
            <a:avLst/>
          </a:prstGeom>
        </p:spPr>
      </p:pic>
    </p:spTree>
    <p:extLst>
      <p:ext uri="{BB962C8B-B14F-4D97-AF65-F5344CB8AC3E}">
        <p14:creationId xmlns:p14="http://schemas.microsoft.com/office/powerpoint/2010/main" val="182354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Q1</a:t>
            </a:r>
            <a:endParaRPr lang="en-US" dirty="0"/>
          </a:p>
        </p:txBody>
      </p:sp>
      <p:sp>
        <p:nvSpPr>
          <p:cNvPr id="5" name="Content Placeholder 4"/>
          <p:cNvSpPr>
            <a:spLocks noGrp="1"/>
          </p:cNvSpPr>
          <p:nvPr>
            <p:ph sz="half" idx="1"/>
          </p:nvPr>
        </p:nvSpPr>
        <p:spPr>
          <a:xfrm>
            <a:off x="134692" y="1866646"/>
            <a:ext cx="12057308" cy="4688184"/>
          </a:xfrm>
        </p:spPr>
        <p:txBody>
          <a:bodyPr>
            <a:normAutofit/>
          </a:bodyPr>
          <a:lstStyle/>
          <a:p>
            <a:pPr marL="0" indent="0">
              <a:buNone/>
            </a:pPr>
            <a:r>
              <a:rPr lang="en-US" dirty="0"/>
              <a:t>A positive point charge is placed a distance </a:t>
            </a:r>
            <a:r>
              <a:rPr lang="en-US" i="1" dirty="0"/>
              <a:t>d </a:t>
            </a:r>
            <a:r>
              <a:rPr lang="en-US" dirty="0"/>
              <a:t>away from a neutral solid metal sphere</a:t>
            </a:r>
            <a:r>
              <a:rPr lang="en-US" i="1" dirty="0"/>
              <a:t>.</a:t>
            </a:r>
            <a:endParaRPr lang="en-CA" dirty="0"/>
          </a:p>
          <a:p>
            <a:pPr marL="0" indent="0">
              <a:buNone/>
            </a:pPr>
            <a:r>
              <a:rPr lang="en-US" dirty="0">
                <a:solidFill>
                  <a:srgbClr val="FFFF00"/>
                </a:solidFill>
              </a:rPr>
              <a:t>A student makes the following statement about the electric force between the neutral metal sphere and the point charge: </a:t>
            </a:r>
            <a:endParaRPr lang="en-CA" dirty="0">
              <a:solidFill>
                <a:srgbClr val="FFFF00"/>
              </a:solidFill>
            </a:endParaRPr>
          </a:p>
          <a:p>
            <a:pPr marL="0" indent="0">
              <a:buNone/>
            </a:pPr>
            <a:r>
              <a:rPr lang="en-US" dirty="0"/>
              <a:t>“</a:t>
            </a:r>
            <a:r>
              <a:rPr lang="en-US" i="1" dirty="0"/>
              <a:t>There is an attraction between the point charge and the sphere. Since the sphere is a conductor, the external positive point charge pulls electrons in the sphere toward it. This leaves positive charges evenly distributed throughout the sphere, since the sphere is still neutral. The force between the point charge and the sphere is just the attraction between the negative charges on the left end of the sphere and the point charge.</a:t>
            </a:r>
            <a:r>
              <a:rPr lang="en-US" dirty="0"/>
              <a:t>”</a:t>
            </a:r>
            <a:endParaRPr lang="en-CA" dirty="0"/>
          </a:p>
          <a:p>
            <a:pPr marL="0" indent="0">
              <a:buNone/>
            </a:pPr>
            <a:r>
              <a:rPr lang="en-US" b="1" dirty="0">
                <a:solidFill>
                  <a:srgbClr val="FF6600"/>
                </a:solidFill>
              </a:rPr>
              <a:t>There is at least one problem with this student’s contention. Identify any problem(s) and explain how to correct it/them.</a:t>
            </a:r>
            <a:endParaRPr lang="en-CA" b="1" dirty="0">
              <a:solidFill>
                <a:srgbClr val="FF6600"/>
              </a:solidFill>
            </a:endParaRPr>
          </a:p>
          <a:p>
            <a:pPr marL="0" indent="0">
              <a:buNone/>
            </a:pPr>
            <a:endParaRPr lang="en-US" dirty="0"/>
          </a:p>
        </p:txBody>
      </p:sp>
      <p:pic>
        <p:nvPicPr>
          <p:cNvPr id="1025" name="Picture 1"/>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407" b="-3274"/>
          <a:stretch/>
        </p:blipFill>
        <p:spPr bwMode="auto">
          <a:xfrm>
            <a:off x="7328357" y="-58814"/>
            <a:ext cx="4825159" cy="203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2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Q1 - ANSWER</a:t>
            </a:r>
            <a:endParaRPr lang="en-US" dirty="0"/>
          </a:p>
        </p:txBody>
      </p:sp>
      <p:sp>
        <p:nvSpPr>
          <p:cNvPr id="5" name="Content Placeholder 4"/>
          <p:cNvSpPr>
            <a:spLocks noGrp="1"/>
          </p:cNvSpPr>
          <p:nvPr>
            <p:ph sz="half" idx="1"/>
          </p:nvPr>
        </p:nvSpPr>
        <p:spPr>
          <a:xfrm>
            <a:off x="134692" y="1866646"/>
            <a:ext cx="12057308" cy="4688184"/>
          </a:xfrm>
        </p:spPr>
        <p:txBody>
          <a:bodyPr>
            <a:normAutofit/>
          </a:bodyPr>
          <a:lstStyle/>
          <a:p>
            <a:pPr marL="0" indent="0">
              <a:buNone/>
            </a:pPr>
            <a:r>
              <a:rPr lang="en-US" dirty="0" smtClean="0"/>
              <a:t>“</a:t>
            </a:r>
            <a:r>
              <a:rPr lang="en-US" i="1" dirty="0"/>
              <a:t>There is an attraction between the point charge and the sphere. Since the sphere is a conductor, the external positive point charge pulls electrons in the sphere toward it. This leaves positive charges evenly distributed throughout the sphere, since the sphere is still neutral. The force between the point charge and the sphere is just the attraction between the negative charges on the left end of the sphere and the point charge.</a:t>
            </a:r>
            <a:r>
              <a:rPr lang="en-US" dirty="0"/>
              <a:t>”</a:t>
            </a:r>
            <a:endParaRPr lang="en-CA" dirty="0"/>
          </a:p>
          <a:p>
            <a:pPr marL="0" indent="0">
              <a:buNone/>
            </a:pPr>
            <a:r>
              <a:rPr lang="en-US" b="1" dirty="0">
                <a:solidFill>
                  <a:srgbClr val="FF6600"/>
                </a:solidFill>
              </a:rPr>
              <a:t>There is at least one problem with this student’s contention. Identify any problem(s) and explain how to correct it/them</a:t>
            </a:r>
            <a:r>
              <a:rPr lang="en-US" b="1" dirty="0" smtClean="0">
                <a:solidFill>
                  <a:srgbClr val="FF6600"/>
                </a:solidFill>
              </a:rPr>
              <a:t>.</a:t>
            </a:r>
          </a:p>
          <a:p>
            <a:pPr marL="0" indent="0">
              <a:buNone/>
            </a:pPr>
            <a:r>
              <a:rPr lang="en-US" b="1" i="1" dirty="0">
                <a:solidFill>
                  <a:schemeClr val="accent5">
                    <a:lumMod val="75000"/>
                  </a:schemeClr>
                </a:solidFill>
              </a:rPr>
              <a:t>The induced positive charge on the sphere cannot be ignored since it repels the positive point charge, but has less effect than the negative charge because it is </a:t>
            </a:r>
            <a:r>
              <a:rPr lang="en-US" b="1" i="1" dirty="0" smtClean="0">
                <a:solidFill>
                  <a:schemeClr val="accent5">
                    <a:lumMod val="75000"/>
                  </a:schemeClr>
                </a:solidFill>
              </a:rPr>
              <a:t>at, on average, </a:t>
            </a:r>
            <a:r>
              <a:rPr lang="en-US" b="1" i="1" dirty="0">
                <a:solidFill>
                  <a:schemeClr val="accent5">
                    <a:lumMod val="75000"/>
                  </a:schemeClr>
                </a:solidFill>
              </a:rPr>
              <a:t>a greater distance.</a:t>
            </a:r>
            <a:endParaRPr lang="en-CA" b="1" i="1" dirty="0">
              <a:solidFill>
                <a:schemeClr val="accent5">
                  <a:lumMod val="75000"/>
                </a:schemeClr>
              </a:solidFill>
            </a:endParaRPr>
          </a:p>
          <a:p>
            <a:pPr marL="0" indent="0">
              <a:buNone/>
            </a:pPr>
            <a:endParaRPr lang="en-CA" b="1" dirty="0">
              <a:solidFill>
                <a:srgbClr val="FF6600"/>
              </a:solidFill>
            </a:endParaRPr>
          </a:p>
          <a:p>
            <a:pPr marL="0" indent="0">
              <a:buNone/>
            </a:pPr>
            <a:endParaRPr lang="en-US" dirty="0"/>
          </a:p>
        </p:txBody>
      </p:sp>
      <p:pic>
        <p:nvPicPr>
          <p:cNvPr id="1025" name="Picture 1"/>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407" b="-3274"/>
          <a:stretch/>
        </p:blipFill>
        <p:spPr bwMode="auto">
          <a:xfrm>
            <a:off x="7328357" y="-58814"/>
            <a:ext cx="4825159" cy="203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427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Q2</a:t>
            </a:r>
            <a:endParaRPr lang="en-US" dirty="0"/>
          </a:p>
        </p:txBody>
      </p:sp>
      <p:sp>
        <p:nvSpPr>
          <p:cNvPr id="3" name="Content Placeholder 2"/>
          <p:cNvSpPr>
            <a:spLocks noGrp="1"/>
          </p:cNvSpPr>
          <p:nvPr>
            <p:ph sz="half" idx="1"/>
          </p:nvPr>
        </p:nvSpPr>
        <p:spPr>
          <a:xfrm>
            <a:off x="519525" y="1905000"/>
            <a:ext cx="11371823" cy="4267200"/>
          </a:xfrm>
        </p:spPr>
        <p:txBody>
          <a:bodyPr>
            <a:normAutofit fontScale="85000" lnSpcReduction="20000"/>
          </a:bodyPr>
          <a:lstStyle/>
          <a:p>
            <a:pPr marL="0" indent="0">
              <a:buNone/>
            </a:pPr>
            <a:r>
              <a:rPr lang="en-US" dirty="0"/>
              <a:t>Two negatively charged particles labeled </a:t>
            </a:r>
            <a:r>
              <a:rPr lang="en-US" i="1" dirty="0"/>
              <a:t>A </a:t>
            </a:r>
            <a:r>
              <a:rPr lang="en-US" dirty="0"/>
              <a:t>and </a:t>
            </a:r>
            <a:r>
              <a:rPr lang="en-US" i="1" dirty="0"/>
              <a:t>B </a:t>
            </a:r>
            <a:r>
              <a:rPr lang="en-US" dirty="0"/>
              <a:t>are separated by a distance </a:t>
            </a:r>
            <a:r>
              <a:rPr lang="en-US" i="1" dirty="0"/>
              <a:t>x. </a:t>
            </a:r>
            <a:r>
              <a:rPr lang="en-US" dirty="0"/>
              <a:t>The particles have different charges and masses as shown.</a:t>
            </a:r>
            <a:endParaRPr lang="en-CA" dirty="0"/>
          </a:p>
          <a:p>
            <a:pPr marL="0" indent="0">
              <a:buNone/>
            </a:pPr>
            <a:r>
              <a:rPr lang="en-US" dirty="0"/>
              <a:t>Three students are discussing what will happen just after the particles are released.</a:t>
            </a:r>
            <a:endParaRPr lang="en-CA" dirty="0"/>
          </a:p>
          <a:p>
            <a:pPr marL="0" indent="0">
              <a:buNone/>
            </a:pPr>
            <a:r>
              <a:rPr lang="en-US" b="1" i="1" u="sng" dirty="0">
                <a:solidFill>
                  <a:srgbClr val="CE2424"/>
                </a:solidFill>
              </a:rPr>
              <a:t>Antonio</a:t>
            </a:r>
            <a:r>
              <a:rPr lang="en-US" i="1" dirty="0" smtClean="0">
                <a:solidFill>
                  <a:srgbClr val="CE2424"/>
                </a:solidFill>
              </a:rPr>
              <a:t>:</a:t>
            </a:r>
            <a:r>
              <a:rPr lang="en-US" dirty="0">
                <a:solidFill>
                  <a:srgbClr val="CE2424"/>
                </a:solidFill>
              </a:rPr>
              <a:t> </a:t>
            </a:r>
            <a:r>
              <a:rPr lang="en-US" dirty="0" smtClean="0">
                <a:solidFill>
                  <a:srgbClr val="CE2424"/>
                </a:solidFill>
              </a:rPr>
              <a:t>“</a:t>
            </a:r>
            <a:r>
              <a:rPr lang="en-US" dirty="0">
                <a:solidFill>
                  <a:srgbClr val="CE2424"/>
                </a:solidFill>
              </a:rPr>
              <a:t>The magnitude of the force that A exerts on B will be the same as the magnitude of the force that B exerts on A. Since A has less mass, it will have a larger acceleration.” </a:t>
            </a:r>
            <a:endParaRPr lang="en-CA" dirty="0">
              <a:solidFill>
                <a:srgbClr val="CE2424"/>
              </a:solidFill>
            </a:endParaRPr>
          </a:p>
          <a:p>
            <a:pPr marL="0" indent="0">
              <a:buNone/>
            </a:pPr>
            <a:r>
              <a:rPr lang="en-US" b="1" i="1" u="sng" dirty="0">
                <a:solidFill>
                  <a:srgbClr val="3366FF"/>
                </a:solidFill>
              </a:rPr>
              <a:t>Brenda</a:t>
            </a:r>
            <a:r>
              <a:rPr lang="en-US" i="1" dirty="0">
                <a:solidFill>
                  <a:srgbClr val="3366FF"/>
                </a:solidFill>
              </a:rPr>
              <a:t>:</a:t>
            </a:r>
            <a:r>
              <a:rPr lang="en-US" dirty="0">
                <a:solidFill>
                  <a:srgbClr val="3366FF"/>
                </a:solidFill>
              </a:rPr>
              <a:t>	“The magnitude of the force on A by B is greater than the magnitude of the force on B by A since B has more mass. So A will have the largest acceleration.” </a:t>
            </a:r>
            <a:endParaRPr lang="en-CA" dirty="0">
              <a:solidFill>
                <a:srgbClr val="3366FF"/>
              </a:solidFill>
            </a:endParaRPr>
          </a:p>
          <a:p>
            <a:pPr marL="0" indent="0">
              <a:buNone/>
            </a:pPr>
            <a:r>
              <a:rPr lang="en-US" b="1" i="1" u="sng" dirty="0">
                <a:solidFill>
                  <a:srgbClr val="FFFF00"/>
                </a:solidFill>
              </a:rPr>
              <a:t>Cho</a:t>
            </a:r>
            <a:r>
              <a:rPr lang="en-US" i="1" dirty="0" smtClean="0">
                <a:solidFill>
                  <a:srgbClr val="FFFF00"/>
                </a:solidFill>
              </a:rPr>
              <a:t>:</a:t>
            </a:r>
            <a:r>
              <a:rPr lang="en-US" dirty="0">
                <a:solidFill>
                  <a:srgbClr val="FFFF00"/>
                </a:solidFill>
              </a:rPr>
              <a:t> </a:t>
            </a:r>
            <a:r>
              <a:rPr lang="en-US" dirty="0" smtClean="0">
                <a:solidFill>
                  <a:srgbClr val="FFFF00"/>
                </a:solidFill>
              </a:rPr>
              <a:t>“</a:t>
            </a:r>
            <a:r>
              <a:rPr lang="en-US" dirty="0">
                <a:solidFill>
                  <a:srgbClr val="FFFF00"/>
                </a:solidFill>
              </a:rPr>
              <a:t>A has more charge but it has less mass. The larger mass of B is exactly compensated for by the larger charge of A. The acceleration of both will be the same.”</a:t>
            </a:r>
            <a:endParaRPr lang="en-CA" dirty="0">
              <a:solidFill>
                <a:srgbClr val="FFFF00"/>
              </a:solidFill>
            </a:endParaRPr>
          </a:p>
          <a:p>
            <a:pPr marL="0" indent="0">
              <a:buNone/>
            </a:pPr>
            <a:r>
              <a:rPr lang="en-US" b="1" dirty="0"/>
              <a:t>With which of these students do you agree?</a:t>
            </a:r>
            <a:endParaRPr lang="en-CA" b="1" dirty="0"/>
          </a:p>
          <a:p>
            <a:pPr marL="0" indent="0" algn="ctr">
              <a:buNone/>
            </a:pPr>
            <a:r>
              <a:rPr lang="en-US" b="1" dirty="0"/>
              <a:t>Antonio_____ Brenda_____ Cho_____ None of them_____ </a:t>
            </a:r>
            <a:endParaRPr lang="en-CA" b="1" dirty="0"/>
          </a:p>
          <a:p>
            <a:pPr marL="0" indent="0">
              <a:buNone/>
            </a:pPr>
            <a:r>
              <a:rPr lang="en-US" b="1" dirty="0"/>
              <a:t>Explain your reasoning</a:t>
            </a:r>
            <a:r>
              <a:rPr lang="en-US" b="1" dirty="0" smtClean="0"/>
              <a:t>.</a:t>
            </a:r>
            <a:endParaRPr lang="en-CA" b="1" dirty="0"/>
          </a:p>
        </p:txBody>
      </p:sp>
      <p:pic>
        <p:nvPicPr>
          <p:cNvPr id="3073" name="Picture 1"/>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3813" b="-5483"/>
          <a:stretch/>
        </p:blipFill>
        <p:spPr bwMode="auto">
          <a:xfrm>
            <a:off x="7441425" y="0"/>
            <a:ext cx="4420749" cy="159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257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Q2</a:t>
            </a:r>
            <a:endParaRPr lang="en-US" dirty="0"/>
          </a:p>
        </p:txBody>
      </p:sp>
      <p:sp>
        <p:nvSpPr>
          <p:cNvPr id="3" name="Content Placeholder 2"/>
          <p:cNvSpPr>
            <a:spLocks noGrp="1"/>
          </p:cNvSpPr>
          <p:nvPr>
            <p:ph sz="half" idx="1"/>
          </p:nvPr>
        </p:nvSpPr>
        <p:spPr>
          <a:xfrm>
            <a:off x="519525" y="1905000"/>
            <a:ext cx="11371823" cy="4267200"/>
          </a:xfrm>
        </p:spPr>
        <p:txBody>
          <a:bodyPr>
            <a:normAutofit fontScale="92500" lnSpcReduction="20000"/>
          </a:bodyPr>
          <a:lstStyle/>
          <a:p>
            <a:pPr marL="0" indent="0">
              <a:buNone/>
            </a:pPr>
            <a:r>
              <a:rPr lang="en-US" dirty="0"/>
              <a:t>Two negatively charged particles labeled </a:t>
            </a:r>
            <a:r>
              <a:rPr lang="en-US" i="1" dirty="0"/>
              <a:t>A </a:t>
            </a:r>
            <a:r>
              <a:rPr lang="en-US" dirty="0"/>
              <a:t>and </a:t>
            </a:r>
            <a:r>
              <a:rPr lang="en-US" i="1" dirty="0"/>
              <a:t>B </a:t>
            </a:r>
            <a:r>
              <a:rPr lang="en-US" dirty="0"/>
              <a:t>are separated by a distance </a:t>
            </a:r>
            <a:r>
              <a:rPr lang="en-US" i="1" dirty="0"/>
              <a:t>x. </a:t>
            </a:r>
            <a:r>
              <a:rPr lang="en-US" dirty="0"/>
              <a:t>The particles have different charges and masses as shown.</a:t>
            </a:r>
            <a:endParaRPr lang="en-CA" dirty="0"/>
          </a:p>
          <a:p>
            <a:pPr marL="0" indent="0">
              <a:buNone/>
            </a:pPr>
            <a:r>
              <a:rPr lang="en-US" dirty="0"/>
              <a:t>Three students are discussing what will happen just after the particles are released.</a:t>
            </a:r>
            <a:endParaRPr lang="en-CA" dirty="0"/>
          </a:p>
          <a:p>
            <a:pPr marL="0" indent="0">
              <a:buNone/>
            </a:pPr>
            <a:r>
              <a:rPr lang="en-US" b="1" i="1" u="sng" dirty="0">
                <a:solidFill>
                  <a:srgbClr val="CE2424"/>
                </a:solidFill>
              </a:rPr>
              <a:t>Antonio</a:t>
            </a:r>
            <a:r>
              <a:rPr lang="en-US" i="1" dirty="0" smtClean="0">
                <a:solidFill>
                  <a:srgbClr val="CE2424"/>
                </a:solidFill>
              </a:rPr>
              <a:t>:</a:t>
            </a:r>
            <a:r>
              <a:rPr lang="en-US" dirty="0">
                <a:solidFill>
                  <a:srgbClr val="CE2424"/>
                </a:solidFill>
              </a:rPr>
              <a:t> </a:t>
            </a:r>
            <a:r>
              <a:rPr lang="en-US" dirty="0" smtClean="0">
                <a:solidFill>
                  <a:srgbClr val="CE2424"/>
                </a:solidFill>
              </a:rPr>
              <a:t>“</a:t>
            </a:r>
            <a:r>
              <a:rPr lang="en-US" dirty="0">
                <a:solidFill>
                  <a:srgbClr val="CE2424"/>
                </a:solidFill>
              </a:rPr>
              <a:t>The magnitude of the force that A exerts on B will be the same as the magnitude of the force that B exerts on A. Since A has less mass, it will have a larger acceleration.” </a:t>
            </a:r>
            <a:endParaRPr lang="en-CA" dirty="0">
              <a:solidFill>
                <a:srgbClr val="CE2424"/>
              </a:solidFill>
            </a:endParaRPr>
          </a:p>
          <a:p>
            <a:pPr marL="0" indent="0">
              <a:buNone/>
            </a:pPr>
            <a:r>
              <a:rPr lang="en-US" b="1" i="1" u="sng" dirty="0">
                <a:solidFill>
                  <a:srgbClr val="3366FF"/>
                </a:solidFill>
              </a:rPr>
              <a:t>Brenda</a:t>
            </a:r>
            <a:r>
              <a:rPr lang="en-US" i="1" dirty="0" smtClean="0">
                <a:solidFill>
                  <a:srgbClr val="3366FF"/>
                </a:solidFill>
              </a:rPr>
              <a:t>:</a:t>
            </a:r>
            <a:r>
              <a:rPr lang="en-US" dirty="0">
                <a:solidFill>
                  <a:srgbClr val="3366FF"/>
                </a:solidFill>
              </a:rPr>
              <a:t> </a:t>
            </a:r>
            <a:r>
              <a:rPr lang="en-US" dirty="0" smtClean="0">
                <a:solidFill>
                  <a:srgbClr val="3366FF"/>
                </a:solidFill>
              </a:rPr>
              <a:t>“</a:t>
            </a:r>
            <a:r>
              <a:rPr lang="en-US" dirty="0">
                <a:solidFill>
                  <a:srgbClr val="3366FF"/>
                </a:solidFill>
              </a:rPr>
              <a:t>The magnitude of the force on A by B is greater than the magnitude of the force on B by A since B has more mass. So A will have the largest acceleration.” </a:t>
            </a:r>
            <a:endParaRPr lang="en-CA" dirty="0">
              <a:solidFill>
                <a:srgbClr val="3366FF"/>
              </a:solidFill>
            </a:endParaRPr>
          </a:p>
          <a:p>
            <a:pPr marL="0" indent="0">
              <a:buNone/>
            </a:pPr>
            <a:r>
              <a:rPr lang="en-US" b="1" i="1" u="sng" dirty="0">
                <a:solidFill>
                  <a:srgbClr val="FFFF00"/>
                </a:solidFill>
              </a:rPr>
              <a:t>Cho</a:t>
            </a:r>
            <a:r>
              <a:rPr lang="en-US" i="1" dirty="0" smtClean="0">
                <a:solidFill>
                  <a:srgbClr val="FFFF00"/>
                </a:solidFill>
              </a:rPr>
              <a:t>:</a:t>
            </a:r>
            <a:r>
              <a:rPr lang="en-US" dirty="0">
                <a:solidFill>
                  <a:srgbClr val="FFFF00"/>
                </a:solidFill>
              </a:rPr>
              <a:t> </a:t>
            </a:r>
            <a:r>
              <a:rPr lang="en-US" dirty="0" smtClean="0">
                <a:solidFill>
                  <a:srgbClr val="FFFF00"/>
                </a:solidFill>
              </a:rPr>
              <a:t>“</a:t>
            </a:r>
            <a:r>
              <a:rPr lang="en-US" dirty="0">
                <a:solidFill>
                  <a:srgbClr val="FFFF00"/>
                </a:solidFill>
              </a:rPr>
              <a:t>A has more charge but it has less mass. The larger mass of B is exactly compensated for by the larger charge of A. The acceleration of both will be the same.”</a:t>
            </a:r>
            <a:endParaRPr lang="en-CA" dirty="0">
              <a:solidFill>
                <a:srgbClr val="FFFF00"/>
              </a:solidFill>
            </a:endParaRPr>
          </a:p>
          <a:p>
            <a:pPr marL="0" indent="0">
              <a:buNone/>
            </a:pPr>
            <a:r>
              <a:rPr lang="en-US" b="1" i="1" dirty="0">
                <a:solidFill>
                  <a:srgbClr val="FF0000"/>
                </a:solidFill>
              </a:rPr>
              <a:t>Answer</a:t>
            </a:r>
            <a:r>
              <a:rPr lang="en-US" b="1" i="1" dirty="0" smtClean="0">
                <a:solidFill>
                  <a:srgbClr val="FF0000"/>
                </a:solidFill>
              </a:rPr>
              <a:t>:  </a:t>
            </a:r>
            <a:r>
              <a:rPr lang="en-US" b="1" i="1" dirty="0">
                <a:solidFill>
                  <a:srgbClr val="FF0000"/>
                </a:solidFill>
              </a:rPr>
              <a:t>Antonio is correct.</a:t>
            </a:r>
            <a:r>
              <a:rPr lang="en-US" b="1" dirty="0">
                <a:solidFill>
                  <a:srgbClr val="FF0000"/>
                </a:solidFill>
              </a:rPr>
              <a:t> We know the forces have the same magnitude either through Coulomb’s Law or Newton’s Third Law and then Newton’s Second law tells us that the particles have different accelerations because of the different masses.</a:t>
            </a:r>
            <a:endParaRPr lang="en-CA" b="1" i="1" dirty="0">
              <a:solidFill>
                <a:srgbClr val="FF0000"/>
              </a:solidFill>
            </a:endParaRPr>
          </a:p>
        </p:txBody>
      </p:sp>
      <p:pic>
        <p:nvPicPr>
          <p:cNvPr id="3073" name="Picture 1"/>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3813" b="-5483"/>
          <a:stretch/>
        </p:blipFill>
        <p:spPr bwMode="auto">
          <a:xfrm>
            <a:off x="7441425" y="0"/>
            <a:ext cx="4420749" cy="159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842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810" y="274638"/>
            <a:ext cx="10099155" cy="1020762"/>
          </a:xfrm>
        </p:spPr>
        <p:txBody>
          <a:bodyPr/>
          <a:lstStyle/>
          <a:p>
            <a:r>
              <a:rPr lang="en-US" dirty="0" smtClean="0"/>
              <a:t>Notes </a:t>
            </a:r>
            <a:r>
              <a:rPr lang="mr-IN" dirty="0" smtClean="0"/>
              <a:t>–</a:t>
            </a:r>
            <a:r>
              <a:rPr lang="en-US" dirty="0" smtClean="0"/>
              <a:t> Electric Field on a Single Charge</a:t>
            </a:r>
            <a:endParaRPr lang="en-US" dirty="0"/>
          </a:p>
        </p:txBody>
      </p:sp>
      <p:pic>
        <p:nvPicPr>
          <p:cNvPr id="6" name="Content Placeholder 5" descr="1.png"/>
          <p:cNvPicPr>
            <a:picLocks noGrp="1" noChangeAspect="1"/>
          </p:cNvPicPr>
          <p:nvPr>
            <p:ph idx="1"/>
          </p:nvPr>
        </p:nvPicPr>
        <p:blipFill>
          <a:blip r:embed="rId2">
            <a:extLst>
              <a:ext uri="{28A0092B-C50C-407E-A947-70E740481C1C}">
                <a14:useLocalDpi xmlns:a14="http://schemas.microsoft.com/office/drawing/2010/main" val="0"/>
              </a:ext>
            </a:extLst>
          </a:blip>
          <a:srcRect l="-30378" r="-30378"/>
          <a:stretch>
            <a:fillRect/>
          </a:stretch>
        </p:blipFill>
        <p:spPr/>
      </p:pic>
    </p:spTree>
    <p:extLst>
      <p:ext uri="{BB962C8B-B14F-4D97-AF65-F5344CB8AC3E}">
        <p14:creationId xmlns:p14="http://schemas.microsoft.com/office/powerpoint/2010/main" val="354639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Chalk.pptx</Template>
  <TotalTime>2345</TotalTime>
  <Words>605</Words>
  <Application>Microsoft Macintosh PowerPoint</Application>
  <PresentationFormat>Custom</PresentationFormat>
  <Paragraphs>28</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Chalkboard 16x9</vt:lpstr>
      <vt:lpstr>AP Phys 2 – Class Starter (Force Fields)</vt:lpstr>
      <vt:lpstr>Q1</vt:lpstr>
      <vt:lpstr>Q1 - ANSWER</vt:lpstr>
      <vt:lpstr>Q2</vt:lpstr>
      <vt:lpstr>Q2</vt:lpstr>
      <vt:lpstr>Notes – Electric Field on a Single Charge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SD45 User</cp:lastModifiedBy>
  <cp:revision>7</cp:revision>
  <dcterms:created xsi:type="dcterms:W3CDTF">2014-09-12T02:10:31Z</dcterms:created>
  <dcterms:modified xsi:type="dcterms:W3CDTF">2017-09-18T14:22:25Z</dcterms:modified>
</cp:coreProperties>
</file>