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94" r:id="rId5"/>
    <p:sldId id="262" r:id="rId6"/>
    <p:sldId id="279" r:id="rId7"/>
    <p:sldId id="306" r:id="rId8"/>
    <p:sldId id="264" r:id="rId9"/>
    <p:sldId id="282" r:id="rId10"/>
    <p:sldId id="280" r:id="rId11"/>
    <p:sldId id="267" r:id="rId12"/>
    <p:sldId id="268" r:id="rId13"/>
    <p:sldId id="285" r:id="rId14"/>
    <p:sldId id="274" r:id="rId15"/>
    <p:sldId id="269" r:id="rId16"/>
    <p:sldId id="302" r:id="rId17"/>
    <p:sldId id="296" r:id="rId18"/>
    <p:sldId id="297" r:id="rId19"/>
    <p:sldId id="299" r:id="rId20"/>
    <p:sldId id="300" r:id="rId21"/>
    <p:sldId id="286" r:id="rId22"/>
    <p:sldId id="281" r:id="rId23"/>
    <p:sldId id="275" r:id="rId24"/>
    <p:sldId id="287" r:id="rId25"/>
    <p:sldId id="307" r:id="rId26"/>
    <p:sldId id="277" r:id="rId27"/>
    <p:sldId id="276" r:id="rId28"/>
    <p:sldId id="278" r:id="rId29"/>
    <p:sldId id="303" r:id="rId30"/>
    <p:sldId id="304" r:id="rId31"/>
    <p:sldId id="305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7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91375-4426-2F43-81A5-285183010B2D}" type="datetimeFigureOut">
              <a:rPr lang="en-US" smtClean="0"/>
              <a:t>2015-05-08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F4BD9-A142-1942-8C32-42DF56A0C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5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for the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F4BD9-A142-1942-8C32-42DF56A0C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7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for the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F4BD9-A142-1942-8C32-42DF56A0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1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Without</a:t>
            </a:r>
            <a:r>
              <a:rPr lang="en-US" baseline="0" dirty="0" smtClean="0"/>
              <a:t> Hydrogen Bonding there would be no life…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as we know it would be very unlikely if water became a gas at –90°C!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F4BD9-A142-1942-8C32-42DF56A0C6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5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Foreshadowing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F4BD9-A142-1942-8C32-42DF56A0C6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5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D2EBAC3A-C04F-7345-BABE-841A74DE47B8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CD550075-B7EB-F84B-A331-7B17AB09A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E565F4-9BC9-8C4A-BFDA-DE81D7351F3F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DB49B-7DB6-2841-8718-B6C260183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2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9FFF9C-C9C8-6B48-9865-73F9F6B9EB02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8FACC-8F37-FA4A-A46B-3A74E5F2F9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1C3B61-2393-C746-A9D1-575D839A1E8F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773589-A867-9B4D-BA2E-812FD49250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4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37DC9B81-4EA1-A849-ABBB-21006F8C9B2E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98C3A67-812A-7842-A38B-BD1F9931D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1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B3E21-FFDA-EA47-9D0C-17792709185C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FE36B-7300-064A-99CD-9D0B970420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9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FE2E6A-D099-F64C-AC6D-47CD4A0ED232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434B0-4B0F-1241-8154-67F06CFB6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C75C3-A7B8-0445-9934-9F110C2CA473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7115DA-791E-1A4B-B090-9571EA45A0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A6D317-FA98-7F4E-9740-C584F6289766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4BB75-D494-6B46-97E8-ECB05AE10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0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11C6D-C866-3E42-804C-B7D23EDD81FA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A7E090-412C-A04D-89A0-425DBAE954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68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ED9C5-58A1-9D47-B07F-4A437CDF5C45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81D54-341A-1E46-9043-288D5D4275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fld id="{CDCC0331-B6E0-F547-B80C-66750F59AAB8}" type="datetimeFigureOut">
              <a:rPr lang="en-US"/>
              <a:pPr/>
              <a:t>2015-05-08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entury Schoolbook" charset="0"/>
              <a:ea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D13EB2EB-91D4-234D-BB50-5CCAE533DC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46" r:id="rId4"/>
    <p:sldLayoutId id="2147483747" r:id="rId5"/>
    <p:sldLayoutId id="2147483754" r:id="rId6"/>
    <p:sldLayoutId id="2147483748" r:id="rId7"/>
    <p:sldLayoutId id="2147483755" r:id="rId8"/>
    <p:sldLayoutId id="2147483756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charset="0"/>
        <a:buChar char="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BfGcTAJF4o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solu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38862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UNIT 6 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8196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CA">
                <a:latin typeface="Century Schoolbook" charset="0"/>
              </a:rPr>
              <a:t>Solution Chemistry</a:t>
            </a:r>
            <a:endParaRPr lang="en-US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MOLECULAR </a:t>
            </a:r>
            <a:r>
              <a:rPr lang="en-CA" cap="none" dirty="0">
                <a:latin typeface="Century Schoolbook" charset="0"/>
              </a:rPr>
              <a:t>POLARITY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i="1" u="sng" dirty="0">
                <a:latin typeface="Century Schoolbook" charset="0"/>
              </a:rPr>
              <a:t>B. LONDON FORCES</a:t>
            </a:r>
          </a:p>
          <a:p>
            <a:pPr eaLnBrk="1" hangingPunct="1"/>
            <a:r>
              <a:rPr lang="en-US" b="1" dirty="0">
                <a:latin typeface="Century Schoolbook" charset="0"/>
              </a:rPr>
              <a:t>London Forces</a:t>
            </a:r>
            <a:r>
              <a:rPr lang="en-US" b="1" dirty="0" smtClean="0">
                <a:latin typeface="Century Schoolbook" charset="0"/>
              </a:rPr>
              <a:t>: </a:t>
            </a:r>
            <a:r>
              <a:rPr lang="en-US" sz="1800" b="1" dirty="0" smtClean="0">
                <a:latin typeface="Century Schoolbook" charset="0"/>
              </a:rPr>
              <a:t>Temporary dipoles (polarization</a:t>
            </a:r>
            <a:r>
              <a:rPr lang="en-US" sz="1800" b="1" smtClean="0">
                <a:latin typeface="Century Schoolbook" charset="0"/>
              </a:rPr>
              <a:t>) formed </a:t>
            </a:r>
            <a:r>
              <a:rPr lang="en-US" sz="1800" b="1" dirty="0" smtClean="0">
                <a:latin typeface="Century Schoolbook" charset="0"/>
              </a:rPr>
              <a:t>based on interaction with other molecules</a:t>
            </a:r>
          </a:p>
          <a:p>
            <a:pPr eaLnBrk="1" hangingPunct="1"/>
            <a:r>
              <a:rPr lang="en-US" sz="1800" b="1" dirty="0" smtClean="0">
                <a:latin typeface="Century Schoolbook" charset="0"/>
              </a:rPr>
              <a:t>Only for Non-Polar molecules!</a:t>
            </a:r>
            <a:endParaRPr lang="en-US" sz="1800" b="1" dirty="0">
              <a:latin typeface="Century Schoolbook" charset="0"/>
            </a:endParaRPr>
          </a:p>
          <a:p>
            <a:pPr marL="0" indent="0" eaLnBrk="1" hangingPunct="1">
              <a:buNone/>
            </a:pPr>
            <a:endParaRPr lang="en-CA" b="1" dirty="0">
              <a:latin typeface="Century Schoolbook" charset="0"/>
            </a:endParaRPr>
          </a:p>
          <a:p>
            <a:pPr eaLnBrk="1" hangingPunct="1"/>
            <a:endParaRPr lang="en-CA" b="1" dirty="0">
              <a:latin typeface="Century Schoolbook" charset="0"/>
            </a:endParaRPr>
          </a:p>
          <a:p>
            <a:pPr eaLnBrk="1" hangingPunct="1"/>
            <a:endParaRPr lang="en-CA" b="1" dirty="0">
              <a:latin typeface="Century Schoolbook" charset="0"/>
            </a:endParaRPr>
          </a:p>
          <a:p>
            <a:pPr eaLnBrk="1" hangingPunct="1"/>
            <a:endParaRPr lang="en-CA" b="1" dirty="0">
              <a:latin typeface="Century Schoolbook" charset="0"/>
            </a:endParaRPr>
          </a:p>
          <a:p>
            <a:pPr marL="0" indent="0" eaLnBrk="1" hangingPunct="1">
              <a:buNone/>
            </a:pPr>
            <a:endParaRPr lang="en-CA" b="1" dirty="0">
              <a:latin typeface="Century Schoolbook" charset="0"/>
            </a:endParaRPr>
          </a:p>
          <a:p>
            <a:pPr eaLnBrk="1" hangingPunct="1"/>
            <a:endParaRPr lang="en-US" dirty="0" smtClean="0">
              <a:latin typeface="Century Schoolbook" charset="0"/>
            </a:endParaRPr>
          </a:p>
          <a:p>
            <a:pPr eaLnBrk="1" hangingPunct="1"/>
            <a:r>
              <a:rPr lang="en-US" dirty="0" smtClean="0">
                <a:latin typeface="Century Schoolbook" charset="0"/>
              </a:rPr>
              <a:t>*</a:t>
            </a:r>
            <a:r>
              <a:rPr lang="en-US" dirty="0">
                <a:latin typeface="Century Schoolbook" charset="0"/>
              </a:rPr>
              <a:t>if a permanent dipole is ABSENT….LONDON FORCES!</a:t>
            </a:r>
          </a:p>
          <a:p>
            <a:pPr eaLnBrk="1" hangingPunct="1"/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  <p:pic>
        <p:nvPicPr>
          <p:cNvPr id="3" name="Picture 2" descr="Screen Shot 2012-05-08 at 9.1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00400"/>
            <a:ext cx="2971800" cy="2319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MOLECULAR </a:t>
            </a:r>
            <a:r>
              <a:rPr lang="en-CA" cap="none" dirty="0">
                <a:latin typeface="Century Schoolbook" charset="0"/>
              </a:rPr>
              <a:t>POLARITY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87362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Schoolbook" charset="0"/>
              </a:rPr>
              <a:t>IONIC BOND </a:t>
            </a:r>
            <a:r>
              <a:rPr lang="en-US" dirty="0" smtClean="0">
                <a:latin typeface="Century Schoolbook" charset="0"/>
              </a:rPr>
              <a:t>DIPOLE </a:t>
            </a:r>
            <a:r>
              <a:rPr lang="en-US" dirty="0">
                <a:latin typeface="Century Schoolbook" charset="0"/>
              </a:rPr>
              <a:t>– DIPOLE ==LONDON FORCE</a:t>
            </a:r>
          </a:p>
          <a:p>
            <a:pPr eaLnBrk="1" hangingPunct="1">
              <a:buFont typeface="Wingdings" charset="0"/>
              <a:buNone/>
            </a:pPr>
            <a:endParaRPr lang="en-CA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</a:p>
          <a:p>
            <a:pPr algn="ctr"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Intramolecular		     Intermolecular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 </a:t>
            </a:r>
          </a:p>
          <a:p>
            <a:pPr eaLnBrk="1" hangingPunct="1"/>
            <a:r>
              <a:rPr lang="en-US" dirty="0">
                <a:latin typeface="Century Schoolbook" charset="0"/>
              </a:rPr>
              <a:t>*the attraction between polar molecules is much less than the attraction between ions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/>
            <a:r>
              <a:rPr lang="en-US" dirty="0">
                <a:latin typeface="Century Schoolbook" charset="0"/>
              </a:rPr>
              <a:t>*polar molecules have a higher boiling temp then nonpolar</a:t>
            </a: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  <p:pic>
        <p:nvPicPr>
          <p:cNvPr id="22532" name="Content Placeholder 3" descr="inter vs intramolecular bond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8175"/>
            <a:ext cx="50292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MOLECULAR </a:t>
            </a:r>
            <a:r>
              <a:rPr lang="en-CA" cap="none" dirty="0">
                <a:latin typeface="Century Schoolbook" charset="0"/>
              </a:rPr>
              <a:t>POLARITY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6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i="1" u="sng" dirty="0">
                <a:latin typeface="Century Schoolbook" charset="0"/>
              </a:rPr>
              <a:t>C.  HYDROGEN BONDING</a:t>
            </a:r>
            <a:endParaRPr lang="en-US" b="1" u="sng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 </a:t>
            </a:r>
          </a:p>
          <a:p>
            <a:pPr eaLnBrk="1" hangingPunct="1"/>
            <a:r>
              <a:rPr lang="en-US" b="1" dirty="0">
                <a:latin typeface="Century Schoolbook" charset="0"/>
              </a:rPr>
              <a:t>Hydrogen Bond:</a:t>
            </a:r>
            <a:r>
              <a:rPr lang="en-US" dirty="0">
                <a:latin typeface="Century Schoolbook" charset="0"/>
              </a:rPr>
              <a:t> strong dipole – dipole attraction between molecules containing a H – N, H – O, or H – </a:t>
            </a:r>
            <a:r>
              <a:rPr lang="en-US" dirty="0" smtClean="0">
                <a:latin typeface="Century Schoolbook" charset="0"/>
              </a:rPr>
              <a:t>F</a:t>
            </a:r>
          </a:p>
          <a:p>
            <a:pPr marL="0" indent="0" eaLnBrk="1" hangingPunct="1">
              <a:buNone/>
            </a:pPr>
            <a:endParaRPr lang="en-US" dirty="0" smtClean="0">
              <a:latin typeface="Century Schoolbook" charset="0"/>
            </a:endParaRPr>
          </a:p>
          <a:p>
            <a:pPr eaLnBrk="1" hangingPunct="1"/>
            <a:r>
              <a:rPr lang="en-US" dirty="0" smtClean="0">
                <a:latin typeface="Century Schoolbook" charset="0"/>
              </a:rPr>
              <a:t>Really the same thing as dipole-dipole interactions… just given a special name</a:t>
            </a:r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 </a:t>
            </a:r>
          </a:p>
          <a:p>
            <a:pPr eaLnBrk="1" hangingPunct="1"/>
            <a:r>
              <a:rPr lang="en-US" dirty="0">
                <a:latin typeface="Century Schoolbook" charset="0"/>
              </a:rPr>
              <a:t> *intermolecular </a:t>
            </a:r>
            <a:r>
              <a:rPr lang="en-US" dirty="0" smtClean="0">
                <a:latin typeface="Century Schoolbook" charset="0"/>
              </a:rPr>
              <a:t>bond – </a:t>
            </a:r>
            <a:r>
              <a:rPr lang="en-US" u="sng" dirty="0" smtClean="0">
                <a:latin typeface="Century Schoolbook" charset="0"/>
              </a:rPr>
              <a:t>inter</a:t>
            </a:r>
            <a:r>
              <a:rPr lang="en-US" dirty="0" smtClean="0">
                <a:latin typeface="Century Schoolbook" charset="0"/>
              </a:rPr>
              <a:t> = </a:t>
            </a:r>
            <a:r>
              <a:rPr lang="en-US" b="1" i="1" dirty="0" smtClean="0">
                <a:latin typeface="Century Schoolbook" charset="0"/>
              </a:rPr>
              <a:t>between molecules</a:t>
            </a:r>
          </a:p>
          <a:p>
            <a:pPr eaLnBrk="1" hangingPunct="1"/>
            <a:r>
              <a:rPr lang="en-US" dirty="0" smtClean="0">
                <a:latin typeface="Century Schoolbook" charset="0"/>
              </a:rPr>
              <a:t> *</a:t>
            </a:r>
            <a:r>
              <a:rPr lang="en-US" dirty="0" err="1" smtClean="0">
                <a:latin typeface="Century Schoolbook" charset="0"/>
              </a:rPr>
              <a:t>intramolecular</a:t>
            </a:r>
            <a:r>
              <a:rPr lang="en-US" dirty="0" smtClean="0">
                <a:latin typeface="Century Schoolbook" charset="0"/>
              </a:rPr>
              <a:t> bond – intra </a:t>
            </a:r>
            <a:r>
              <a:rPr lang="en-US" i="1" dirty="0" smtClean="0">
                <a:latin typeface="Century Schoolbook" charset="0"/>
              </a:rPr>
              <a:t>= </a:t>
            </a:r>
            <a:r>
              <a:rPr lang="en-US" b="1" i="1" dirty="0" smtClean="0">
                <a:latin typeface="Century Schoolbook" charset="0"/>
              </a:rPr>
              <a:t>within </a:t>
            </a:r>
            <a:r>
              <a:rPr lang="en-US" b="1" i="1" smtClean="0">
                <a:latin typeface="Century Schoolbook" charset="0"/>
              </a:rPr>
              <a:t>a molecule</a:t>
            </a:r>
            <a:endParaRPr lang="en-US" dirty="0">
              <a:latin typeface="Century Schoolbook" charset="0"/>
            </a:endParaRPr>
          </a:p>
          <a:p>
            <a:pPr eaLnBrk="1" hangingPunct="1"/>
            <a:r>
              <a:rPr lang="en-US" dirty="0">
                <a:latin typeface="Century Schoolbook" charset="0"/>
              </a:rPr>
              <a:t>*strongest van der Waals bonds – but still weaker than covalent and ionic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 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cap="none" dirty="0" smtClean="0">
                <a:latin typeface="Century Schoolbook" charset="0"/>
              </a:rPr>
              <a:t>MOLECULAR </a:t>
            </a:r>
            <a:r>
              <a:rPr lang="en-CA" cap="none" dirty="0">
                <a:latin typeface="Century Schoolbook" charset="0"/>
              </a:rPr>
              <a:t>POLARITY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 dirty="0">
              <a:latin typeface="Century Schoolbook" charset="0"/>
            </a:endParaRPr>
          </a:p>
          <a:p>
            <a:pPr marL="0" indent="0">
              <a:buNone/>
            </a:pPr>
            <a:endParaRPr lang="en-CA" dirty="0">
              <a:latin typeface="Century Schoolbook" charset="0"/>
            </a:endParaRPr>
          </a:p>
          <a:p>
            <a:endParaRPr lang="en-CA" dirty="0">
              <a:latin typeface="Century Schoolbook" charset="0"/>
            </a:endParaRPr>
          </a:p>
          <a:p>
            <a:endParaRPr lang="en-CA" dirty="0">
              <a:latin typeface="Century Schoolbook" charset="0"/>
            </a:endParaRPr>
          </a:p>
          <a:p>
            <a:endParaRPr lang="en-CA" dirty="0">
              <a:latin typeface="Century Schoolbook" charset="0"/>
            </a:endParaRPr>
          </a:p>
          <a:p>
            <a:endParaRPr lang="en-CA" dirty="0">
              <a:latin typeface="Century Schoolbook" charset="0"/>
            </a:endParaRPr>
          </a:p>
          <a:p>
            <a:endParaRPr lang="en-CA" dirty="0">
              <a:latin typeface="Century Schoolbook" charset="0"/>
            </a:endParaRPr>
          </a:p>
          <a:p>
            <a:endParaRPr lang="en-CA" dirty="0">
              <a:latin typeface="Century Schoolbook" charset="0"/>
            </a:endParaRPr>
          </a:p>
          <a:p>
            <a:r>
              <a:rPr lang="en-US" sz="2000" b="1" dirty="0">
                <a:latin typeface="Century Schoolbook" charset="0"/>
              </a:rPr>
              <a:t>Hebden p. 199 #9, p. 202 # 11-12, p. 203 # 13-16</a:t>
            </a:r>
            <a:endParaRPr lang="en-US" sz="2000" dirty="0">
              <a:latin typeface="Century Schoolbook" charset="0"/>
            </a:endParaRPr>
          </a:p>
          <a:p>
            <a:endParaRPr lang="en-US" dirty="0">
              <a:latin typeface="Century Schoolbook" charset="0"/>
            </a:endParaRPr>
          </a:p>
        </p:txBody>
      </p:sp>
      <p:pic>
        <p:nvPicPr>
          <p:cNvPr id="7" name="Content Placeholder 6" descr="Screen Shot 2012-05-08 at 9.14.06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50" b="-56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1900" dirty="0" smtClean="0"/>
              <a:t>Hydrogen Bonding in H</a:t>
            </a:r>
            <a:r>
              <a:rPr lang="en-US" sz="1900" baseline="-25000" dirty="0" smtClean="0"/>
              <a:t>2</a:t>
            </a:r>
            <a:r>
              <a:rPr lang="en-US" sz="1900" dirty="0"/>
              <a:t>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900" dirty="0" smtClean="0"/>
              <a:t>Hydrogen Bonding in DNA</a:t>
            </a:r>
            <a:endParaRPr lang="en-US" sz="1900" dirty="0"/>
          </a:p>
        </p:txBody>
      </p:sp>
      <p:pic>
        <p:nvPicPr>
          <p:cNvPr id="3" name="Picture 2" descr="Screen Shot 2012-05-08 at 9.12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32258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POLAR </a:t>
            </a:r>
            <a:r>
              <a:rPr lang="en-CA" cap="none" dirty="0">
                <a:latin typeface="Century Schoolbook" charset="0"/>
              </a:rPr>
              <a:t>AND NONPOLAR SOLVENTS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en-US">
              <a:latin typeface="Century Schoolbook" charset="0"/>
            </a:endParaRPr>
          </a:p>
          <a:p>
            <a:pPr eaLnBrk="1" hangingPunct="1"/>
            <a:endParaRPr lang="en-US">
              <a:latin typeface="Century Schoolbook" charset="0"/>
            </a:endParaRPr>
          </a:p>
          <a:p>
            <a:pPr eaLnBrk="1" hangingPunct="1"/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53241"/>
              </p:ext>
            </p:extLst>
          </p:nvPr>
        </p:nvGraphicFramePr>
        <p:xfrm>
          <a:off x="1371600" y="1557338"/>
          <a:ext cx="6553200" cy="5014914"/>
        </p:xfrm>
        <a:graphic>
          <a:graphicData uri="http://schemas.openxmlformats.org/drawingml/2006/table">
            <a:tbl>
              <a:tblPr/>
              <a:tblGrid>
                <a:gridCol w="3276600"/>
                <a:gridCol w="32766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BOND TYPE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WHAT TO LOOK FOR...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21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INTRA</a:t>
                      </a: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MOLECULAR </a:t>
                      </a:r>
                      <a:r>
                        <a:rPr kumimoji="0" lang="en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BONDS</a:t>
                      </a: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Bonds </a:t>
                      </a:r>
                      <a:r>
                        <a:rPr kumimoji="0" lang="en-C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within</a:t>
                      </a: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 a molecule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IONIC BOND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Made up of </a:t>
                      </a: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metal </a:t>
                      </a:r>
                      <a:r>
                        <a:rPr kumimoji="0" lang="en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and </a:t>
                      </a:r>
                      <a:r>
                        <a:rPr kumimoji="0" lang="en-C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nonmetal</a:t>
                      </a:r>
                      <a:r>
                        <a:rPr kumimoji="0" lang="en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 (or recognizable ions)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692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COVALENT BOND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Made up of nonmetal and nonmetal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5921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E3C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INTER</a:t>
                      </a: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E3C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MOLECULAR </a:t>
                      </a:r>
                      <a:r>
                        <a:rPr kumimoji="0" lang="en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F5E3C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BONDS: 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5E3C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E3C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Bonds </a:t>
                      </a:r>
                      <a:r>
                        <a:rPr kumimoji="0" lang="en-C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E3C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between </a:t>
                      </a: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5E3C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molecules/ions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F5E3C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HYDROGEN BOND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Look for HF or any molecule having OH or NH in its formula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F5E3C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DIPOLE-DIPOLE FORCE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Look for </a:t>
                      </a: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polarity within the molecule and asymmetry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F5E3C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LONDON FORCE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Mincho" charset="0"/>
                          <a:cs typeface="Times New Roman" charset="0"/>
                        </a:rPr>
                        <a:t>Always present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Mincho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POLAR </a:t>
            </a:r>
            <a:r>
              <a:rPr lang="en-CA" cap="none" dirty="0">
                <a:latin typeface="Century Schoolbook" charset="0"/>
              </a:rPr>
              <a:t>AND NONPOLAR SOLVENTS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Century Schoolbook" charset="0"/>
              </a:rPr>
              <a:t>Common solvents: p.204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methanol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ethanol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benzene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ethoxyethane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acetone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acetic acid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chloroform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carbon tetrachloride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heptane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i="1">
                <a:latin typeface="Century Schoolbook" charset="0"/>
              </a:rPr>
              <a:t>liquid ammonia</a:t>
            </a:r>
            <a:endParaRPr lang="en-US" sz="2200">
              <a:latin typeface="Century Schoolbook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200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POLAR </a:t>
            </a:r>
            <a:r>
              <a:rPr lang="en-CA" cap="none" dirty="0">
                <a:latin typeface="Century Schoolbook" charset="0"/>
              </a:rPr>
              <a:t>AND NONPOLAR SOLVENTS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Dissolving Process – 3 ATTRACTIONS: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/>
            <a:r>
              <a:rPr lang="en-US" dirty="0">
                <a:latin typeface="Century Schoolbook" charset="0"/>
              </a:rPr>
              <a:t>attraction of </a:t>
            </a:r>
            <a:r>
              <a:rPr lang="en-US" u="sng" dirty="0">
                <a:latin typeface="Century Schoolbook" charset="0"/>
              </a:rPr>
              <a:t>solvent molecule</a:t>
            </a:r>
            <a:r>
              <a:rPr lang="en-US" dirty="0">
                <a:latin typeface="Century Schoolbook" charset="0"/>
              </a:rPr>
              <a:t> to surrounding </a:t>
            </a:r>
            <a:r>
              <a:rPr lang="en-US" u="sng" dirty="0">
                <a:latin typeface="Century Schoolbook" charset="0"/>
              </a:rPr>
              <a:t>solvent molecules</a:t>
            </a:r>
            <a:endParaRPr lang="en-US" dirty="0">
              <a:latin typeface="Century Schoolbook" charset="0"/>
            </a:endParaRPr>
          </a:p>
          <a:p>
            <a:pPr eaLnBrk="1" hangingPunct="1"/>
            <a:r>
              <a:rPr lang="en-US" dirty="0">
                <a:latin typeface="Century Schoolbook" charset="0"/>
              </a:rPr>
              <a:t>attraction of </a:t>
            </a:r>
            <a:r>
              <a:rPr lang="en-US" u="sng" dirty="0">
                <a:latin typeface="Century Schoolbook" charset="0"/>
              </a:rPr>
              <a:t>solvent molecule</a:t>
            </a:r>
            <a:r>
              <a:rPr lang="en-US" dirty="0">
                <a:latin typeface="Century Schoolbook" charset="0"/>
              </a:rPr>
              <a:t> to particles of </a:t>
            </a:r>
            <a:r>
              <a:rPr lang="en-US" u="sng" dirty="0">
                <a:latin typeface="Century Schoolbook" charset="0"/>
              </a:rPr>
              <a:t>solute</a:t>
            </a:r>
            <a:endParaRPr lang="en-US" dirty="0">
              <a:latin typeface="Century Schoolbook" charset="0"/>
            </a:endParaRPr>
          </a:p>
          <a:p>
            <a:pPr eaLnBrk="1" hangingPunct="1"/>
            <a:r>
              <a:rPr lang="en-US" dirty="0">
                <a:latin typeface="Century Schoolbook" charset="0"/>
              </a:rPr>
              <a:t>attraction of one </a:t>
            </a:r>
            <a:r>
              <a:rPr lang="en-US" u="sng" dirty="0">
                <a:latin typeface="Century Schoolbook" charset="0"/>
              </a:rPr>
              <a:t>solute particle</a:t>
            </a:r>
            <a:r>
              <a:rPr lang="en-US" dirty="0">
                <a:latin typeface="Century Schoolbook" charset="0"/>
              </a:rPr>
              <a:t> to other </a:t>
            </a:r>
            <a:r>
              <a:rPr lang="en-US" u="sng" dirty="0">
                <a:latin typeface="Century Schoolbook" charset="0"/>
              </a:rPr>
              <a:t>solute particles</a:t>
            </a:r>
          </a:p>
          <a:p>
            <a:pPr eaLnBrk="1" hangingPunct="1"/>
            <a:endParaRPr lang="en-CA" u="sng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7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99916-2426-054C-8D21-B809E0F3DCBF}" type="slidenum">
              <a:rPr lang="en-US"/>
              <a:pPr/>
              <a:t>17</a:t>
            </a:fld>
            <a:endParaRPr lang="en-US" sz="900" b="0"/>
          </a:p>
        </p:txBody>
      </p:sp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/>
            <a:r>
              <a:rPr lang="en-US" sz="4000" b="1" i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Solution Process</a:t>
            </a:r>
            <a:endParaRPr lang="en-US">
              <a:solidFill>
                <a:srgbClr val="8F0058"/>
              </a:solidFill>
            </a:endParaRP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152400" y="838200"/>
            <a:ext cx="8763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2800" b="1" dirty="0">
                <a:latin typeface="Arial"/>
              </a:rPr>
              <a:t>“</a:t>
            </a:r>
            <a:r>
              <a:rPr lang="en-US" sz="2800" b="1" dirty="0"/>
              <a:t>Rule</a:t>
            </a:r>
            <a:r>
              <a:rPr lang="ja-JP" altLang="en-US" sz="2800" b="1" dirty="0">
                <a:latin typeface="Arial"/>
              </a:rPr>
              <a:t>”</a:t>
            </a:r>
            <a:r>
              <a:rPr lang="en-US" sz="2800" b="1" dirty="0"/>
              <a:t>:       </a:t>
            </a:r>
            <a:r>
              <a:rPr lang="en-US" sz="2800" b="1" i="1" dirty="0">
                <a:solidFill>
                  <a:schemeClr val="accent2"/>
                </a:solidFill>
              </a:rPr>
              <a:t>LIKE DISSOLVES LIKE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polar</a:t>
            </a:r>
            <a:r>
              <a:rPr lang="en-US" sz="2800" b="1" dirty="0"/>
              <a:t> solvents dissolve </a:t>
            </a:r>
            <a:r>
              <a:rPr lang="en-US" sz="2800" b="1" dirty="0">
                <a:solidFill>
                  <a:srgbClr val="FF0000"/>
                </a:solidFill>
              </a:rPr>
              <a:t>polar</a:t>
            </a:r>
            <a:r>
              <a:rPr lang="en-US" sz="2800" b="1" dirty="0"/>
              <a:t> solutes.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Non-polar</a:t>
            </a:r>
            <a:r>
              <a:rPr lang="en-US" sz="2800" b="1" dirty="0"/>
              <a:t> solvents dissolve </a:t>
            </a:r>
            <a:r>
              <a:rPr lang="en-US" sz="2800" b="1" dirty="0">
                <a:solidFill>
                  <a:srgbClr val="FF0000"/>
                </a:solidFill>
              </a:rPr>
              <a:t>non-polar</a:t>
            </a:r>
            <a:r>
              <a:rPr lang="en-US" sz="2800" b="1" dirty="0"/>
              <a:t> solutes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228600" y="2667000"/>
            <a:ext cx="853440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/>
              <a:t>Water is </a:t>
            </a:r>
            <a:r>
              <a:rPr lang="en-US" u="sng" dirty="0">
                <a:solidFill>
                  <a:srgbClr val="FF0000"/>
                </a:solidFill>
              </a:rPr>
              <a:t>polar</a:t>
            </a:r>
            <a:r>
              <a:rPr lang="en-US" dirty="0"/>
              <a:t> (because it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bent</a:t>
            </a:r>
            <a:r>
              <a:rPr lang="en-US" dirty="0" smtClean="0"/>
              <a:t>)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It will therefore tend to dissolve other polar molecules or ions.</a:t>
            </a:r>
          </a:p>
          <a:p>
            <a:pPr algn="l"/>
            <a:r>
              <a:rPr lang="en-US" dirty="0"/>
              <a:t>For example, most salts, alcohols and sugars dissolve in water.</a:t>
            </a:r>
          </a:p>
          <a:p>
            <a:pPr algn="l"/>
            <a:r>
              <a:rPr lang="en-US" dirty="0"/>
              <a:t>Alcohols and sugars all contain the O-H part of a molecule which makes them </a:t>
            </a:r>
            <a:r>
              <a:rPr lang="en-US" u="sng" dirty="0"/>
              <a:t>polar</a:t>
            </a:r>
            <a:r>
              <a:rPr lang="en-US" dirty="0"/>
              <a:t>:</a:t>
            </a:r>
          </a:p>
        </p:txBody>
      </p:sp>
      <p:grpSp>
        <p:nvGrpSpPr>
          <p:cNvPr id="353295" name="Group 15"/>
          <p:cNvGrpSpPr>
            <a:grpSpLocks/>
          </p:cNvGrpSpPr>
          <p:nvPr/>
        </p:nvGrpSpPr>
        <p:grpSpPr bwMode="auto">
          <a:xfrm>
            <a:off x="2362200" y="4572000"/>
            <a:ext cx="2670175" cy="1524000"/>
            <a:chOff x="710" y="2208"/>
            <a:chExt cx="1682" cy="960"/>
          </a:xfrm>
        </p:grpSpPr>
        <p:sp>
          <p:nvSpPr>
            <p:cNvPr id="353288" name="Text Box 8"/>
            <p:cNvSpPr txBox="1">
              <a:spLocks noChangeArrowheads="1"/>
            </p:cNvSpPr>
            <p:nvPr/>
          </p:nvSpPr>
          <p:spPr bwMode="auto">
            <a:xfrm>
              <a:off x="1430" y="2313"/>
              <a:ext cx="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800" b="1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353294" name="Group 14"/>
            <p:cNvGrpSpPr>
              <a:grpSpLocks/>
            </p:cNvGrpSpPr>
            <p:nvPr/>
          </p:nvGrpSpPr>
          <p:grpSpPr bwMode="auto">
            <a:xfrm>
              <a:off x="710" y="2208"/>
              <a:ext cx="1682" cy="960"/>
              <a:chOff x="710" y="2208"/>
              <a:chExt cx="1682" cy="960"/>
            </a:xfrm>
          </p:grpSpPr>
          <p:sp>
            <p:nvSpPr>
              <p:cNvPr id="353285" name="Text Box 5"/>
              <p:cNvSpPr txBox="1">
                <a:spLocks noChangeArrowheads="1"/>
              </p:cNvSpPr>
              <p:nvPr/>
            </p:nvSpPr>
            <p:spPr bwMode="auto">
              <a:xfrm>
                <a:off x="710" y="2298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b="1">
                    <a:solidFill>
                      <a:srgbClr val="0000FF"/>
                    </a:solidFill>
                  </a:rPr>
                  <a:t>X</a:t>
                </a:r>
              </a:p>
            </p:txBody>
          </p:sp>
          <p:sp>
            <p:nvSpPr>
              <p:cNvPr id="353287" name="Line 7"/>
              <p:cNvSpPr>
                <a:spLocks noChangeShapeType="1"/>
              </p:cNvSpPr>
              <p:nvPr/>
            </p:nvSpPr>
            <p:spPr bwMode="auto">
              <a:xfrm>
                <a:off x="960" y="244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91" name="Text Box 11"/>
              <p:cNvSpPr txBox="1">
                <a:spLocks noChangeArrowheads="1"/>
              </p:cNvSpPr>
              <p:nvPr/>
            </p:nvSpPr>
            <p:spPr bwMode="auto">
              <a:xfrm rot="2399871">
                <a:off x="1612" y="2208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/>
                  <a:t>. .</a:t>
                </a:r>
              </a:p>
            </p:txBody>
          </p:sp>
          <p:grpSp>
            <p:nvGrpSpPr>
              <p:cNvPr id="353293" name="Group 13"/>
              <p:cNvGrpSpPr>
                <a:grpSpLocks/>
              </p:cNvGrpSpPr>
              <p:nvPr/>
            </p:nvGrpSpPr>
            <p:grpSpPr bwMode="auto">
              <a:xfrm>
                <a:off x="1372" y="2400"/>
                <a:ext cx="1020" cy="768"/>
                <a:chOff x="1372" y="2400"/>
                <a:chExt cx="1020" cy="768"/>
              </a:xfrm>
            </p:grpSpPr>
            <p:sp>
              <p:nvSpPr>
                <p:cNvPr id="353289" name="Line 9"/>
                <p:cNvSpPr>
                  <a:spLocks noChangeShapeType="1"/>
                </p:cNvSpPr>
                <p:nvPr/>
              </p:nvSpPr>
              <p:spPr bwMode="auto">
                <a:xfrm>
                  <a:off x="1680" y="2544"/>
                  <a:ext cx="384" cy="432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29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02" y="2841"/>
                  <a:ext cx="290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800" b="1">
                      <a:solidFill>
                        <a:srgbClr val="0000FF"/>
                      </a:solidFill>
                    </a:rPr>
                    <a:t>H</a:t>
                  </a:r>
                </a:p>
              </p:txBody>
            </p:sp>
            <p:sp>
              <p:nvSpPr>
                <p:cNvPr id="353292" name="Text Box 12"/>
                <p:cNvSpPr txBox="1">
                  <a:spLocks noChangeArrowheads="1"/>
                </p:cNvSpPr>
                <p:nvPr/>
              </p:nvSpPr>
              <p:spPr bwMode="auto">
                <a:xfrm rot="2399871">
                  <a:off x="1372" y="2400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="1"/>
                    <a:t>. .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954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D8BC1-9A9E-434F-A656-97FA6269F64A}" type="slidenum">
              <a:rPr lang="en-US"/>
              <a:pPr/>
              <a:t>18</a:t>
            </a:fld>
            <a:endParaRPr lang="en-US" sz="900" b="0"/>
          </a:p>
        </p:txBody>
      </p:sp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441325" y="73025"/>
            <a:ext cx="4645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b="1" i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Solution Process</a:t>
            </a:r>
          </a:p>
        </p:txBody>
      </p:sp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517525" y="879475"/>
            <a:ext cx="8574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Most organic substances (compounds of carbon) are non-polar.</a:t>
            </a:r>
          </a:p>
          <a:p>
            <a:pPr algn="l"/>
            <a:r>
              <a:rPr lang="en-US"/>
              <a:t>That is why they in general do not dissolve in water (which is polar).</a:t>
            </a:r>
          </a:p>
        </p:txBody>
      </p:sp>
      <p:sp>
        <p:nvSpPr>
          <p:cNvPr id="408595" name="Text Box 19"/>
          <p:cNvSpPr txBox="1">
            <a:spLocks noChangeArrowheads="1"/>
          </p:cNvSpPr>
          <p:nvPr/>
        </p:nvSpPr>
        <p:spPr bwMode="auto">
          <a:xfrm>
            <a:off x="288925" y="514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408606" name="Text Box 30"/>
          <p:cNvSpPr txBox="1">
            <a:spLocks noChangeArrowheads="1"/>
          </p:cNvSpPr>
          <p:nvPr/>
        </p:nvSpPr>
        <p:spPr bwMode="auto">
          <a:xfrm>
            <a:off x="822325" y="4765675"/>
            <a:ext cx="6805769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Generally, carbon chains are </a:t>
            </a:r>
            <a:r>
              <a:rPr lang="en-US" b="1" i="1" dirty="0"/>
              <a:t>non-polar </a:t>
            </a:r>
            <a:r>
              <a:rPr lang="en-US" dirty="0"/>
              <a:t>(no dipole moment</a:t>
            </a:r>
            <a:r>
              <a:rPr lang="en-US" dirty="0" smtClean="0"/>
              <a:t>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Since the electronegativities of hydrogen and carbon are virtually</a:t>
            </a:r>
          </a:p>
          <a:p>
            <a:pPr algn="l"/>
            <a:r>
              <a:rPr lang="en-US" dirty="0"/>
              <a:t>the same, hydrocarbons are non-polar. Gasoline is non-polar, </a:t>
            </a:r>
          </a:p>
          <a:p>
            <a:pPr algn="l"/>
            <a:r>
              <a:rPr lang="en-US" dirty="0"/>
              <a:t>because it is a hydrocarbon.</a:t>
            </a:r>
          </a:p>
          <a:p>
            <a:pPr algn="l"/>
            <a:endParaRPr lang="en-US" dirty="0"/>
          </a:p>
        </p:txBody>
      </p:sp>
      <p:grpSp>
        <p:nvGrpSpPr>
          <p:cNvPr id="408612" name="Group 36"/>
          <p:cNvGrpSpPr>
            <a:grpSpLocks/>
          </p:cNvGrpSpPr>
          <p:nvPr/>
        </p:nvGrpSpPr>
        <p:grpSpPr bwMode="auto">
          <a:xfrm>
            <a:off x="838200" y="2209800"/>
            <a:ext cx="5257800" cy="2403475"/>
            <a:chOff x="528" y="1392"/>
            <a:chExt cx="3312" cy="1514"/>
          </a:xfrm>
        </p:grpSpPr>
        <p:grpSp>
          <p:nvGrpSpPr>
            <p:cNvPr id="408605" name="Group 29"/>
            <p:cNvGrpSpPr>
              <a:grpSpLocks/>
            </p:cNvGrpSpPr>
            <p:nvPr/>
          </p:nvGrpSpPr>
          <p:grpSpPr bwMode="auto">
            <a:xfrm>
              <a:off x="528" y="1392"/>
              <a:ext cx="3312" cy="1296"/>
              <a:chOff x="-48" y="1248"/>
              <a:chExt cx="3312" cy="1296"/>
            </a:xfrm>
          </p:grpSpPr>
          <p:sp>
            <p:nvSpPr>
              <p:cNvPr id="408583" name="Text Box 7"/>
              <p:cNvSpPr txBox="1">
                <a:spLocks noChangeArrowheads="1"/>
              </p:cNvSpPr>
              <p:nvPr/>
            </p:nvSpPr>
            <p:spPr bwMode="auto">
              <a:xfrm>
                <a:off x="960" y="153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 b="1">
                    <a:solidFill>
                      <a:schemeClr val="accent2"/>
                    </a:solidFill>
                  </a:rPr>
                  <a:t>C</a:t>
                </a:r>
              </a:p>
            </p:txBody>
          </p:sp>
          <p:grpSp>
            <p:nvGrpSpPr>
              <p:cNvPr id="408604" name="Group 28"/>
              <p:cNvGrpSpPr>
                <a:grpSpLocks/>
              </p:cNvGrpSpPr>
              <p:nvPr/>
            </p:nvGrpSpPr>
            <p:grpSpPr bwMode="auto">
              <a:xfrm>
                <a:off x="-48" y="1248"/>
                <a:ext cx="3312" cy="1296"/>
                <a:chOff x="-48" y="1274"/>
                <a:chExt cx="3312" cy="1296"/>
              </a:xfrm>
            </p:grpSpPr>
            <p:sp>
              <p:nvSpPr>
                <p:cNvPr id="40858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22" y="1914"/>
                  <a:ext cx="27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800" b="1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sp>
              <p:nvSpPr>
                <p:cNvPr id="408581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72" y="1728"/>
                  <a:ext cx="336" cy="33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84" name="Rectangle 8"/>
                <p:cNvSpPr>
                  <a:spLocks noChangeArrowheads="1"/>
                </p:cNvSpPr>
                <p:nvPr/>
              </p:nvSpPr>
              <p:spPr bwMode="auto">
                <a:xfrm>
                  <a:off x="2400" y="1584"/>
                  <a:ext cx="27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2800" b="1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sp>
              <p:nvSpPr>
                <p:cNvPr id="408585" name="Rectangle 9"/>
                <p:cNvSpPr>
                  <a:spLocks noChangeArrowheads="1"/>
                </p:cNvSpPr>
                <p:nvPr/>
              </p:nvSpPr>
              <p:spPr bwMode="auto">
                <a:xfrm>
                  <a:off x="1632" y="1920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2800" b="1">
                      <a:solidFill>
                        <a:schemeClr val="accent2"/>
                      </a:solidFill>
                    </a:rPr>
                    <a:t>C</a:t>
                  </a:r>
                </a:p>
              </p:txBody>
            </p:sp>
            <p:sp>
              <p:nvSpPr>
                <p:cNvPr id="408586" name="Line 10"/>
                <p:cNvSpPr>
                  <a:spLocks noChangeShapeType="1"/>
                </p:cNvSpPr>
                <p:nvPr/>
              </p:nvSpPr>
              <p:spPr bwMode="auto">
                <a:xfrm>
                  <a:off x="1200" y="1776"/>
                  <a:ext cx="432" cy="28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8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920" y="1776"/>
                  <a:ext cx="48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88" name="Line 12"/>
                <p:cNvSpPr>
                  <a:spLocks noChangeShapeType="1"/>
                </p:cNvSpPr>
                <p:nvPr/>
              </p:nvSpPr>
              <p:spPr bwMode="auto">
                <a:xfrm>
                  <a:off x="-48" y="2016"/>
                  <a:ext cx="480" cy="4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90" name="Line 14"/>
                <p:cNvSpPr>
                  <a:spLocks noChangeShapeType="1"/>
                </p:cNvSpPr>
                <p:nvPr/>
              </p:nvSpPr>
              <p:spPr bwMode="auto">
                <a:xfrm>
                  <a:off x="2688" y="1776"/>
                  <a:ext cx="576" cy="4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91" name="Line 15"/>
                <p:cNvSpPr>
                  <a:spLocks noChangeShapeType="1"/>
                </p:cNvSpPr>
                <p:nvPr/>
              </p:nvSpPr>
              <p:spPr bwMode="auto">
                <a:xfrm>
                  <a:off x="912" y="1536"/>
                  <a:ext cx="144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9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00" y="1488"/>
                  <a:ext cx="192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9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10" y="132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  <p:sp>
              <p:nvSpPr>
                <p:cNvPr id="40859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92" y="1296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  <p:sp>
              <p:nvSpPr>
                <p:cNvPr id="40859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488" y="2160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97" name="Line 21"/>
                <p:cNvSpPr>
                  <a:spLocks noChangeShapeType="1"/>
                </p:cNvSpPr>
                <p:nvPr/>
              </p:nvSpPr>
              <p:spPr bwMode="auto">
                <a:xfrm>
                  <a:off x="1872" y="2160"/>
                  <a:ext cx="192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98" name="Line 22"/>
                <p:cNvSpPr>
                  <a:spLocks noChangeShapeType="1"/>
                </p:cNvSpPr>
                <p:nvPr/>
              </p:nvSpPr>
              <p:spPr bwMode="auto">
                <a:xfrm>
                  <a:off x="2352" y="153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9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592" y="1488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0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34" y="2282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  <p:sp>
              <p:nvSpPr>
                <p:cNvPr id="40860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064" y="2256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  <p:sp>
              <p:nvSpPr>
                <p:cNvPr id="40860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50" y="1274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  <p:sp>
              <p:nvSpPr>
                <p:cNvPr id="40860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688" y="1274"/>
                  <a:ext cx="25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</p:grpSp>
        </p:grpSp>
        <p:sp>
          <p:nvSpPr>
            <p:cNvPr id="408608" name="Line 32"/>
            <p:cNvSpPr>
              <a:spLocks noChangeShapeType="1"/>
            </p:cNvSpPr>
            <p:nvPr/>
          </p:nvSpPr>
          <p:spPr bwMode="auto">
            <a:xfrm flipH="1">
              <a:off x="912" y="2304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609" name="Line 33"/>
            <p:cNvSpPr>
              <a:spLocks noChangeShapeType="1"/>
            </p:cNvSpPr>
            <p:nvPr/>
          </p:nvSpPr>
          <p:spPr bwMode="auto">
            <a:xfrm>
              <a:off x="1200" y="230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610" name="Text Box 34"/>
            <p:cNvSpPr txBox="1">
              <a:spLocks noChangeArrowheads="1"/>
            </p:cNvSpPr>
            <p:nvPr/>
          </p:nvSpPr>
          <p:spPr bwMode="auto">
            <a:xfrm>
              <a:off x="753" y="261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408611" name="Text Box 35"/>
            <p:cNvSpPr txBox="1">
              <a:spLocks noChangeArrowheads="1"/>
            </p:cNvSpPr>
            <p:nvPr/>
          </p:nvSpPr>
          <p:spPr bwMode="auto">
            <a:xfrm>
              <a:off x="1313" y="247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60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7139E-E8A4-FE45-BBBF-E097EA9EAAD4}" type="slidenum">
              <a:rPr lang="en-US"/>
              <a:pPr/>
              <a:t>19</a:t>
            </a:fld>
            <a:endParaRPr lang="en-US" sz="900" b="0"/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/>
            <a:r>
              <a:rPr lang="en-US" sz="4000" b="1" i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Factors Affecting Solubility</a:t>
            </a:r>
            <a:endParaRPr lang="en-US">
              <a:solidFill>
                <a:srgbClr val="8F0058"/>
              </a:solidFill>
            </a:endParaRP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52400" y="9144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Solute-Solvent Interactions</a:t>
            </a:r>
            <a:endParaRPr lang="en-US" sz="2800" b="1"/>
          </a:p>
        </p:txBody>
      </p:sp>
      <p:pic>
        <p:nvPicPr>
          <p:cNvPr id="368644" name="Picture 4" descr="D:\MATTER\CHAP13\FIGURES\FG13_011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6413"/>
            <a:ext cx="7621588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253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ethanol ---- ethanol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4937125" y="1489075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ethanol ---- water</a:t>
            </a:r>
          </a:p>
        </p:txBody>
      </p:sp>
    </p:spTree>
    <p:extLst>
      <p:ext uri="{BB962C8B-B14F-4D97-AF65-F5344CB8AC3E}">
        <p14:creationId xmlns:p14="http://schemas.microsoft.com/office/powerpoint/2010/main" val="7891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SOLUTIONS </a:t>
            </a:r>
            <a:r>
              <a:rPr lang="en-CA" cap="none" dirty="0">
                <a:latin typeface="Century Schoolbook" charset="0"/>
              </a:rPr>
              <a:t>AND SOLUBILITY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i="1" u="sng">
                <a:latin typeface="Century Schoolbook" charset="0"/>
              </a:rPr>
              <a:t>Definitions:</a:t>
            </a:r>
            <a:endParaRPr lang="en-US" b="1" u="sng">
              <a:latin typeface="Century Schoolbook" charset="0"/>
            </a:endParaRPr>
          </a:p>
          <a:p>
            <a:pPr eaLnBrk="1" hangingPunct="1"/>
            <a:r>
              <a:rPr lang="en-US" u="sng">
                <a:latin typeface="Century Schoolbook" charset="0"/>
              </a:rPr>
              <a:t>Solution:</a:t>
            </a: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entury Schoolbook" charset="0"/>
              </a:rPr>
              <a:t> </a:t>
            </a:r>
          </a:p>
          <a:p>
            <a:pPr eaLnBrk="1" hangingPunct="1"/>
            <a:r>
              <a:rPr lang="en-US" u="sng">
                <a:latin typeface="Century Schoolbook" charset="0"/>
              </a:rPr>
              <a:t>Solvent:</a:t>
            </a: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entury Schoolbook" charset="0"/>
              </a:rPr>
              <a:t> </a:t>
            </a:r>
          </a:p>
          <a:p>
            <a:pPr eaLnBrk="1" hangingPunct="1"/>
            <a:r>
              <a:rPr lang="en-US" u="sng">
                <a:latin typeface="Century Schoolbook" charset="0"/>
              </a:rPr>
              <a:t>Solute:</a:t>
            </a:r>
            <a:endParaRPr lang="en-US">
              <a:latin typeface="Century Schoolbook" charset="0"/>
            </a:endParaRPr>
          </a:p>
          <a:p>
            <a:pPr eaLnBrk="1" hangingPunct="1"/>
            <a:endParaRPr lang="en-US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42FDE-2781-6241-B25E-CD0BD18280E8}" type="slidenum">
              <a:rPr lang="en-US"/>
              <a:pPr/>
              <a:t>20</a:t>
            </a:fld>
            <a:endParaRPr lang="en-US" sz="900" b="0"/>
          </a:p>
        </p:txBody>
      </p:sp>
      <p:sp>
        <p:nvSpPr>
          <p:cNvPr id="369666" name="Rectangle 2050"/>
          <p:cNvSpPr>
            <a:spLocks noChangeArrowheads="1"/>
          </p:cNvSpPr>
          <p:nvPr/>
        </p:nvSpPr>
        <p:spPr bwMode="auto">
          <a:xfrm>
            <a:off x="152400" y="152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/>
            <a:r>
              <a:rPr lang="en-US" sz="4000" b="1" i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Factors Affecting Solubility</a:t>
            </a:r>
            <a:endParaRPr lang="en-US">
              <a:solidFill>
                <a:srgbClr val="8F0058"/>
              </a:solidFill>
            </a:endParaRPr>
          </a:p>
        </p:txBody>
      </p:sp>
      <p:sp>
        <p:nvSpPr>
          <p:cNvPr id="369667" name="Rectangle 2051"/>
          <p:cNvSpPr>
            <a:spLocks noChangeArrowheads="1"/>
          </p:cNvSpPr>
          <p:nvPr/>
        </p:nvSpPr>
        <p:spPr bwMode="auto">
          <a:xfrm>
            <a:off x="152400" y="914400"/>
            <a:ext cx="876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Solute-Solvent Interactions</a:t>
            </a:r>
            <a:endParaRPr lang="en-US" sz="2800" b="1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800" b="1"/>
              <a:t>The number of -OH groups within a molecule increases solubility in water.</a:t>
            </a:r>
          </a:p>
        </p:txBody>
      </p:sp>
      <p:pic>
        <p:nvPicPr>
          <p:cNvPr id="369668" name="Picture 2052" descr="D:\MATTER\CHAP13\FIGURES\FG13_012.PC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547813"/>
            <a:ext cx="7621587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9" name="Text Box 2053"/>
          <p:cNvSpPr txBox="1">
            <a:spLocks noChangeArrowheads="1"/>
          </p:cNvSpPr>
          <p:nvPr/>
        </p:nvSpPr>
        <p:spPr bwMode="auto">
          <a:xfrm>
            <a:off x="2346325" y="5375275"/>
            <a:ext cx="256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Glucose – (a sugar)</a:t>
            </a:r>
          </a:p>
        </p:txBody>
      </p:sp>
    </p:spTree>
    <p:extLst>
      <p:ext uri="{BB962C8B-B14F-4D97-AF65-F5344CB8AC3E}">
        <p14:creationId xmlns:p14="http://schemas.microsoft.com/office/powerpoint/2010/main" val="17446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cap="none" dirty="0" smtClean="0">
                <a:latin typeface="Century Schoolbook" charset="0"/>
              </a:rPr>
              <a:t>POLAR </a:t>
            </a:r>
            <a:r>
              <a:rPr lang="en-CA" cap="none" dirty="0">
                <a:latin typeface="Century Schoolbook" charset="0"/>
              </a:rPr>
              <a:t>AND NONPOLAR SOLVENTS</a:t>
            </a:r>
            <a:endParaRPr lang="en-US" cap="none" dirty="0">
              <a:latin typeface="Century Schoolbook" charset="0"/>
            </a:endParaRPr>
          </a:p>
        </p:txBody>
      </p:sp>
      <p:pic>
        <p:nvPicPr>
          <p:cNvPr id="29699" name="Content Placeholder 7" descr="NaCl dissolving 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8913" y="1600200"/>
            <a:ext cx="5464175" cy="48736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POLAR </a:t>
            </a:r>
            <a:r>
              <a:rPr lang="en-CA" cap="none" dirty="0">
                <a:latin typeface="Century Schoolbook" charset="0"/>
              </a:rPr>
              <a:t>AND NONPOLAR SOLVENTS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**WATER is one of the most polar solvents known and tends to dissolve both polar and ionic solutes.</a:t>
            </a: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Century Schoolbook" charset="0"/>
            </a:endParaRPr>
          </a:p>
          <a:p>
            <a:pPr algn="ctr" eaLnBrk="1" hangingPunct="1">
              <a:buNone/>
            </a:pPr>
            <a:r>
              <a:rPr lang="en-US" dirty="0" smtClean="0">
                <a:latin typeface="Century Schoolbook" charset="0"/>
              </a:rPr>
              <a:t>Remember “</a:t>
            </a:r>
            <a:r>
              <a:rPr lang="en-US" b="1" i="1" dirty="0" smtClean="0">
                <a:latin typeface="Century Schoolbook" charset="0"/>
              </a:rPr>
              <a:t>Like dissolves Like”</a:t>
            </a:r>
            <a:endParaRPr lang="en-US" b="1" dirty="0">
              <a:latin typeface="Century Schoolbook" charset="0"/>
            </a:endParaRPr>
          </a:p>
          <a:p>
            <a:pPr eaLnBrk="1" hangingPunct="1"/>
            <a:endParaRPr lang="en-CA" b="1" dirty="0">
              <a:latin typeface="Century Schoolbook" charset="0"/>
            </a:endParaRPr>
          </a:p>
          <a:p>
            <a:pPr eaLnBrk="1" hangingPunct="1"/>
            <a:endParaRPr lang="en-US" b="1" dirty="0">
              <a:latin typeface="Century Schoolbook" charset="0"/>
            </a:endParaRPr>
          </a:p>
          <a:p>
            <a:pPr eaLnBrk="1" hangingPunct="1"/>
            <a:r>
              <a:rPr lang="en-US" sz="2000" b="1" dirty="0">
                <a:latin typeface="Century Schoolbook" charset="0"/>
              </a:rPr>
              <a:t>Hebden p. 207 # 18-22, p. 208 # 23-27</a:t>
            </a:r>
            <a:endParaRPr lang="en-US" sz="2000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THE </a:t>
            </a:r>
            <a:r>
              <a:rPr lang="en-CA" cap="none" dirty="0">
                <a:latin typeface="Century Schoolbook" charset="0"/>
              </a:rPr>
              <a:t>NATURE OF SOLUTIONS OF IONS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Schoolbook" charset="0"/>
              </a:rPr>
              <a:t>The formation of a solution depends on the ability of the solute to dissolve in the solvent.</a:t>
            </a:r>
          </a:p>
          <a:p>
            <a:pPr eaLnBrk="1" hangingPunct="1"/>
            <a:r>
              <a:rPr lang="en-US" dirty="0">
                <a:latin typeface="Century Schoolbook" charset="0"/>
              </a:rPr>
              <a:t>SOLVATION:</a:t>
            </a:r>
          </a:p>
          <a:p>
            <a:pPr eaLnBrk="1" hangingPunct="1">
              <a:buNone/>
            </a:pPr>
            <a:r>
              <a:rPr lang="en-CA" sz="1800" dirty="0" smtClean="0">
                <a:solidFill>
                  <a:srgbClr val="FF0000"/>
                </a:solidFill>
                <a:latin typeface="Century Schoolbook" charset="0"/>
              </a:rPr>
              <a:t>	The process by which the solvent molecules surround and interact with solute molecules</a:t>
            </a:r>
            <a:endParaRPr lang="en-CA" sz="1800" dirty="0">
              <a:solidFill>
                <a:srgbClr val="FF0000"/>
              </a:solidFill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/>
            <a:r>
              <a:rPr lang="en-US" dirty="0">
                <a:latin typeface="Century Schoolbook" charset="0"/>
              </a:rPr>
              <a:t>IONIC SOLID:</a:t>
            </a:r>
          </a:p>
          <a:p>
            <a:pPr eaLnBrk="1" hangingPunct="1">
              <a:buNone/>
            </a:pPr>
            <a:r>
              <a:rPr lang="en-CA" dirty="0" smtClean="0">
                <a:solidFill>
                  <a:srgbClr val="FF0000"/>
                </a:solidFill>
                <a:latin typeface="Century Schoolbook" charset="0"/>
              </a:rPr>
              <a:t>	</a:t>
            </a:r>
            <a:r>
              <a:rPr lang="en-CA" sz="1800" dirty="0" smtClean="0">
                <a:solidFill>
                  <a:srgbClr val="FF0000"/>
                </a:solidFill>
                <a:latin typeface="Century Schoolbook" charset="0"/>
              </a:rPr>
              <a:t>A solid molecule that dissolves into ions when placed in a solvent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/>
            <a:r>
              <a:rPr lang="en-US" dirty="0">
                <a:latin typeface="Century Schoolbook" charset="0"/>
              </a:rPr>
              <a:t>MOLECULAR SOLID</a:t>
            </a:r>
            <a:r>
              <a:rPr lang="en-US" dirty="0" smtClean="0">
                <a:latin typeface="Century Schoolbook" charset="0"/>
              </a:rPr>
              <a:t>:</a:t>
            </a:r>
            <a:endParaRPr lang="en-US" dirty="0">
              <a:latin typeface="Century Schoolbook" charset="0"/>
            </a:endParaRPr>
          </a:p>
          <a:p>
            <a:pPr marL="0" indent="0" eaLnBrk="1" hangingPunct="1">
              <a:buNone/>
            </a:pPr>
            <a:r>
              <a:rPr lang="en-CA" sz="1800" dirty="0">
                <a:solidFill>
                  <a:srgbClr val="FF0000"/>
                </a:solidFill>
                <a:latin typeface="Century Schoolbook" charset="0"/>
              </a:rPr>
              <a:t> </a:t>
            </a:r>
            <a:r>
              <a:rPr lang="en-CA" sz="1800" dirty="0" smtClean="0">
                <a:solidFill>
                  <a:srgbClr val="FF0000"/>
                </a:solidFill>
                <a:latin typeface="Century Schoolbook" charset="0"/>
              </a:rPr>
              <a:t>    A solid molecule that </a:t>
            </a:r>
            <a:r>
              <a:rPr lang="en-CA" sz="1800" b="1" i="1" dirty="0" smtClean="0">
                <a:solidFill>
                  <a:srgbClr val="FF0000"/>
                </a:solidFill>
                <a:latin typeface="Century Schoolbook" charset="0"/>
              </a:rPr>
              <a:t>does not</a:t>
            </a:r>
            <a:r>
              <a:rPr lang="en-CA" sz="1800" dirty="0" smtClean="0">
                <a:solidFill>
                  <a:srgbClr val="FF0000"/>
                </a:solidFill>
                <a:latin typeface="Century Schoolbook" charset="0"/>
              </a:rPr>
              <a:t> dissolve into ions when placed in     	a solvent</a:t>
            </a:r>
            <a:endParaRPr lang="en-CA" sz="1800" b="1" i="1" dirty="0" smtClean="0">
              <a:solidFill>
                <a:srgbClr val="FF0000"/>
              </a:solidFill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cap="none" dirty="0" smtClean="0">
                <a:latin typeface="Century Schoolbook" charset="0"/>
              </a:rPr>
              <a:t>THE </a:t>
            </a:r>
            <a:r>
              <a:rPr lang="en-CA" cap="none" dirty="0">
                <a:latin typeface="Century Schoolbook" charset="0"/>
              </a:rPr>
              <a:t>NATURE OF SOLUTIONS OF IONS</a:t>
            </a:r>
            <a:endParaRPr lang="en-US" cap="none" dirty="0">
              <a:latin typeface="Century Schoolbook" charset="0"/>
            </a:endParaRPr>
          </a:p>
        </p:txBody>
      </p:sp>
      <p:pic>
        <p:nvPicPr>
          <p:cNvPr id="34819" name="Content Placeholder 3" descr="nacl dissolving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990600"/>
            <a:ext cx="2438400" cy="2874963"/>
          </a:xfrm>
        </p:spPr>
      </p:pic>
      <p:pic>
        <p:nvPicPr>
          <p:cNvPr id="34820" name="Picture 4" descr="sugar dissolv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81400"/>
            <a:ext cx="5384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cap="none" dirty="0" smtClean="0">
                <a:latin typeface="Century Schoolbook" charset="0"/>
              </a:rPr>
              <a:t>SOLUTIONS </a:t>
            </a:r>
            <a:r>
              <a:rPr lang="en-CA" cap="none" dirty="0">
                <a:latin typeface="Century Schoolbook" charset="0"/>
              </a:rPr>
              <a:t>AND SOLUBILITY</a:t>
            </a:r>
            <a:endParaRPr lang="en-US" cap="none" dirty="0">
              <a:latin typeface="Century Schoolbook" charset="0"/>
            </a:endParaRPr>
          </a:p>
        </p:txBody>
      </p:sp>
      <p:pic>
        <p:nvPicPr>
          <p:cNvPr id="11267" name="Content Placeholder 3" descr="saturated vs unsaturated solution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" y="2362200"/>
            <a:ext cx="8070850" cy="3276600"/>
          </a:xfrm>
        </p:spPr>
      </p:pic>
    </p:spTree>
    <p:extLst>
      <p:ext uri="{BB962C8B-B14F-4D97-AF65-F5344CB8AC3E}">
        <p14:creationId xmlns:p14="http://schemas.microsoft.com/office/powerpoint/2010/main" val="416834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THE </a:t>
            </a:r>
            <a:r>
              <a:rPr lang="en-CA" cap="none" dirty="0">
                <a:latin typeface="Century Schoolbook" charset="0"/>
              </a:rPr>
              <a:t>NATURE OF SOLUTIONS OF IONS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Schoolbook" charset="0"/>
              </a:rPr>
              <a:t>DISSOCIATION</a:t>
            </a:r>
            <a:r>
              <a:rPr lang="en-US" dirty="0" smtClean="0">
                <a:latin typeface="Century Schoolbook" charset="0"/>
              </a:rPr>
              <a:t>: </a:t>
            </a:r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CA" dirty="0" smtClean="0">
                <a:latin typeface="Century Schoolbook" charset="0"/>
              </a:rPr>
              <a:t>	</a:t>
            </a:r>
            <a:r>
              <a:rPr lang="en-CA" sz="1800" dirty="0" smtClean="0">
                <a:solidFill>
                  <a:srgbClr val="FF0000"/>
                </a:solidFill>
                <a:latin typeface="Century Schoolbook" charset="0"/>
              </a:rPr>
              <a:t>The breaking up of a compound into simpler components </a:t>
            </a:r>
            <a:r>
              <a:rPr lang="en-US" dirty="0" smtClean="0">
                <a:latin typeface="Century Schoolbook" charset="0"/>
              </a:rPr>
              <a:t>Dissociation Equation</a:t>
            </a:r>
          </a:p>
          <a:p>
            <a:pPr eaLnBrk="1" hangingPunct="1"/>
            <a:r>
              <a:rPr lang="en-US" dirty="0" smtClean="0">
                <a:latin typeface="Century Schoolbook" charset="0"/>
              </a:rPr>
              <a:t>ex</a:t>
            </a:r>
            <a:r>
              <a:rPr lang="en-US" dirty="0">
                <a:latin typeface="Century Schoolbook" charset="0"/>
              </a:rPr>
              <a:t>: NaCl      ----&gt;  </a:t>
            </a:r>
            <a:r>
              <a:rPr lang="en-US" dirty="0" smtClean="0">
                <a:latin typeface="Century Schoolbook" charset="0"/>
              </a:rPr>
              <a:t>Na</a:t>
            </a:r>
            <a:r>
              <a:rPr lang="en-US" baseline="30000" dirty="0" smtClean="0">
                <a:latin typeface="Century Schoolbook" charset="0"/>
              </a:rPr>
              <a:t>+</a:t>
            </a:r>
            <a:r>
              <a:rPr lang="en-US" dirty="0" smtClean="0">
                <a:latin typeface="Century Schoolbook" charset="0"/>
              </a:rPr>
              <a:t>    </a:t>
            </a:r>
            <a:r>
              <a:rPr lang="en-US" dirty="0">
                <a:latin typeface="Century Schoolbook" charset="0"/>
              </a:rPr>
              <a:t>+    </a:t>
            </a:r>
            <a:r>
              <a:rPr lang="en-US" dirty="0" err="1" smtClean="0">
                <a:latin typeface="Century Schoolbook" charset="0"/>
              </a:rPr>
              <a:t>Cl</a:t>
            </a:r>
            <a:r>
              <a:rPr lang="en-US" baseline="30000" dirty="0" smtClean="0">
                <a:latin typeface="Century Schoolbook" charset="0"/>
              </a:rPr>
              <a:t>-</a:t>
            </a:r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  <p:pic>
        <p:nvPicPr>
          <p:cNvPr id="36868" name="Picture 5" descr="salt dissolv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29146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THE </a:t>
            </a:r>
            <a:r>
              <a:rPr lang="en-CA" cap="none" dirty="0">
                <a:latin typeface="Century Schoolbook" charset="0"/>
              </a:rPr>
              <a:t>NATURE OF SOLUTIONS OF IONS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Schoolbook" charset="0"/>
              </a:rPr>
              <a:t>Ex: NaCl dissolving in water</a:t>
            </a:r>
          </a:p>
          <a:p>
            <a:pPr eaLnBrk="1" hangingPunct="1"/>
            <a:r>
              <a:rPr lang="en-US" dirty="0">
                <a:latin typeface="Century Schoolbook" charset="0"/>
                <a:hlinkClick r:id="rId2"/>
              </a:rPr>
              <a:t>https://www.youtube.com/watch?v=</a:t>
            </a:r>
            <a:r>
              <a:rPr lang="en-US" dirty="0" smtClean="0">
                <a:latin typeface="Century Schoolbook" charset="0"/>
                <a:hlinkClick r:id="rId2"/>
              </a:rPr>
              <a:t>EBfGcTAJF4o</a:t>
            </a:r>
            <a:endParaRPr lang="en-US" dirty="0" smtClean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  <a:p>
            <a:pPr marL="0" indent="0" eaLnBrk="1" hangingPunct="1">
              <a:buNone/>
            </a:pPr>
            <a:endParaRPr lang="en-US" dirty="0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THE </a:t>
            </a:r>
            <a:r>
              <a:rPr lang="en-CA" cap="none" dirty="0">
                <a:latin typeface="Century Schoolbook" charset="0"/>
              </a:rPr>
              <a:t>NATURE OF SOLUTIONS OF IONS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Century Schoolbook" charset="0"/>
              </a:rPr>
              <a:t>IONIZATION:</a:t>
            </a:r>
          </a:p>
          <a:p>
            <a:pPr eaLnBrk="1" hangingPunct="1">
              <a:buNone/>
            </a:pPr>
            <a:r>
              <a:rPr lang="en-CA" sz="1800" dirty="0" smtClean="0">
                <a:solidFill>
                  <a:srgbClr val="FF0000"/>
                </a:solidFill>
                <a:latin typeface="Century Schoolbook" charset="0"/>
              </a:rPr>
              <a:t>The breaking up of a compound into simpler components, but in this case the simpler components are </a:t>
            </a:r>
            <a:r>
              <a:rPr lang="en-CA" sz="1800" b="1" i="1" dirty="0" smtClean="0">
                <a:solidFill>
                  <a:srgbClr val="FF0000"/>
                </a:solidFill>
                <a:latin typeface="Century Schoolbook" charset="0"/>
              </a:rPr>
              <a:t>ions</a:t>
            </a:r>
            <a:r>
              <a:rPr lang="en-CA" sz="1800" dirty="0" smtClean="0">
                <a:solidFill>
                  <a:srgbClr val="FF0000"/>
                </a:solidFill>
                <a:latin typeface="Century Schoolbook" charset="0"/>
              </a:rPr>
              <a:t> </a:t>
            </a:r>
            <a:endParaRPr lang="en-CA" sz="18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dirty="0">
              <a:latin typeface="Century Schoolbook" charset="0"/>
            </a:endParaRPr>
          </a:p>
          <a:p>
            <a:pPr eaLnBrk="1" hangingPunct="1"/>
            <a:r>
              <a:rPr lang="en-US" dirty="0">
                <a:latin typeface="Century Schoolbook" charset="0"/>
              </a:rPr>
              <a:t>ex: CH</a:t>
            </a:r>
            <a:r>
              <a:rPr lang="en-US" baseline="-25000" dirty="0">
                <a:latin typeface="Century Schoolbook" charset="0"/>
              </a:rPr>
              <a:t>3</a:t>
            </a:r>
            <a:r>
              <a:rPr lang="en-US" dirty="0">
                <a:latin typeface="Century Schoolbook" charset="0"/>
              </a:rPr>
              <a:t>COOH  + H</a:t>
            </a:r>
            <a:r>
              <a:rPr lang="en-US" baseline="-25000" dirty="0">
                <a:latin typeface="Century Schoolbook" charset="0"/>
              </a:rPr>
              <a:t>2</a:t>
            </a:r>
            <a:r>
              <a:rPr lang="en-US" dirty="0">
                <a:latin typeface="Century Schoolbook" charset="0"/>
              </a:rPr>
              <a:t>O ------&gt;  CH</a:t>
            </a:r>
            <a:r>
              <a:rPr lang="en-US" baseline="-25000" dirty="0">
                <a:latin typeface="Century Schoolbook" charset="0"/>
              </a:rPr>
              <a:t>3</a:t>
            </a:r>
            <a:r>
              <a:rPr lang="en-US" dirty="0">
                <a:latin typeface="Century Schoolbook" charset="0"/>
              </a:rPr>
              <a:t>COO</a:t>
            </a:r>
            <a:r>
              <a:rPr lang="en-US" baseline="30000" dirty="0">
                <a:latin typeface="Century Schoolbook" charset="0"/>
              </a:rPr>
              <a:t>-</a:t>
            </a:r>
            <a:r>
              <a:rPr lang="en-US" dirty="0">
                <a:latin typeface="Century Schoolbook" charset="0"/>
              </a:rPr>
              <a:t>  +  H</a:t>
            </a:r>
            <a:r>
              <a:rPr lang="en-US" baseline="-25000" dirty="0">
                <a:latin typeface="Century Schoolbook" charset="0"/>
              </a:rPr>
              <a:t>3</a:t>
            </a:r>
            <a:r>
              <a:rPr lang="en-US" dirty="0">
                <a:latin typeface="Century Schoolbook" charset="0"/>
              </a:rPr>
              <a:t>O</a:t>
            </a:r>
            <a:r>
              <a:rPr lang="en-US" baseline="30000" dirty="0">
                <a:latin typeface="Century Schoolbook" charset="0"/>
              </a:rPr>
              <a:t> +</a:t>
            </a:r>
            <a:endParaRPr lang="en-US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/>
            <a:endParaRPr lang="en-US" sz="2000" b="1" dirty="0">
              <a:latin typeface="Century Schoolbook" charset="0"/>
            </a:endParaRPr>
          </a:p>
          <a:p>
            <a:pPr eaLnBrk="1" hangingPunct="1"/>
            <a:r>
              <a:rPr lang="en-US" sz="2000" b="1" dirty="0">
                <a:latin typeface="Century Schoolbook" charset="0"/>
              </a:rPr>
              <a:t>Hebden p. 210 # 28 &amp; 29</a:t>
            </a:r>
            <a:endParaRPr lang="en-US" sz="2000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  <p:pic>
        <p:nvPicPr>
          <p:cNvPr id="37892" name="Picture 4" descr="ionization of acetic ac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7162800" cy="171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Dissociation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Writing dissociation equations is similar to balancing equations…</a:t>
            </a:r>
          </a:p>
          <a:p>
            <a:r>
              <a:rPr lang="en-US" dirty="0" smtClean="0"/>
              <a:t>The difference is it’s always one molecule breaking into the ions that make it up</a:t>
            </a:r>
          </a:p>
          <a:p>
            <a:r>
              <a:rPr lang="en-US" dirty="0" smtClean="0"/>
              <a:t>Use these rules to help you balance Dissociation Equations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The state is VERY important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Same rules for balancing Elements as before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PLUS we must now balance the charge (same amount of charge on the Left Side as Right Side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The [ions] released is proportional to the ratio of elements in the original molecule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9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SOLUTIONS </a:t>
            </a:r>
            <a:r>
              <a:rPr lang="en-CA" cap="none" dirty="0">
                <a:latin typeface="Century Schoolbook" charset="0"/>
              </a:rPr>
              <a:t>AND SOLUBILITY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u="sng">
                <a:latin typeface="Century Schoolbook" charset="0"/>
              </a:rPr>
              <a:t>Saturated:</a:t>
            </a: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entury Schoolbook" charset="0"/>
              </a:rPr>
              <a:t> 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  <a:p>
            <a:pPr eaLnBrk="1" hangingPunct="1"/>
            <a:r>
              <a:rPr lang="en-US" u="sng">
                <a:latin typeface="Century Schoolbook" charset="0"/>
              </a:rPr>
              <a:t>Unsaturated:</a:t>
            </a: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  <a:p>
            <a:pPr eaLnBrk="1" hangingPunct="1"/>
            <a:r>
              <a:rPr lang="en-US" u="sng">
                <a:latin typeface="Century Schoolbook" charset="0"/>
              </a:rPr>
              <a:t>Solubility:</a:t>
            </a:r>
            <a:endParaRPr lang="en-US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</a:t>
            </a:r>
            <a:endParaRPr lang="en-US" dirty="0"/>
          </a:p>
        </p:txBody>
      </p:sp>
      <p:pic>
        <p:nvPicPr>
          <p:cNvPr id="4" name="Content Placeholder 3" descr="Screen Shot 2012-04-29 at 7.47.58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304" b="-42304"/>
          <a:stretch>
            <a:fillRect/>
          </a:stretch>
        </p:blipFill>
        <p:spPr>
          <a:xfrm>
            <a:off x="228600" y="762000"/>
            <a:ext cx="8382000" cy="5711952"/>
          </a:xfrm>
        </p:spPr>
      </p:pic>
    </p:spTree>
    <p:extLst>
      <p:ext uri="{BB962C8B-B14F-4D97-AF65-F5344CB8AC3E}">
        <p14:creationId xmlns:p14="http://schemas.microsoft.com/office/powerpoint/2010/main" val="407073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These</a:t>
            </a:r>
            <a:endParaRPr lang="en-US" dirty="0"/>
          </a:p>
        </p:txBody>
      </p:sp>
      <p:pic>
        <p:nvPicPr>
          <p:cNvPr id="4" name="Content Placeholder 3" descr="Screen Shot 2012-04-29 at 7.49.36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98" b="-25798"/>
          <a:stretch>
            <a:fillRect/>
          </a:stretch>
        </p:blipFill>
        <p:spPr>
          <a:xfrm>
            <a:off x="457200" y="1447800"/>
            <a:ext cx="7772400" cy="5026152"/>
          </a:xfrm>
        </p:spPr>
      </p:pic>
    </p:spTree>
    <p:extLst>
      <p:ext uri="{BB962C8B-B14F-4D97-AF65-F5344CB8AC3E}">
        <p14:creationId xmlns:p14="http://schemas.microsoft.com/office/powerpoint/2010/main" val="234377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cap="none" dirty="0" smtClean="0">
                <a:latin typeface="Century Schoolbook" charset="0"/>
              </a:rPr>
              <a:t>SOLUTIONS </a:t>
            </a:r>
            <a:r>
              <a:rPr lang="en-CA" cap="none" dirty="0">
                <a:latin typeface="Century Schoolbook" charset="0"/>
              </a:rPr>
              <a:t>AND SOLUBILITY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12291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>
              <a:latin typeface="Century Schoolbook" charset="0"/>
            </a:endParaRPr>
          </a:p>
        </p:txBody>
      </p:sp>
      <p:pic>
        <p:nvPicPr>
          <p:cNvPr id="12292" name="Picture 5" descr="Regions.jpg"/>
          <p:cNvPicPr>
            <a:picLocks noChangeAspect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00200"/>
            <a:ext cx="78009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6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THE </a:t>
            </a:r>
            <a:r>
              <a:rPr lang="en-CA" cap="none" dirty="0">
                <a:latin typeface="Century Schoolbook" charset="0"/>
              </a:rPr>
              <a:t>CONDUCTIVITY OF AQUEOUS SOLUTIONS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200" dirty="0">
                <a:latin typeface="Century Schoolbook" charset="0"/>
              </a:rPr>
              <a:t>A conducting solution contains ions; </a:t>
            </a:r>
            <a:r>
              <a:rPr lang="en-US" sz="2200" b="1" dirty="0">
                <a:latin typeface="Century Schoolbook" charset="0"/>
              </a:rPr>
              <a:t>the greater the concentration of ions, the greater the conductivity.</a:t>
            </a:r>
          </a:p>
          <a:p>
            <a:pPr eaLnBrk="1" hangingPunct="1">
              <a:buFont typeface="Wingdings" charset="0"/>
              <a:buNone/>
            </a:pPr>
            <a:endParaRPr lang="en-US" sz="2200" dirty="0">
              <a:latin typeface="Century Schoolbook" charset="0"/>
            </a:endParaRPr>
          </a:p>
          <a:p>
            <a:pPr eaLnBrk="1" hangingPunct="1"/>
            <a:r>
              <a:rPr lang="en-US" sz="2200" dirty="0">
                <a:latin typeface="Century Schoolbook" charset="0"/>
              </a:rPr>
              <a:t>A compound made up of a METAL and NONMETAL is </a:t>
            </a:r>
            <a:r>
              <a:rPr lang="en-US" sz="2200" b="1" dirty="0">
                <a:latin typeface="Century Schoolbook" charset="0"/>
              </a:rPr>
              <a:t>IONIC, and forms a conducting solution in water.</a:t>
            </a:r>
            <a:endParaRPr lang="en-US" sz="22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sz="2200" dirty="0">
              <a:latin typeface="Century Schoolbook" charset="0"/>
            </a:endParaRPr>
          </a:p>
          <a:p>
            <a:pPr eaLnBrk="1" hangingPunct="1"/>
            <a:r>
              <a:rPr lang="en-US" sz="2200" dirty="0">
                <a:latin typeface="Century Schoolbook" charset="0"/>
              </a:rPr>
              <a:t>A substance made up of a NONMETAL and a NONMETAL is </a:t>
            </a:r>
            <a:r>
              <a:rPr lang="en-US" sz="2200" b="1" dirty="0">
                <a:latin typeface="Century Schoolbook" charset="0"/>
              </a:rPr>
              <a:t>COVALENT, and will NOT form a conducting solution in water.</a:t>
            </a: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CA" cap="none" dirty="0" smtClean="0">
                <a:latin typeface="Century Schoolbook" charset="0"/>
              </a:rPr>
              <a:t>THE </a:t>
            </a:r>
            <a:r>
              <a:rPr lang="en-CA" cap="none" dirty="0">
                <a:latin typeface="Century Schoolbook" charset="0"/>
              </a:rPr>
              <a:t>CONDUCTIVITY OF AQUEOUS SOLUTIONS</a:t>
            </a:r>
            <a:endParaRPr lang="en-US" cap="none" dirty="0">
              <a:latin typeface="Century Schoolbook" charset="0"/>
            </a:endParaRPr>
          </a:p>
        </p:txBody>
      </p:sp>
      <p:pic>
        <p:nvPicPr>
          <p:cNvPr id="14339" name="Picture 6" descr="NaCl dissolving 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447800"/>
            <a:ext cx="5141913" cy="4495800"/>
          </a:xfr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5943600"/>
            <a:ext cx="7620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/>
              <a:t>The "+" and "-" ions are now free to move around. The "+" ions would be attracted to a negative electrode and the "-" ions would be attracted to a positive electrode. In this way, the </a:t>
            </a:r>
            <a:r>
              <a:rPr lang="en-US" b="1" i="1"/>
              <a:t>ionic solution</a:t>
            </a:r>
            <a:r>
              <a:rPr lang="en-US"/>
              <a:t> conducts a current. </a:t>
            </a:r>
          </a:p>
        </p:txBody>
      </p:sp>
    </p:spTree>
    <p:extLst>
      <p:ext uri="{BB962C8B-B14F-4D97-AF65-F5344CB8AC3E}">
        <p14:creationId xmlns:p14="http://schemas.microsoft.com/office/powerpoint/2010/main" val="179043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THE </a:t>
            </a:r>
            <a:r>
              <a:rPr lang="en-CA" cap="none" dirty="0">
                <a:latin typeface="Century Schoolbook" charset="0"/>
              </a:rPr>
              <a:t>CONDUCTIVITY OF AQUEOUS SOLUTIONS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Compounds whose formulae start with a CARBON ATOM are usually </a:t>
            </a:r>
            <a:r>
              <a:rPr lang="en-US" b="1">
                <a:latin typeface="Century Schoolbook" charset="0"/>
              </a:rPr>
              <a:t>ORGANIC and normally DO NOT form a conducting solution in water.</a:t>
            </a:r>
          </a:p>
          <a:p>
            <a:pPr eaLnBrk="1" hangingPunct="1">
              <a:buFont typeface="Wingdings" charset="0"/>
              <a:buNone/>
            </a:pPr>
            <a:endParaRPr lang="en-CA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  <a:p>
            <a:pPr eaLnBrk="1" hangingPunct="1"/>
            <a:r>
              <a:rPr lang="en-US" b="1">
                <a:latin typeface="Century Schoolbook" charset="0"/>
              </a:rPr>
              <a:t>ACIDS and BASES form conducting solutions in water.</a:t>
            </a:r>
          </a:p>
          <a:p>
            <a:pPr eaLnBrk="1" hangingPunct="1"/>
            <a:endParaRPr lang="en-US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3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THE </a:t>
            </a:r>
            <a:r>
              <a:rPr lang="en-CA" cap="none" dirty="0">
                <a:latin typeface="Century Schoolbook" charset="0"/>
              </a:rPr>
              <a:t>CONDUCTIVITY OF AQUEOUS SOLUTIONS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Schoolbook" charset="0"/>
              </a:rPr>
              <a:t>**TO CONDUCT or NOT CONDUCT??? that is the question.....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CONDUCT			DOESN</a:t>
            </a:r>
            <a:r>
              <a:rPr lang="ja-JP" altLang="en-US" dirty="0">
                <a:latin typeface="Century Schoolbook" charset="0"/>
              </a:rPr>
              <a:t>’</a:t>
            </a:r>
            <a:r>
              <a:rPr lang="en-US" dirty="0">
                <a:latin typeface="Century Schoolbook" charset="0"/>
              </a:rPr>
              <a:t>T CONDUCT</a:t>
            </a:r>
          </a:p>
          <a:p>
            <a:pPr eaLnBrk="1" hangingPunct="1"/>
            <a:r>
              <a:rPr lang="en-US" dirty="0">
                <a:latin typeface="Century Schoolbook" charset="0"/>
              </a:rPr>
              <a:t>ionic			- solid</a:t>
            </a:r>
          </a:p>
          <a:p>
            <a:pPr eaLnBrk="1" hangingPunct="1"/>
            <a:r>
              <a:rPr lang="en-US" dirty="0">
                <a:latin typeface="Century Schoolbook" charset="0"/>
              </a:rPr>
              <a:t>acidic			- covalent</a:t>
            </a:r>
          </a:p>
          <a:p>
            <a:pPr eaLnBrk="1" hangingPunct="1"/>
            <a:r>
              <a:rPr lang="en-US" dirty="0">
                <a:latin typeface="Century Schoolbook" charset="0"/>
              </a:rPr>
              <a:t>basic			- starts with C </a:t>
            </a:r>
          </a:p>
          <a:p>
            <a:pPr eaLnBrk="1" hangingPunct="1"/>
            <a:r>
              <a:rPr lang="en-US" dirty="0">
                <a:latin typeface="Century Schoolbook" charset="0"/>
              </a:rPr>
              <a:t>CH</a:t>
            </a:r>
            <a:r>
              <a:rPr lang="en-US" baseline="-25000" dirty="0">
                <a:latin typeface="Century Schoolbook" charset="0"/>
              </a:rPr>
              <a:t>3</a:t>
            </a:r>
            <a:r>
              <a:rPr lang="en-US" dirty="0">
                <a:latin typeface="Century Schoolbook" charset="0"/>
              </a:rPr>
              <a:t>COOH (exception)	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 </a:t>
            </a:r>
          </a:p>
          <a:p>
            <a:pPr eaLnBrk="1" hangingPunct="1"/>
            <a:r>
              <a:rPr lang="en-US" sz="2000" b="1" dirty="0" smtClean="0">
                <a:latin typeface="Century Schoolbook" charset="0"/>
              </a:rPr>
              <a:t>Hebden </a:t>
            </a:r>
            <a:r>
              <a:rPr lang="en-US" sz="2000" b="1" dirty="0">
                <a:latin typeface="Century Schoolbook" charset="0"/>
              </a:rPr>
              <a:t>p. 198 # 6-8</a:t>
            </a:r>
            <a:endParaRPr lang="en-US" sz="2000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0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Reminder – Two Extremes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038600"/>
          </a:xfrm>
        </p:spPr>
        <p:txBody>
          <a:bodyPr/>
          <a:lstStyle/>
          <a:p>
            <a:r>
              <a:rPr lang="en-US" dirty="0" smtClean="0"/>
              <a:t>Covalent - “Sharing”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Ionic – “Not-Sharing”</a:t>
            </a:r>
            <a:endParaRPr lang="en-US" dirty="0"/>
          </a:p>
        </p:txBody>
      </p:sp>
      <p:pic>
        <p:nvPicPr>
          <p:cNvPr id="6656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2971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909" y="5842000"/>
            <a:ext cx="55659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entury Schoolbook"/>
                <a:cs typeface="Century Schoolbook"/>
              </a:rPr>
              <a:t>Most Bonds fall somewhere in-between…</a:t>
            </a:r>
            <a:endParaRPr lang="en-US" sz="22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05858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MOLECULAR </a:t>
            </a:r>
            <a:r>
              <a:rPr lang="en-CA" cap="none" dirty="0">
                <a:latin typeface="Century Schoolbook" charset="0"/>
              </a:rPr>
              <a:t>POLARITY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None/>
            </a:pPr>
            <a:r>
              <a:rPr lang="en-CA" b="1" i="1" u="sng">
                <a:latin typeface="Century Schoolbook" charset="0"/>
              </a:rPr>
              <a:t>Van der Waals Forces:</a:t>
            </a:r>
            <a:endParaRPr lang="en-US" b="1" u="sng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entury Schoolbook" charset="0"/>
              </a:rPr>
              <a:t>THREE main types: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  <a:p>
            <a:pPr eaLnBrk="1" hangingPunct="1">
              <a:buFont typeface="Century Schoolbook" charset="0"/>
              <a:buAutoNum type="alphaUcPeriod"/>
            </a:pPr>
            <a:r>
              <a:rPr lang="en-CA" b="1" i="1">
                <a:latin typeface="Century Schoolbook" charset="0"/>
              </a:rPr>
              <a:t>DIPOLE-DIPOLE FORCES</a:t>
            </a:r>
          </a:p>
          <a:p>
            <a:pPr eaLnBrk="1" hangingPunct="1">
              <a:buFont typeface="Century Schoolbook" charset="0"/>
              <a:buAutoNum type="alphaUcPeriod"/>
            </a:pPr>
            <a:r>
              <a:rPr lang="en-CA" b="1" i="1">
                <a:latin typeface="Century Schoolbook" charset="0"/>
              </a:rPr>
              <a:t>LONDON FORCES</a:t>
            </a:r>
          </a:p>
          <a:p>
            <a:pPr eaLnBrk="1" hangingPunct="1">
              <a:buFont typeface="Century Schoolbook" charset="0"/>
              <a:buAutoNum type="alphaUcPeriod"/>
            </a:pPr>
            <a:r>
              <a:rPr lang="en-CA" b="1" i="1">
                <a:latin typeface="Century Schoolbook" charset="0"/>
              </a:rPr>
              <a:t>HYDROGEN BONDING</a:t>
            </a:r>
            <a:endParaRPr lang="en-US" b="1" i="1">
              <a:latin typeface="Century Schoolbook" charset="0"/>
            </a:endParaRPr>
          </a:p>
          <a:p>
            <a:pPr eaLnBrk="1" hangingPunct="1">
              <a:buFont typeface="Century Schoolbook" charset="0"/>
              <a:buAutoNum type="alphaUcPeriod"/>
            </a:pPr>
            <a:endParaRPr lang="en-US">
              <a:latin typeface="Century Schoolbook" charset="0"/>
            </a:endParaRPr>
          </a:p>
          <a:p>
            <a:pPr eaLnBrk="1" hangingPunct="1">
              <a:buFont typeface="Century Schoolbook" charset="0"/>
              <a:buAutoNum type="alphaUcPeriod"/>
            </a:pPr>
            <a:endParaRPr lang="en-US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Century School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MOLECULAR </a:t>
            </a:r>
            <a:r>
              <a:rPr lang="en-CA" cap="none" dirty="0">
                <a:latin typeface="Century Schoolbook" charset="0"/>
              </a:rPr>
              <a:t>POLARITY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 i="1" u="sng" dirty="0">
                <a:latin typeface="Century Schoolbook" charset="0"/>
              </a:rPr>
              <a:t>A. DIPOLE-DIPOLE FORCES</a:t>
            </a:r>
          </a:p>
          <a:p>
            <a:pPr eaLnBrk="1" hangingPunct="1"/>
            <a:r>
              <a:rPr lang="en-US" b="1" dirty="0">
                <a:latin typeface="Century Schoolbook" charset="0"/>
              </a:rPr>
              <a:t>Dipole:</a:t>
            </a:r>
          </a:p>
          <a:p>
            <a:pPr eaLnBrk="1" hangingPunct="1">
              <a:buFont typeface="Wingdings" charset="0"/>
              <a:buNone/>
            </a:pPr>
            <a:endParaRPr lang="en-US" b="1" dirty="0" smtClean="0">
              <a:latin typeface="Century Schoolbook" charset="0"/>
            </a:endParaRPr>
          </a:p>
          <a:p>
            <a:pPr algn="ctr" eaLnBrk="1" hangingPunct="1">
              <a:buNone/>
            </a:pPr>
            <a:r>
              <a:rPr lang="en-US" b="1" i="1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b="1" i="1" baseline="30000" dirty="0" smtClean="0">
                <a:latin typeface="Lucida Grande"/>
                <a:ea typeface="Lucida Grande"/>
                <a:cs typeface="Lucida Grande"/>
              </a:rPr>
              <a:t>+</a:t>
            </a:r>
            <a:r>
              <a:rPr lang="en-US" b="1" i="1" dirty="0" smtClean="0">
                <a:latin typeface="Century Schoolbook" charset="0"/>
              </a:rPr>
              <a:t> </a:t>
            </a:r>
            <a:r>
              <a:rPr lang="en-US" b="1" dirty="0" err="1" smtClean="0">
                <a:latin typeface="Century Schoolbook" charset="0"/>
              </a:rPr>
              <a:t>Cl</a:t>
            </a:r>
            <a:r>
              <a:rPr lang="en-US" b="1" dirty="0" smtClean="0">
                <a:latin typeface="Century Schoolbook" charset="0"/>
              </a:rPr>
              <a:t>—F </a:t>
            </a:r>
            <a:r>
              <a:rPr lang="en-US" b="1" i="1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b="1" i="1" baseline="30000" dirty="0">
                <a:latin typeface="Lucida Grande"/>
                <a:ea typeface="Lucida Grande"/>
                <a:cs typeface="Lucida Grande"/>
              </a:rPr>
              <a:t>-</a:t>
            </a:r>
            <a:r>
              <a:rPr lang="en-US" b="1" i="1" dirty="0" smtClean="0">
                <a:latin typeface="Century Schoolbook" charset="0"/>
              </a:rPr>
              <a:t> </a:t>
            </a:r>
            <a:endParaRPr lang="en-US" b="1" i="1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b="1" dirty="0">
                <a:latin typeface="Century Schoolbook" charset="0"/>
              </a:rPr>
              <a:t> </a:t>
            </a:r>
            <a:endParaRPr lang="en-US" dirty="0">
              <a:latin typeface="Century Schoolbook" charset="0"/>
            </a:endParaRPr>
          </a:p>
          <a:p>
            <a:pPr eaLnBrk="1" hangingPunct="1"/>
            <a:r>
              <a:rPr lang="en-US" sz="2200" dirty="0">
                <a:latin typeface="Century Schoolbook" charset="0"/>
              </a:rPr>
              <a:t>*a permanent dipole results from atoms with different ELECTRONEGATIVITY</a:t>
            </a:r>
            <a:r>
              <a:rPr lang="en-US" dirty="0">
                <a:latin typeface="Century Schoolbook" charset="0"/>
              </a:rPr>
              <a:t>!</a:t>
            </a:r>
          </a:p>
          <a:p>
            <a:pPr eaLnBrk="1" hangingPunct="1"/>
            <a:r>
              <a:rPr lang="en-US" b="1" dirty="0">
                <a:latin typeface="Century Schoolbook" charset="0"/>
              </a:rPr>
              <a:t>Dipole-Dipole Forces:</a:t>
            </a: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  <p:pic>
        <p:nvPicPr>
          <p:cNvPr id="18436" name="Content Placeholder 3" descr="dipo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Content Placeholder 3" descr="dipo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Content Placeholder 3" descr="dipo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cap="none" dirty="0">
                <a:latin typeface="Century Schoolbook" charset="0"/>
              </a:rPr>
              <a:t>MOLECULAR POLARITY</a:t>
            </a:r>
            <a:endParaRPr lang="en-US" dirty="0"/>
          </a:p>
        </p:txBody>
      </p:sp>
      <p:pic>
        <p:nvPicPr>
          <p:cNvPr id="8" name="Content Placeholder 7" descr="Screen Shot 2012-05-08 at 9.10.26 PM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71" b="-36771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/>
              <a:t>D</a:t>
            </a:r>
            <a:r>
              <a:rPr lang="en-US" sz="2000" dirty="0" smtClean="0"/>
              <a:t>ipole</a:t>
            </a:r>
            <a:r>
              <a:rPr lang="en-US" sz="2000" dirty="0"/>
              <a:t>-dipole forces will result in higher melting and boiling points because more energy will be required to overcome the attractions between the molecules.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Dipole-Dipole Force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Melting/Boiling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3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boron trifluor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70363"/>
            <a:ext cx="219710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MOLECULAR </a:t>
            </a:r>
            <a:r>
              <a:rPr lang="en-CA" cap="none" dirty="0">
                <a:latin typeface="Century Schoolbook" charset="0"/>
              </a:rPr>
              <a:t>POLARITY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sz="2200" b="1" dirty="0">
                <a:latin typeface="Century Schoolbook" charset="0"/>
              </a:rPr>
              <a:t>Polar</a:t>
            </a:r>
            <a:r>
              <a:rPr lang="en-US" sz="2200" b="1" dirty="0" smtClean="0">
                <a:latin typeface="Century Schoolbook" charset="0"/>
              </a:rPr>
              <a:t>: Difference in Charge Distribution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sz="1800" b="1" dirty="0" smtClean="0">
                <a:latin typeface="Century Schoolbook" charset="0"/>
              </a:rPr>
              <a:t>Polarity difference with molecule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sz="1800" b="1" dirty="0" smtClean="0">
                <a:latin typeface="Century Schoolbook" charset="0"/>
              </a:rPr>
              <a:t>Asymmetrical</a:t>
            </a:r>
          </a:p>
          <a:p>
            <a:pPr eaLnBrk="1" hangingPunct="1">
              <a:buFont typeface="Wingdings" charset="0"/>
              <a:buNone/>
            </a:pPr>
            <a:endParaRPr lang="en-CA" b="1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b="1" dirty="0">
              <a:latin typeface="Century Schoolbook" charset="0"/>
            </a:endParaRPr>
          </a:p>
          <a:p>
            <a:pPr eaLnBrk="1" hangingPunct="1"/>
            <a:r>
              <a:rPr lang="en-US" b="1" dirty="0">
                <a:latin typeface="Century Schoolbook" charset="0"/>
              </a:rPr>
              <a:t>Nonpolar</a:t>
            </a:r>
            <a:r>
              <a:rPr lang="en-US" b="1" dirty="0" smtClean="0">
                <a:latin typeface="Century Schoolbook" charset="0"/>
              </a:rPr>
              <a:t>: Either no difference, or difference cancels our</a:t>
            </a:r>
          </a:p>
          <a:p>
            <a:pPr lvl="1" eaLnBrk="1" hangingPunct="1"/>
            <a:r>
              <a:rPr lang="en-US" b="1" dirty="0" smtClean="0">
                <a:latin typeface="Century Schoolbook" charset="0"/>
              </a:rPr>
              <a:t>One of the following does </a:t>
            </a:r>
            <a:r>
              <a:rPr lang="en-US" b="1" i="1" u="sng" dirty="0" smtClean="0">
                <a:latin typeface="Century Schoolbook" charset="0"/>
              </a:rPr>
              <a:t>NOT</a:t>
            </a:r>
            <a:r>
              <a:rPr lang="en-US" b="1" dirty="0" smtClean="0">
                <a:latin typeface="Century Schoolbook" charset="0"/>
              </a:rPr>
              <a:t> hold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sz="1800" b="1" dirty="0" smtClean="0">
                <a:latin typeface="Century Schoolbook" charset="0"/>
              </a:rPr>
              <a:t>Polarity difference with molecule</a:t>
            </a:r>
          </a:p>
          <a:p>
            <a:pPr marL="823913" lvl="1" indent="-457200" eaLnBrk="1" hangingPunct="1">
              <a:buFont typeface="+mj-lt"/>
              <a:buAutoNum type="arabicPeriod"/>
            </a:pPr>
            <a:r>
              <a:rPr lang="en-US" sz="1800" b="1" dirty="0" smtClean="0">
                <a:latin typeface="Century Schoolbook" charset="0"/>
              </a:rPr>
              <a:t>Asymmetrical</a:t>
            </a:r>
          </a:p>
          <a:p>
            <a:pPr lvl="1" eaLnBrk="1" hangingPunct="1"/>
            <a:endParaRPr lang="en-US" b="1" dirty="0">
              <a:latin typeface="Century Schoolbook" charset="0"/>
            </a:endParaRPr>
          </a:p>
          <a:p>
            <a:pPr eaLnBrk="1" hangingPunct="1"/>
            <a:endParaRPr lang="en-US" b="1" dirty="0">
              <a:latin typeface="Century Schoolbook" charset="0"/>
            </a:endParaRPr>
          </a:p>
        </p:txBody>
      </p:sp>
      <p:pic>
        <p:nvPicPr>
          <p:cNvPr id="19461" name="Picture 3" descr="polar water molecu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524000"/>
            <a:ext cx="2968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cap="none" dirty="0" smtClean="0">
                <a:latin typeface="Century Schoolbook" charset="0"/>
              </a:rPr>
              <a:t>MOLECULAR </a:t>
            </a:r>
            <a:r>
              <a:rPr lang="en-CA" cap="none" dirty="0">
                <a:latin typeface="Century Schoolbook" charset="0"/>
              </a:rPr>
              <a:t>POLARITY</a:t>
            </a:r>
            <a:endParaRPr lang="en-US" cap="none" dirty="0">
              <a:latin typeface="Century Schoolbook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362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Schoolbook" charset="0"/>
              </a:rPr>
              <a:t>Ex: Which of the following are expected to be polar and which are expected to be nonpolar??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</a:t>
            </a:r>
            <a:r>
              <a:rPr lang="en-US" b="1" i="1" dirty="0">
                <a:latin typeface="Century Schoolbook" charset="0"/>
              </a:rPr>
              <a:t>nonpolar = symmetrical	        </a:t>
            </a:r>
            <a:r>
              <a:rPr lang="en-US" b="1" i="1" dirty="0" smtClean="0">
                <a:latin typeface="Century Schoolbook" charset="0"/>
              </a:rPr>
              <a:t>polar </a:t>
            </a:r>
            <a:r>
              <a:rPr lang="en-US" b="1" i="1" dirty="0">
                <a:latin typeface="Century Schoolbook" charset="0"/>
              </a:rPr>
              <a:t>= </a:t>
            </a:r>
            <a:r>
              <a:rPr lang="en-US" b="1" i="1" dirty="0" smtClean="0">
                <a:latin typeface="Century Schoolbook" charset="0"/>
              </a:rPr>
              <a:t>asymmetrical</a:t>
            </a:r>
            <a:r>
              <a:rPr lang="en-US" dirty="0" smtClean="0">
                <a:latin typeface="Century Schoolbook" charset="0"/>
              </a:rPr>
              <a:t> </a:t>
            </a:r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				         </a:t>
            </a:r>
            <a:r>
              <a:rPr lang="en-US" sz="2000" dirty="0" smtClean="0">
                <a:latin typeface="Century Schoolbook" charset="0"/>
              </a:rPr>
              <a:t>(</a:t>
            </a:r>
            <a:r>
              <a:rPr lang="en-US" sz="2000" dirty="0">
                <a:latin typeface="Century Schoolbook" charset="0"/>
              </a:rPr>
              <a:t>if one end of the molecule 					    	differs from the other)</a:t>
            </a: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CA" sz="2000" dirty="0">
                <a:latin typeface="Century Schoolbook" charset="0"/>
              </a:rPr>
              <a:t>                      Methane                                              </a:t>
            </a:r>
            <a:r>
              <a:rPr lang="en-CA" sz="2000" dirty="0" smtClean="0">
                <a:latin typeface="Century Schoolbook" charset="0"/>
              </a:rPr>
              <a:t>Hydrogen </a:t>
            </a:r>
            <a:r>
              <a:rPr lang="en-CA" sz="2000" dirty="0">
                <a:latin typeface="Century Schoolbook" charset="0"/>
              </a:rPr>
              <a:t>fluoride</a:t>
            </a:r>
          </a:p>
          <a:p>
            <a:pPr eaLnBrk="1" hangingPunct="1">
              <a:buFont typeface="Wingdings" charset="0"/>
              <a:buNone/>
            </a:pPr>
            <a:endParaRPr lang="en-US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CA" sz="2000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sz="2000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 eaLnBrk="1" hangingPunct="1"/>
            <a:endParaRPr lang="en-US" dirty="0">
              <a:latin typeface="Century Schoolbook" charset="0"/>
            </a:endParaRPr>
          </a:p>
        </p:txBody>
      </p:sp>
      <p:pic>
        <p:nvPicPr>
          <p:cNvPr id="20484" name="Picture 3" descr="meth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38575"/>
            <a:ext cx="2133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ydrogen fluor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1808</TotalTime>
  <Words>1111</Words>
  <Application>Microsoft Macintosh PowerPoint</Application>
  <PresentationFormat>On-screen Show (4:3)</PresentationFormat>
  <Paragraphs>297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UNIT 6 </vt:lpstr>
      <vt:lpstr>SOLUTIONS AND SOLUBILITY</vt:lpstr>
      <vt:lpstr>SOLUTIONS AND SOLUBILITY</vt:lpstr>
      <vt:lpstr>Bonding Reminder – Two Extremes</vt:lpstr>
      <vt:lpstr>MOLECULAR POLARITY</vt:lpstr>
      <vt:lpstr>MOLECULAR POLARITY</vt:lpstr>
      <vt:lpstr>MOLECULAR POLARITY</vt:lpstr>
      <vt:lpstr>MOLECULAR POLARITY</vt:lpstr>
      <vt:lpstr>MOLECULAR POLARITY</vt:lpstr>
      <vt:lpstr>MOLECULAR POLARITY</vt:lpstr>
      <vt:lpstr>MOLECULAR POLARITY</vt:lpstr>
      <vt:lpstr>MOLECULAR POLARITY</vt:lpstr>
      <vt:lpstr>MOLECULAR POLARITY</vt:lpstr>
      <vt:lpstr>POLAR AND NONPOLAR SOLVENTS</vt:lpstr>
      <vt:lpstr>POLAR AND NONPOLAR SOLVENTS</vt:lpstr>
      <vt:lpstr>POLAR AND NONPOLAR SOLVENTS</vt:lpstr>
      <vt:lpstr>PowerPoint Presentation</vt:lpstr>
      <vt:lpstr>PowerPoint Presentation</vt:lpstr>
      <vt:lpstr>PowerPoint Presentation</vt:lpstr>
      <vt:lpstr>PowerPoint Presentation</vt:lpstr>
      <vt:lpstr>POLAR AND NONPOLAR SOLVENTS</vt:lpstr>
      <vt:lpstr>POLAR AND NONPOLAR SOLVENTS</vt:lpstr>
      <vt:lpstr>THE NATURE OF SOLUTIONS OF IONS</vt:lpstr>
      <vt:lpstr>THE NATURE OF SOLUTIONS OF IONS</vt:lpstr>
      <vt:lpstr>SOLUTIONS AND SOLUBILITY</vt:lpstr>
      <vt:lpstr>THE NATURE OF SOLUTIONS OF IONS</vt:lpstr>
      <vt:lpstr>THE NATURE OF SOLUTIONS OF IONS</vt:lpstr>
      <vt:lpstr>THE NATURE OF SOLUTIONS OF IONS</vt:lpstr>
      <vt:lpstr>Writing Dissociation Equations</vt:lpstr>
      <vt:lpstr>Try These</vt:lpstr>
      <vt:lpstr>Try These</vt:lpstr>
      <vt:lpstr>SOLUTIONS AND SOLUBILITY</vt:lpstr>
      <vt:lpstr>THE CONDUCTIVITY OF AQUEOUS SOLUTIONS</vt:lpstr>
      <vt:lpstr>THE CONDUCTIVITY OF AQUEOUS SOLUTIONS</vt:lpstr>
      <vt:lpstr>THE CONDUCTIVITY OF AQUEOUS SOLUTIONS</vt:lpstr>
      <vt:lpstr>THE CONDUCTIVITY OF AQUEOUS SOLUTIONS</vt:lpstr>
    </vt:vector>
  </TitlesOfParts>
  <Company>School District No. 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IX PPT #1</dc:title>
  <dc:creator>User</dc:creator>
  <cp:lastModifiedBy>User</cp:lastModifiedBy>
  <cp:revision>46</cp:revision>
  <dcterms:created xsi:type="dcterms:W3CDTF">2010-11-19T21:36:26Z</dcterms:created>
  <dcterms:modified xsi:type="dcterms:W3CDTF">2015-05-08T18:58:47Z</dcterms:modified>
</cp:coreProperties>
</file>