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3" r:id="rId3"/>
    <p:sldId id="256" r:id="rId4"/>
    <p:sldId id="278" r:id="rId5"/>
    <p:sldId id="264" r:id="rId6"/>
    <p:sldId id="257" r:id="rId7"/>
    <p:sldId id="276" r:id="rId8"/>
    <p:sldId id="260" r:id="rId9"/>
    <p:sldId id="263" r:id="rId10"/>
    <p:sldId id="268" r:id="rId11"/>
    <p:sldId id="267" r:id="rId12"/>
    <p:sldId id="281" r:id="rId13"/>
    <p:sldId id="261" r:id="rId14"/>
    <p:sldId id="282" r:id="rId15"/>
    <p:sldId id="280" r:id="rId16"/>
    <p:sldId id="262" r:id="rId17"/>
    <p:sldId id="270" r:id="rId18"/>
    <p:sldId id="271" r:id="rId19"/>
    <p:sldId id="274" r:id="rId20"/>
    <p:sldId id="283" r:id="rId21"/>
    <p:sldId id="277" r:id="rId22"/>
    <p:sldId id="272" r:id="rId23"/>
    <p:sldId id="279" r:id="rId2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344" y="-11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71040"/>
            <a:ext cx="7772400" cy="81534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94000"/>
            <a:ext cx="7772400" cy="7315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807720"/>
            <a:ext cx="3657600" cy="967740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425823"/>
            <a:ext cx="3657600" cy="462803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1775460"/>
            <a:ext cx="3657600" cy="298704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2014-04-09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59480"/>
            <a:ext cx="7776882" cy="845820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381000"/>
            <a:ext cx="5486400" cy="3036794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4317999"/>
            <a:ext cx="7776882" cy="79188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2014-04-09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62618"/>
            <a:ext cx="7776882" cy="844176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381000"/>
            <a:ext cx="2331720" cy="13716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4317999"/>
            <a:ext cx="7776882" cy="79188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2014-04-09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046194"/>
            <a:ext cx="2331720" cy="13716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381000"/>
            <a:ext cx="2331720" cy="13716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046194"/>
            <a:ext cx="2331720" cy="13716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381000"/>
            <a:ext cx="2331720" cy="13716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046194"/>
            <a:ext cx="2331720" cy="13716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444500"/>
            <a:ext cx="1600200" cy="4660636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44500"/>
            <a:ext cx="6019800" cy="46606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557618"/>
            <a:ext cx="7770813" cy="354751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56001"/>
            <a:ext cx="7772400" cy="814294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81500"/>
            <a:ext cx="7770813" cy="72838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7" y="353875"/>
            <a:ext cx="5031609" cy="2813167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825500"/>
            <a:ext cx="7770813" cy="145256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297206"/>
            <a:ext cx="7770813" cy="10682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00853"/>
            <a:ext cx="7770813" cy="1191559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67115"/>
            <a:ext cx="3611880" cy="363802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467115"/>
            <a:ext cx="3611880" cy="363802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2014-04-09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00853"/>
            <a:ext cx="7770813" cy="1191559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2413"/>
            <a:ext cx="3611880" cy="51173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32000"/>
            <a:ext cx="3611880" cy="307313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292413"/>
            <a:ext cx="3611880" cy="51173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032000"/>
            <a:ext cx="3611880" cy="307313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2014-04-09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1826559"/>
            <a:ext cx="3429000" cy="1323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1826559"/>
            <a:ext cx="3429000" cy="1323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2014-04-09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2014-04-09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809625"/>
            <a:ext cx="3657600" cy="968375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81000"/>
            <a:ext cx="3657600" cy="472413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1778001"/>
            <a:ext cx="3657600" cy="29845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2014-04-09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100853"/>
            <a:ext cx="7770813" cy="11915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460500"/>
            <a:ext cx="7770813" cy="3644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2014-04-09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5296959"/>
            <a:ext cx="6858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 Starter </a:t>
            </a:r>
            <a:r>
              <a:rPr lang="en-US" dirty="0" smtClean="0"/>
              <a:t>– Whiteboarding!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00" y="1180959"/>
            <a:ext cx="8743633" cy="438642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term do we give an atom’s outer electrons that take part in chemical bonding?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Valence Electrons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Define electronegativity.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The ability of an atom to attract electrons to itself </a:t>
            </a:r>
            <a:r>
              <a:rPr lang="en-US" b="1" i="1" dirty="0" smtClean="0">
                <a:solidFill>
                  <a:srgbClr val="FF0000"/>
                </a:solidFill>
              </a:rPr>
              <a:t>within a bond</a:t>
            </a:r>
          </a:p>
          <a:p>
            <a:pPr marL="463550" indent="-457200">
              <a:buFont typeface="+mj-lt"/>
              <a:buAutoNum type="arabicPeriod"/>
            </a:pPr>
            <a:r>
              <a:rPr lang="en-US" dirty="0" smtClean="0"/>
              <a:t>In which region of the periodic table are elements located that tend to….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Lose outer electrons most easily during chemical changes?</a:t>
            </a:r>
          </a:p>
          <a:p>
            <a:pPr marL="1149350" lvl="2" indent="-45720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The lower left side of the table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Gain outer electrons most easily during chemical change?</a:t>
            </a:r>
          </a:p>
          <a:p>
            <a:pPr marL="1149350" lvl="2" indent="-45720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The upper right side of the table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1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Ionic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59" y="1292412"/>
            <a:ext cx="8422658" cy="40990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compound is formed when the following elements combine?</a:t>
            </a:r>
          </a:p>
          <a:p>
            <a:pPr lvl="1"/>
            <a:r>
              <a:rPr lang="en-US" sz="2400" dirty="0" err="1" smtClean="0"/>
              <a:t>Ca</a:t>
            </a:r>
            <a:r>
              <a:rPr lang="en-US" sz="2400" dirty="0" smtClean="0"/>
              <a:t> and Br </a:t>
            </a:r>
            <a:r>
              <a:rPr lang="en-US" sz="2400" dirty="0" smtClean="0">
                <a:solidFill>
                  <a:srgbClr val="FF0000"/>
                </a:solidFill>
              </a:rPr>
              <a:t>CaBr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400" dirty="0" smtClean="0"/>
              <a:t>Al and O </a:t>
            </a:r>
            <a:r>
              <a:rPr lang="en-US" sz="2400" dirty="0" smtClean="0">
                <a:solidFill>
                  <a:srgbClr val="FF0000"/>
                </a:solidFill>
              </a:rPr>
              <a:t>Al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O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Be and O </a:t>
            </a:r>
            <a:r>
              <a:rPr lang="en-US" sz="2400" dirty="0" err="1" smtClean="0">
                <a:solidFill>
                  <a:srgbClr val="FF0000"/>
                </a:solidFill>
              </a:rPr>
              <a:t>BeO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smtClean="0"/>
              <a:t>Determine the 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2400" dirty="0" smtClean="0"/>
              <a:t>EN in each case.</a:t>
            </a:r>
          </a:p>
          <a:p>
            <a:pPr lvl="1"/>
            <a:r>
              <a:rPr lang="en-US" sz="2200" i="1" dirty="0" smtClean="0"/>
              <a:t>Absolute value of the EN difference of the two elements. Do not take subscripts or charges into consideration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721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Ionic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510" y="1292412"/>
            <a:ext cx="8347955" cy="42134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compound is formed when the following elements combine?</a:t>
            </a:r>
          </a:p>
          <a:p>
            <a:pPr lvl="1"/>
            <a:r>
              <a:rPr lang="en-US" sz="2400" dirty="0" err="1" smtClean="0"/>
              <a:t>Ca</a:t>
            </a:r>
            <a:r>
              <a:rPr lang="en-US" sz="2400" dirty="0" smtClean="0"/>
              <a:t> and Br </a:t>
            </a:r>
            <a:r>
              <a:rPr lang="en-US" sz="2400" dirty="0" smtClean="0">
                <a:solidFill>
                  <a:srgbClr val="FF0000"/>
                </a:solidFill>
              </a:rPr>
              <a:t>CaBr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Δ</a:t>
            </a:r>
            <a:r>
              <a:rPr lang="en-US" sz="2400" dirty="0" smtClean="0">
                <a:solidFill>
                  <a:srgbClr val="FF0000"/>
                </a:solidFill>
              </a:rPr>
              <a:t>EN = 1.8</a:t>
            </a:r>
          </a:p>
          <a:p>
            <a:pPr lvl="1"/>
            <a:r>
              <a:rPr lang="en-US" sz="2400" dirty="0" smtClean="0"/>
              <a:t>Al and O </a:t>
            </a:r>
            <a:r>
              <a:rPr lang="en-US" sz="2400" dirty="0" smtClean="0">
                <a:solidFill>
                  <a:srgbClr val="FF0000"/>
                </a:solidFill>
              </a:rPr>
              <a:t>Al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O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Δ</a:t>
            </a:r>
            <a:r>
              <a:rPr lang="en-US" sz="2400" dirty="0" smtClean="0">
                <a:solidFill>
                  <a:srgbClr val="FF0000"/>
                </a:solidFill>
              </a:rPr>
              <a:t>EN = 2.0</a:t>
            </a:r>
          </a:p>
          <a:p>
            <a:pPr lvl="1"/>
            <a:r>
              <a:rPr lang="en-US" sz="2400" dirty="0" smtClean="0"/>
              <a:t>Be and O </a:t>
            </a:r>
            <a:r>
              <a:rPr lang="en-US" sz="2400" dirty="0" err="1" smtClean="0">
                <a:solidFill>
                  <a:srgbClr val="FF0000"/>
                </a:solidFill>
              </a:rPr>
              <a:t>BeO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Δ</a:t>
            </a:r>
            <a:r>
              <a:rPr lang="en-US" sz="2400" dirty="0" smtClean="0">
                <a:solidFill>
                  <a:srgbClr val="FF0000"/>
                </a:solidFill>
              </a:rPr>
              <a:t>EN = 2.0</a:t>
            </a:r>
          </a:p>
          <a:p>
            <a:r>
              <a:rPr lang="en-US" sz="2400" dirty="0" smtClean="0"/>
              <a:t>Determine the 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2400" dirty="0" smtClean="0"/>
              <a:t>EN in each case.</a:t>
            </a:r>
          </a:p>
          <a:p>
            <a:pPr lvl="1"/>
            <a:r>
              <a:rPr lang="en-US" sz="2200" i="1" dirty="0"/>
              <a:t>Absolute value of the EN difference of the two elements. Do not take subscripts or charges into consideration</a:t>
            </a:r>
            <a:r>
              <a:rPr lang="en-US" sz="2200" i="1" dirty="0" smtClean="0"/>
              <a:t>.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2238016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" name="Content Placeholder 3" descr="dogionic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15" r="-157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037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Covalent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292412"/>
            <a:ext cx="7770813" cy="38127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Formed between two atoms with almost </a:t>
            </a:r>
            <a:r>
              <a:rPr lang="en-US" sz="2400" dirty="0" smtClean="0">
                <a:solidFill>
                  <a:srgbClr val="FF6600"/>
                </a:solidFill>
              </a:rPr>
              <a:t>no difference </a:t>
            </a:r>
            <a:r>
              <a:rPr lang="en-US" sz="2400" dirty="0" smtClean="0"/>
              <a:t>in their ionization energies and electronegativity's</a:t>
            </a:r>
          </a:p>
          <a:p>
            <a:r>
              <a:rPr lang="en-US" sz="2400" dirty="0" smtClean="0"/>
              <a:t>An </a:t>
            </a:r>
            <a:r>
              <a:rPr lang="en-US" sz="2400" dirty="0" smtClean="0">
                <a:solidFill>
                  <a:srgbClr val="FF6600"/>
                </a:solidFill>
              </a:rPr>
              <a:t>electronegativity difference of less than </a:t>
            </a:r>
            <a:r>
              <a:rPr lang="en-US" sz="2400" b="1" dirty="0" smtClean="0">
                <a:solidFill>
                  <a:srgbClr val="FF6600"/>
                </a:solidFill>
              </a:rPr>
              <a:t>0.5 </a:t>
            </a:r>
            <a:r>
              <a:rPr lang="en-US" sz="2400" dirty="0" smtClean="0"/>
              <a:t>can be classified as a covalent bond</a:t>
            </a:r>
          </a:p>
        </p:txBody>
      </p:sp>
    </p:spTree>
    <p:extLst>
      <p:ext uri="{BB962C8B-B14F-4D97-AF65-F5344CB8AC3E}">
        <p14:creationId xmlns:p14="http://schemas.microsoft.com/office/powerpoint/2010/main" val="118053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" name="Content Placeholder 3" descr="dogcovnt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15" r="-157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174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Warning!!!!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551" r="-165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108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87" y="100853"/>
            <a:ext cx="8366630" cy="11915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 everything is black and white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187" y="1467115"/>
            <a:ext cx="4205213" cy="3638021"/>
          </a:xfrm>
        </p:spPr>
        <p:txBody>
          <a:bodyPr>
            <a:normAutofit/>
          </a:bodyPr>
          <a:lstStyle/>
          <a:p>
            <a:r>
              <a:rPr lang="en-US" dirty="0" smtClean="0"/>
              <a:t>Ionic and covalent are the </a:t>
            </a:r>
            <a:r>
              <a:rPr lang="en-US" b="1" u="sng" dirty="0" smtClean="0">
                <a:solidFill>
                  <a:srgbClr val="FF0000"/>
                </a:solidFill>
              </a:rPr>
              <a:t>extreme cases </a:t>
            </a:r>
            <a:r>
              <a:rPr lang="en-US" dirty="0" smtClean="0"/>
              <a:t>of bonding. </a:t>
            </a:r>
            <a:endParaRPr lang="en-US" dirty="0" smtClean="0"/>
          </a:p>
          <a:p>
            <a:r>
              <a:rPr lang="en-US" sz="2000" i="1" dirty="0" smtClean="0"/>
              <a:t>While we often hear about the political extremist most people fall somewhere in the middle</a:t>
            </a:r>
            <a:endParaRPr lang="en-US" sz="2000" i="1" dirty="0"/>
          </a:p>
          <a:p>
            <a:r>
              <a:rPr lang="en-US" dirty="0" smtClean="0"/>
              <a:t>Between these extremes are covalent bonds involving </a:t>
            </a:r>
            <a:r>
              <a:rPr lang="en-US" b="1" dirty="0" smtClean="0">
                <a:solidFill>
                  <a:srgbClr val="FF6600"/>
                </a:solidFill>
              </a:rPr>
              <a:t>unequal electron sharing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5680" b="-25680"/>
          <a:stretch>
            <a:fillRect/>
          </a:stretch>
        </p:blipFill>
        <p:spPr>
          <a:xfrm>
            <a:off x="4844733" y="1162725"/>
            <a:ext cx="4082164" cy="4111708"/>
          </a:xfrm>
        </p:spPr>
      </p:pic>
    </p:spTree>
    <p:extLst>
      <p:ext uri="{BB962C8B-B14F-4D97-AF65-F5344CB8AC3E}">
        <p14:creationId xmlns:p14="http://schemas.microsoft.com/office/powerpoint/2010/main" val="61415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Polar Covalent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537" y="1292412"/>
            <a:ext cx="8291929" cy="3812724"/>
          </a:xfrm>
        </p:spPr>
        <p:txBody>
          <a:bodyPr>
            <a:normAutofit/>
          </a:bodyPr>
          <a:lstStyle/>
          <a:p>
            <a:r>
              <a:rPr lang="en-US" dirty="0" smtClean="0"/>
              <a:t>Electrons are still shared between two atoms but </a:t>
            </a:r>
            <a:r>
              <a:rPr lang="en-US" dirty="0" smtClean="0">
                <a:solidFill>
                  <a:srgbClr val="FF6600"/>
                </a:solidFill>
              </a:rPr>
              <a:t>unequally</a:t>
            </a:r>
          </a:p>
          <a:p>
            <a:r>
              <a:rPr lang="en-US" dirty="0"/>
              <a:t>E</a:t>
            </a:r>
            <a:r>
              <a:rPr lang="en-US" dirty="0" smtClean="0"/>
              <a:t>lectrons are drawn closer to the atom with higher </a:t>
            </a:r>
            <a:r>
              <a:rPr lang="en-US" dirty="0" smtClean="0">
                <a:solidFill>
                  <a:srgbClr val="FF6600"/>
                </a:solidFill>
              </a:rPr>
              <a:t>electronegativity</a:t>
            </a:r>
          </a:p>
          <a:p>
            <a:r>
              <a:rPr lang="en-US" dirty="0" smtClean="0"/>
              <a:t>One side of the bond has a partially </a:t>
            </a:r>
            <a:r>
              <a:rPr lang="en-US" dirty="0" smtClean="0">
                <a:solidFill>
                  <a:srgbClr val="FF6600"/>
                </a:solidFill>
              </a:rPr>
              <a:t>negative</a:t>
            </a:r>
            <a:r>
              <a:rPr lang="en-US" dirty="0" smtClean="0"/>
              <a:t> “pole” and the other a partially </a:t>
            </a:r>
            <a:r>
              <a:rPr lang="en-US" dirty="0" smtClean="0">
                <a:solidFill>
                  <a:srgbClr val="FF6600"/>
                </a:solidFill>
              </a:rPr>
              <a:t>positive</a:t>
            </a:r>
            <a:r>
              <a:rPr lang="en-US" dirty="0" smtClean="0"/>
              <a:t> “pole” </a:t>
            </a:r>
            <a:r>
              <a:rPr lang="en-US" dirty="0" smtClean="0">
                <a:sym typeface="Wingdings"/>
              </a:rPr>
              <a:t> creates a bond “dipole”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155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Polar Covalent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292412"/>
            <a:ext cx="7770813" cy="3812724"/>
          </a:xfrm>
        </p:spPr>
        <p:txBody>
          <a:bodyPr>
            <a:normAutofit/>
          </a:bodyPr>
          <a:lstStyle/>
          <a:p>
            <a:r>
              <a:rPr lang="en-US" sz="3000" u="sng" dirty="0" smtClean="0"/>
              <a:t>Example</a:t>
            </a:r>
            <a:r>
              <a:rPr lang="en-US" sz="3000" dirty="0" smtClean="0"/>
              <a:t>:</a:t>
            </a:r>
          </a:p>
          <a:p>
            <a:pPr lvl="1"/>
            <a:r>
              <a:rPr lang="en-US" sz="2800" dirty="0" err="1" smtClean="0"/>
              <a:t>HCl</a:t>
            </a:r>
            <a:endParaRPr lang="en-US" sz="2800" dirty="0" smtClean="0"/>
          </a:p>
          <a:p>
            <a:pPr lvl="1"/>
            <a:r>
              <a:rPr lang="en-US" sz="2800" dirty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2800" dirty="0"/>
              <a:t>EN </a:t>
            </a:r>
            <a:r>
              <a:rPr lang="en-US" sz="2800" dirty="0" smtClean="0"/>
              <a:t>= 3.0 (</a:t>
            </a:r>
            <a:r>
              <a:rPr lang="en-US" sz="2800" dirty="0" err="1" smtClean="0"/>
              <a:t>Cl</a:t>
            </a:r>
            <a:r>
              <a:rPr lang="en-US" sz="2800" dirty="0" smtClean="0"/>
              <a:t>) – 2.1 (H) = 0.9</a:t>
            </a:r>
          </a:p>
          <a:p>
            <a:pPr lvl="1"/>
            <a:r>
              <a:rPr lang="en-US" sz="2800" dirty="0" smtClean="0"/>
              <a:t>Chlorine has higher EN </a:t>
            </a:r>
          </a:p>
          <a:p>
            <a:pPr lvl="1"/>
            <a:r>
              <a:rPr lang="en-US" sz="2800" dirty="0" smtClean="0"/>
              <a:t>Electrons will be drawn more towards chlorine than hydrogen</a:t>
            </a:r>
            <a:endParaRPr lang="en-US" sz="2600" dirty="0" smtClean="0"/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1296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Polar Covalent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292412"/>
            <a:ext cx="7770813" cy="3812724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Essentially Chlorine “owns” more of the negative charge associated with the bonding pair</a:t>
            </a:r>
          </a:p>
        </p:txBody>
      </p:sp>
      <p:pic>
        <p:nvPicPr>
          <p:cNvPr id="5" name="Picture 4" descr="Screen shot 2011-11-21 at 8.26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20" y="2695540"/>
            <a:ext cx="6191831" cy="123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0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1-11-22 at 8.21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28" y="100853"/>
            <a:ext cx="6985000" cy="55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7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" name="Content Placeholder 3" descr="dogpolcv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15" r="-157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292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quite…</a:t>
            </a:r>
            <a:endParaRPr lang="en-US" dirty="0"/>
          </a:p>
        </p:txBody>
      </p:sp>
      <p:pic>
        <p:nvPicPr>
          <p:cNvPr id="3073" name="Picture 1" descr="Father son Bon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02" r="-3590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305300" y="4622800"/>
            <a:ext cx="685800" cy="482336"/>
            <a:chOff x="4305300" y="4622800"/>
            <a:chExt cx="685800" cy="482336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4305300" y="4622800"/>
              <a:ext cx="685800" cy="4823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394200" y="4622800"/>
              <a:ext cx="508000" cy="4823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080000" y="4622800"/>
            <a:ext cx="104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6600"/>
                </a:solidFill>
              </a:rPr>
              <a:t>iPad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7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Summary…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927776"/>
              </p:ext>
            </p:extLst>
          </p:nvPr>
        </p:nvGraphicFramePr>
        <p:xfrm>
          <a:off x="685800" y="1292490"/>
          <a:ext cx="7770814" cy="28891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1653"/>
                <a:gridCol w="4959161"/>
              </a:tblGrid>
              <a:tr h="938452"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 smtClean="0"/>
                        <a:t>ΔEN </a:t>
                      </a:r>
                      <a:endParaRPr lang="en-US" sz="33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 smtClean="0"/>
                        <a:t>Bond Type</a:t>
                      </a:r>
                      <a:endParaRPr lang="en-US" sz="3300" b="1" dirty="0"/>
                    </a:p>
                  </a:txBody>
                  <a:tcPr marT="38100" marB="38100"/>
                </a:tc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/>
                        <a:t>0</a:t>
                      </a:r>
                      <a:endParaRPr lang="en-US" sz="2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Non-Polar</a:t>
                      </a:r>
                      <a:endParaRPr lang="en-US" sz="2300" dirty="0"/>
                    </a:p>
                  </a:txBody>
                  <a:tcPr marT="38100" marB="38100"/>
                </a:tc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/>
                        <a:t>&lt; </a:t>
                      </a:r>
                      <a:r>
                        <a:rPr lang="en-US" sz="2700" dirty="0" smtClean="0"/>
                        <a:t>0.5</a:t>
                      </a:r>
                      <a:endParaRPr lang="en-US" sz="2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Covalent (Mostly</a:t>
                      </a:r>
                      <a:r>
                        <a:rPr lang="en-US" sz="2300" baseline="0" dirty="0" smtClean="0"/>
                        <a:t> Non-Polar)</a:t>
                      </a:r>
                      <a:endParaRPr lang="en-US" sz="2300" dirty="0"/>
                    </a:p>
                  </a:txBody>
                  <a:tcPr marT="38100" marB="38100"/>
                </a:tc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/>
                        <a:t>0.5 </a:t>
                      </a:r>
                      <a:r>
                        <a:rPr lang="en-US" sz="2700" dirty="0" smtClean="0"/>
                        <a:t>– </a:t>
                      </a:r>
                      <a:r>
                        <a:rPr lang="en-US" sz="2700" dirty="0" smtClean="0"/>
                        <a:t>1.6</a:t>
                      </a:r>
                      <a:endParaRPr lang="en-US" sz="2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Polar Covalent</a:t>
                      </a:r>
                      <a:endParaRPr lang="en-US" sz="2300" dirty="0"/>
                    </a:p>
                  </a:txBody>
                  <a:tcPr marT="38100" marB="38100"/>
                </a:tc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/>
                        <a:t>&gt;</a:t>
                      </a:r>
                      <a:r>
                        <a:rPr lang="en-US" sz="2700" baseline="0" dirty="0" smtClean="0"/>
                        <a:t> </a:t>
                      </a:r>
                      <a:r>
                        <a:rPr lang="en-US" sz="2700" baseline="0" dirty="0" smtClean="0"/>
                        <a:t>1.6</a:t>
                      </a:r>
                      <a:endParaRPr lang="en-US" sz="27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Ionic</a:t>
                      </a:r>
                      <a:endParaRPr lang="en-US" sz="2300" dirty="0"/>
                    </a:p>
                  </a:txBody>
                  <a:tcPr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96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This!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questions on your notes handout!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6794"/>
            <a:ext cx="7772400" cy="1614245"/>
          </a:xfrm>
        </p:spPr>
        <p:txBody>
          <a:bodyPr/>
          <a:lstStyle/>
          <a:p>
            <a:r>
              <a:rPr lang="en-US" sz="4500" dirty="0" smtClean="0"/>
              <a:t>Chemical Bonding</a:t>
            </a:r>
            <a:br>
              <a:rPr lang="en-US" sz="4500" dirty="0" smtClean="0"/>
            </a:br>
            <a:r>
              <a:rPr lang="en-US" sz="4500" dirty="0" smtClean="0"/>
              <a:t>To bond or not to bond?</a:t>
            </a:r>
            <a:endParaRPr lang="en-US" sz="45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89" y="1971040"/>
            <a:ext cx="2656029" cy="337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426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big question… why do atoms bond?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467115"/>
            <a:ext cx="4152900" cy="36380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>
                <a:effectLst/>
              </a:rPr>
              <a:t>Hint</a:t>
            </a:r>
            <a:r>
              <a:rPr lang="en-US" b="1" dirty="0" smtClean="0">
                <a:effectLst/>
              </a:rPr>
              <a:t>: While </a:t>
            </a:r>
            <a:r>
              <a:rPr lang="en-US" b="1" dirty="0">
                <a:effectLst/>
              </a:rPr>
              <a:t>many young basketball players </a:t>
            </a:r>
            <a:r>
              <a:rPr lang="en-US" b="1" i="1" dirty="0" smtClean="0">
                <a:effectLst/>
              </a:rPr>
              <a:t>“</a:t>
            </a:r>
            <a:r>
              <a:rPr lang="en-US" b="1" i="1" dirty="0" err="1" smtClean="0">
                <a:solidFill>
                  <a:srgbClr val="FF6600"/>
                </a:solidFill>
                <a:effectLst/>
              </a:rPr>
              <a:t>Wanna</a:t>
            </a:r>
            <a:r>
              <a:rPr lang="en-US" b="1" i="1" dirty="0" smtClean="0">
                <a:solidFill>
                  <a:srgbClr val="FF6600"/>
                </a:solidFill>
                <a:effectLst/>
              </a:rPr>
              <a:t> </a:t>
            </a:r>
            <a:r>
              <a:rPr lang="en-US" b="1" i="1" dirty="0">
                <a:solidFill>
                  <a:srgbClr val="FF6600"/>
                </a:solidFill>
                <a:effectLst/>
              </a:rPr>
              <a:t>be like Mike</a:t>
            </a:r>
            <a:r>
              <a:rPr lang="en-US" b="1" i="1" dirty="0" smtClean="0">
                <a:effectLst/>
              </a:rPr>
              <a:t>”, </a:t>
            </a:r>
            <a:r>
              <a:rPr lang="en-US" b="1" i="1" dirty="0">
                <a:effectLst/>
              </a:rPr>
              <a:t>atoms “</a:t>
            </a:r>
            <a:r>
              <a:rPr lang="en-US" b="1" i="1" dirty="0" err="1">
                <a:solidFill>
                  <a:srgbClr val="FFFF00"/>
                </a:solidFill>
                <a:effectLst/>
              </a:rPr>
              <a:t>Wanna</a:t>
            </a:r>
            <a:r>
              <a:rPr lang="en-US" b="1" i="1" dirty="0">
                <a:solidFill>
                  <a:srgbClr val="FFFF00"/>
                </a:solidFill>
                <a:effectLst/>
              </a:rPr>
              <a:t> be like </a:t>
            </a:r>
            <a:r>
              <a:rPr lang="en-US" b="1" i="1" dirty="0" smtClean="0">
                <a:solidFill>
                  <a:srgbClr val="FFFF00"/>
                </a:solidFill>
                <a:effectLst/>
              </a:rPr>
              <a:t>Neon… or Argon… or Xenon</a:t>
            </a:r>
            <a:r>
              <a:rPr lang="en-US" b="1" i="1" dirty="0" smtClean="0">
                <a:effectLst/>
              </a:rPr>
              <a:t>”</a:t>
            </a:r>
            <a:r>
              <a:rPr lang="en-US" dirty="0" smtClean="0">
                <a:effectLst/>
              </a:rPr>
              <a:t> </a:t>
            </a:r>
            <a:endParaRPr lang="en-US" dirty="0" smtClean="0">
              <a:effectLst/>
            </a:endParaRPr>
          </a:p>
          <a:p>
            <a:pPr marL="0" indent="0" algn="ctr">
              <a:buNone/>
            </a:pPr>
            <a:endParaRPr lang="en-US" dirty="0">
              <a:effectLst/>
            </a:endParaRPr>
          </a:p>
          <a:p>
            <a:pPr marL="0" indent="0" algn="ctr">
              <a:buNone/>
            </a:pPr>
            <a:r>
              <a:rPr lang="en-US" b="1" u="sng" dirty="0" err="1" smtClean="0">
                <a:effectLst/>
              </a:rPr>
              <a:t>Ans</a:t>
            </a:r>
            <a:r>
              <a:rPr lang="en-US" dirty="0" smtClean="0">
                <a:effectLst/>
              </a:rPr>
              <a:t>: atoms bond in such a way to complete (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by either emptying or filling</a:t>
            </a:r>
            <a:r>
              <a:rPr lang="en-US" dirty="0" smtClean="0">
                <a:effectLst/>
              </a:rPr>
              <a:t>) their outer shells!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38" b="-138"/>
          <a:stretch>
            <a:fillRect/>
          </a:stretch>
        </p:blipFill>
        <p:spPr>
          <a:xfrm>
            <a:off x="4971733" y="1467115"/>
            <a:ext cx="3611880" cy="3638021"/>
          </a:xfrm>
        </p:spPr>
      </p:pic>
    </p:spTree>
    <p:extLst>
      <p:ext uri="{BB962C8B-B14F-4D97-AF65-F5344CB8AC3E}">
        <p14:creationId xmlns:p14="http://schemas.microsoft.com/office/powerpoint/2010/main" val="378150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Chemical Bonding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1-11-21 at 7.50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05833"/>
            <a:ext cx="6172200" cy="54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0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causes a chemical bond?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292412"/>
            <a:ext cx="7770813" cy="38127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negative electron cloud of the atoms exert </a:t>
            </a:r>
            <a:r>
              <a:rPr lang="en-US" sz="2400" dirty="0" smtClean="0">
                <a:solidFill>
                  <a:srgbClr val="FF6600"/>
                </a:solidFill>
              </a:rPr>
              <a:t>repulsive</a:t>
            </a:r>
            <a:r>
              <a:rPr lang="en-US" sz="2400" dirty="0" smtClean="0"/>
              <a:t> forces on each other</a:t>
            </a:r>
          </a:p>
          <a:p>
            <a:r>
              <a:rPr lang="en-US" sz="2400" dirty="0" smtClean="0"/>
              <a:t>Each nucleus begins to </a:t>
            </a:r>
            <a:r>
              <a:rPr lang="en-US" sz="2400" dirty="0" smtClean="0">
                <a:solidFill>
                  <a:srgbClr val="FF6600"/>
                </a:solidFill>
              </a:rPr>
              <a:t>attract</a:t>
            </a:r>
            <a:r>
              <a:rPr lang="en-US" sz="2400" dirty="0" smtClean="0"/>
              <a:t> the approaching atom’s outer electron cloud</a:t>
            </a:r>
          </a:p>
          <a:p>
            <a:r>
              <a:rPr lang="en-US" sz="2400" dirty="0" smtClean="0"/>
              <a:t>If the attractive forces between the atoms are </a:t>
            </a:r>
            <a:r>
              <a:rPr lang="en-US" sz="2400" dirty="0" smtClean="0">
                <a:solidFill>
                  <a:srgbClr val="FF6600"/>
                </a:solidFill>
              </a:rPr>
              <a:t>stronger </a:t>
            </a:r>
            <a:r>
              <a:rPr lang="en-US" sz="2400" dirty="0" smtClean="0">
                <a:solidFill>
                  <a:srgbClr val="FFFFFF"/>
                </a:solidFill>
              </a:rPr>
              <a:t>than the repulsive forces</a:t>
            </a:r>
            <a:r>
              <a:rPr lang="en-US" sz="2400" dirty="0" smtClean="0"/>
              <a:t>, a chemical bond forms between them</a:t>
            </a:r>
            <a:endParaRPr lang="en-US" sz="2400" dirty="0"/>
          </a:p>
        </p:txBody>
      </p:sp>
      <p:pic>
        <p:nvPicPr>
          <p:cNvPr id="4" name="Picture 3" descr="Screen shot 2011-11-21 at 8.35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1292412"/>
            <a:ext cx="4673600" cy="354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0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Atoms are like children when it comes to electrons…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Sharing….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Not Sharing...</a:t>
            </a:r>
            <a:endParaRPr lang="en-US" dirty="0"/>
          </a:p>
        </p:txBody>
      </p:sp>
      <p:pic>
        <p:nvPicPr>
          <p:cNvPr id="2049" name="Picture 2"/>
          <p:cNvPicPr>
            <a:picLocks noGrp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31" r="-1433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Grp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04" b="-1050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41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Ionic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292412"/>
            <a:ext cx="7770813" cy="38127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Formed between two atoms with large differences in their </a:t>
            </a:r>
            <a:r>
              <a:rPr lang="en-US" sz="2400" dirty="0" smtClean="0">
                <a:solidFill>
                  <a:srgbClr val="FF6600"/>
                </a:solidFill>
              </a:rPr>
              <a:t>ionization energies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6600"/>
                </a:solidFill>
              </a:rPr>
              <a:t>electronegativity's</a:t>
            </a:r>
          </a:p>
          <a:p>
            <a:r>
              <a:rPr lang="en-US" sz="2400" dirty="0" smtClean="0"/>
              <a:t>An electronegativity </a:t>
            </a:r>
            <a:r>
              <a:rPr lang="en-US" sz="2400" b="1" dirty="0" smtClean="0">
                <a:solidFill>
                  <a:srgbClr val="FF6600"/>
                </a:solidFill>
              </a:rPr>
              <a:t>difference of greater than </a:t>
            </a:r>
            <a:r>
              <a:rPr lang="en-US" sz="2400" b="1" dirty="0" smtClean="0">
                <a:solidFill>
                  <a:srgbClr val="FF6600"/>
                </a:solidFill>
              </a:rPr>
              <a:t>1.6 </a:t>
            </a:r>
            <a:r>
              <a:rPr lang="en-US" sz="2400" dirty="0" smtClean="0"/>
              <a:t>can be classified as an </a:t>
            </a:r>
            <a:r>
              <a:rPr lang="en-US" sz="2400" b="1" dirty="0" smtClean="0">
                <a:solidFill>
                  <a:srgbClr val="FF6600"/>
                </a:solidFill>
              </a:rPr>
              <a:t>ionic bond</a:t>
            </a:r>
          </a:p>
          <a:p>
            <a:r>
              <a:rPr lang="en-US" sz="2400" dirty="0" smtClean="0"/>
              <a:t>In this case we can essentially say </a:t>
            </a:r>
            <a:r>
              <a:rPr lang="en-US" sz="2400" b="1" dirty="0" smtClean="0">
                <a:solidFill>
                  <a:srgbClr val="FF6600"/>
                </a:solidFill>
              </a:rPr>
              <a:t>electrons are transferred</a:t>
            </a:r>
            <a:r>
              <a:rPr lang="en-US" sz="2400" dirty="0" smtClean="0"/>
              <a:t> from one atom to another</a:t>
            </a:r>
            <a:endParaRPr lang="en-US" sz="2400" dirty="0">
              <a:solidFill>
                <a:srgbClr val="FF6600"/>
              </a:solidFill>
            </a:endParaRPr>
          </a:p>
          <a:p>
            <a:endParaRPr lang="en-US" sz="24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8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Ionic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292412"/>
            <a:ext cx="7770813" cy="38127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compound is formed when the following elements combine?</a:t>
            </a:r>
          </a:p>
          <a:p>
            <a:pPr lvl="1"/>
            <a:r>
              <a:rPr lang="en-US" sz="2400" dirty="0" err="1" smtClean="0"/>
              <a:t>Ca</a:t>
            </a:r>
            <a:r>
              <a:rPr lang="en-US" sz="2400" dirty="0" smtClean="0"/>
              <a:t> and Br</a:t>
            </a:r>
          </a:p>
          <a:p>
            <a:pPr lvl="1"/>
            <a:r>
              <a:rPr lang="en-US" sz="2400" dirty="0" smtClean="0"/>
              <a:t>Al and O</a:t>
            </a:r>
          </a:p>
          <a:p>
            <a:pPr lvl="1"/>
            <a:r>
              <a:rPr lang="en-US" sz="2400" dirty="0" smtClean="0"/>
              <a:t>Be and O</a:t>
            </a:r>
          </a:p>
          <a:p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00017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4689</TotalTime>
  <Words>611</Words>
  <Application>Microsoft Macintosh PowerPoint</Application>
  <PresentationFormat>On-screen Show (16:10)</PresentationFormat>
  <Paragraphs>84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Story</vt:lpstr>
      <vt:lpstr>Class Starter – Whiteboarding!</vt:lpstr>
      <vt:lpstr>PowerPoint Presentation</vt:lpstr>
      <vt:lpstr>Chemical Bonding To bond or not to bond?</vt:lpstr>
      <vt:lpstr>The big question… why do atoms bond?</vt:lpstr>
      <vt:lpstr>Chemical Bonding</vt:lpstr>
      <vt:lpstr>What causes a chemical bond?</vt:lpstr>
      <vt:lpstr>Atoms are like children when it comes to electrons…</vt:lpstr>
      <vt:lpstr>Ionic Bonding</vt:lpstr>
      <vt:lpstr>Ionic Bonding</vt:lpstr>
      <vt:lpstr>Ionic Bonding</vt:lpstr>
      <vt:lpstr>Ionic Bonding</vt:lpstr>
      <vt:lpstr>Summary</vt:lpstr>
      <vt:lpstr>Covalent Bonding</vt:lpstr>
      <vt:lpstr>Summary</vt:lpstr>
      <vt:lpstr>Warning!!!!</vt:lpstr>
      <vt:lpstr>Not everything is black and white</vt:lpstr>
      <vt:lpstr>Polar Covalent Bonding</vt:lpstr>
      <vt:lpstr>Polar Covalent Bonding</vt:lpstr>
      <vt:lpstr>Polar Covalent Bonding</vt:lpstr>
      <vt:lpstr>Summary</vt:lpstr>
      <vt:lpstr>Not quite…</vt:lpstr>
      <vt:lpstr>In Summary…</vt:lpstr>
      <vt:lpstr>Try This!</vt:lpstr>
    </vt:vector>
  </TitlesOfParts>
  <Company>Delta Secondary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Sachie Motohashi</dc:creator>
  <cp:lastModifiedBy>User</cp:lastModifiedBy>
  <cp:revision>29</cp:revision>
  <dcterms:created xsi:type="dcterms:W3CDTF">2011-11-21T23:50:47Z</dcterms:created>
  <dcterms:modified xsi:type="dcterms:W3CDTF">2014-04-10T20:34:43Z</dcterms:modified>
</cp:coreProperties>
</file>