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93" r:id="rId3"/>
    <p:sldId id="306" r:id="rId4"/>
    <p:sldId id="307" r:id="rId5"/>
    <p:sldId id="308" r:id="rId6"/>
    <p:sldId id="291" r:id="rId7"/>
    <p:sldId id="301" r:id="rId8"/>
    <p:sldId id="303" r:id="rId9"/>
    <p:sldId id="304" r:id="rId10"/>
    <p:sldId id="305" r:id="rId11"/>
    <p:sldId id="302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90" d="100"/>
          <a:sy n="190" d="100"/>
        </p:scale>
        <p:origin x="-928" y="-1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20-04-15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20-04-15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Notice there are MANY different transitions possible.</a:t>
            </a:r>
          </a:p>
          <a:p>
            <a:pPr>
              <a:defRPr/>
            </a:pPr>
            <a:r>
              <a:rPr lang="en-US" dirty="0" smtClean="0"/>
              <a:t>This would become EXTREMELY complicated with multi-electron systems (have to look at electron electron repulsion)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25F30-EE68-D741-8535-E5CB125D3E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71700"/>
            <a:ext cx="7543800" cy="2286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3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467031"/>
            <a:ext cx="7543800" cy="304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  <a:effectLst/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18526"/>
            <a:ext cx="1028700" cy="46344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18525"/>
            <a:ext cx="5897880" cy="463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04858"/>
            <a:ext cx="4457700" cy="3429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2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4735286"/>
            <a:ext cx="4457700" cy="3421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700" b="1" cap="all" baseline="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571500"/>
            <a:ext cx="459486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04900"/>
            <a:ext cx="5143500" cy="350520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17500"/>
            <a:ext cx="7200900" cy="952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7200900" cy="34290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5349552"/>
            <a:ext cx="1013537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349552"/>
            <a:ext cx="3886200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5349552"/>
            <a:ext cx="523681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13970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01" indent="-178308" algn="l" defTabSz="713232" rtl="0" eaLnBrk="1" latinLnBrk="0" hangingPunct="1">
        <a:lnSpc>
          <a:spcPct val="90000"/>
        </a:lnSpc>
        <a:spcBef>
          <a:spcPts val="78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1249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043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5440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6837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user\Documents\School\School%202011-12\Chemistry%2011%202011-12\Unit%20V%20Atomic%20Theory\2.%20Electronic%20Configuration\Electron%20Configuration%20-%20Sachie\!OLE_LINK1" TargetMode="External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user\Documents\School\School%202011-12\Chemistry%2011%202011-12\Unit%20V%20Atomic%20Theory\2.%20Electronic%20Configuration\Electron%20Configuration%20-%20Sachie\!OLE_LINK2" TargetMode="External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Electron Configuration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Orbital Diagrams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5" r="-7525"/>
          <a:stretch>
            <a:fillRect/>
          </a:stretch>
        </p:blipFill>
        <p:spPr>
          <a:xfrm>
            <a:off x="48331" y="675278"/>
            <a:ext cx="8983216" cy="4277722"/>
          </a:xfrm>
        </p:spPr>
      </p:pic>
    </p:spTree>
    <p:extLst>
      <p:ext uri="{BB962C8B-B14F-4D97-AF65-F5344CB8AC3E}">
        <p14:creationId xmlns:p14="http://schemas.microsoft.com/office/powerpoint/2010/main" val="2832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8" y="378392"/>
            <a:ext cx="5026948" cy="43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333500"/>
            <a:ext cx="4670778" cy="3771636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Century Gothic"/>
                <a:cs typeface="Century Gothic"/>
              </a:rPr>
              <a:t>Aufbau</a:t>
            </a:r>
            <a:r>
              <a:rPr lang="en-US" sz="2200" dirty="0" smtClean="0">
                <a:latin typeface="Century Gothic"/>
                <a:cs typeface="Century Gothic"/>
              </a:rPr>
              <a:t> = means “building up” in German</a:t>
            </a:r>
          </a:p>
          <a:p>
            <a:r>
              <a:rPr lang="en-US" sz="2200" dirty="0" smtClean="0">
                <a:latin typeface="Century Gothic"/>
                <a:cs typeface="Century Gothic"/>
              </a:rPr>
              <a:t>When filling orbitals, the lowest energy orbitals available are always filled first.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171"/>
            <a:ext cx="4048478" cy="34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 Exclusion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3" y="1333500"/>
            <a:ext cx="4326467" cy="37716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Gothic"/>
                <a:cs typeface="Century Gothic"/>
              </a:rPr>
              <a:t>Each orbital can hold a maximum of 2 electrons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200"/>
            <a:ext cx="4048478" cy="3473942"/>
          </a:xfrm>
          <a:prstGeom prst="rect">
            <a:avLst/>
          </a:prstGeom>
        </p:spPr>
      </p:pic>
      <p:pic>
        <p:nvPicPr>
          <p:cNvPr id="5" name="Picture 4" descr="Screen shot 2011-11-09 at 8.10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1534583"/>
            <a:ext cx="3094390" cy="37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111" y="1333500"/>
            <a:ext cx="4481689" cy="37716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Gothic"/>
                <a:cs typeface="Century Gothic"/>
              </a:rPr>
              <a:t>When orbitals of equal energy are being filled, electrons are most stable when each orbital is singly-occupied before any orbitals is doubly-occupied</a:t>
            </a:r>
          </a:p>
          <a:p>
            <a:r>
              <a:rPr lang="en-US" sz="2200" dirty="0" smtClean="0">
                <a:latin typeface="Century Gothic"/>
                <a:cs typeface="Century Gothic"/>
              </a:rPr>
              <a:t>Each singly occupied orbit must have the same spin! (</a:t>
            </a:r>
            <a:r>
              <a:rPr lang="en-US" sz="2200" b="1" i="1" dirty="0" smtClean="0">
                <a:latin typeface="Century Gothic"/>
                <a:cs typeface="Century Gothic"/>
              </a:rPr>
              <a:t>Up or Down</a:t>
            </a:r>
            <a:r>
              <a:rPr lang="en-US" sz="2200" dirty="0" smtClean="0">
                <a:latin typeface="Century Gothic"/>
                <a:cs typeface="Century Gothic"/>
              </a:rPr>
              <a:t>)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4" y="1499305"/>
            <a:ext cx="3523313" cy="3023305"/>
          </a:xfrm>
          <a:prstGeom prst="rect">
            <a:avLst/>
          </a:prstGeom>
        </p:spPr>
      </p:pic>
      <p:pic>
        <p:nvPicPr>
          <p:cNvPr id="5" name="Picture 4" descr="Screen shot 2011-11-09 at 8.11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" y="1516945"/>
            <a:ext cx="3111697" cy="3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25285"/>
              </p:ext>
            </p:extLst>
          </p:nvPr>
        </p:nvGraphicFramePr>
        <p:xfrm>
          <a:off x="87490" y="0"/>
          <a:ext cx="9056510" cy="566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9575800" imgH="7188200" progId="Word.Document.12">
                  <p:link updateAutomatic="1"/>
                </p:oleObj>
              </mc:Choice>
              <mc:Fallback>
                <p:oleObj name="Document" r:id="rId3" imgW="9575800" imgH="7188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90" y="0"/>
                        <a:ext cx="9056510" cy="566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359" y="5073385"/>
            <a:ext cx="92867" cy="317500"/>
            <a:chOff x="251359" y="5073385"/>
            <a:chExt cx="92867" cy="31750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51359" y="5106458"/>
              <a:ext cx="6614" cy="284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337350" y="5073385"/>
              <a:ext cx="6876" cy="278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1621" y="4471723"/>
            <a:ext cx="92867" cy="317500"/>
            <a:chOff x="251359" y="5073385"/>
            <a:chExt cx="92867" cy="3175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51359" y="5106458"/>
              <a:ext cx="6614" cy="284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37350" y="5073385"/>
              <a:ext cx="6876" cy="278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03241" y="4240477"/>
            <a:ext cx="92867" cy="317500"/>
            <a:chOff x="251359" y="5073385"/>
            <a:chExt cx="92867" cy="3175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51359" y="5106458"/>
              <a:ext cx="6614" cy="284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37350" y="5073385"/>
              <a:ext cx="6876" cy="278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8246" y="4267200"/>
            <a:ext cx="92867" cy="317500"/>
            <a:chOff x="251359" y="5073385"/>
            <a:chExt cx="92867" cy="3175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51359" y="5106458"/>
              <a:ext cx="6614" cy="284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37350" y="5073385"/>
              <a:ext cx="6876" cy="278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986638" y="4254236"/>
            <a:ext cx="92867" cy="317500"/>
            <a:chOff x="251359" y="5073385"/>
            <a:chExt cx="92867" cy="3175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51359" y="5106458"/>
              <a:ext cx="6614" cy="284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337350" y="5073385"/>
              <a:ext cx="6876" cy="278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0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76226"/>
              </p:ext>
            </p:extLst>
          </p:nvPr>
        </p:nvGraphicFramePr>
        <p:xfrm>
          <a:off x="141111" y="10584"/>
          <a:ext cx="8964789" cy="562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3" imgW="9067800" imgH="6832600" progId="Word.Document.12">
                  <p:link updateAutomatic="1"/>
                </p:oleObj>
              </mc:Choice>
              <mc:Fallback>
                <p:oleObj name="Document" r:id="rId3" imgW="9067800" imgH="6832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11" y="10584"/>
                        <a:ext cx="8964789" cy="562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3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Orbital Diagrams…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Can also be placed in a row! (</a:t>
            </a:r>
            <a:r>
              <a:rPr lang="en-US" sz="24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more on this </a:t>
            </a:r>
            <a:r>
              <a:rPr lang="en-US" sz="24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on the worksheet</a:t>
            </a:r>
            <a:r>
              <a:rPr lang="en-US" sz="24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!</a:t>
            </a:r>
            <a:r>
              <a:rPr lang="en-US" sz="2400" dirty="0" smtClean="0">
                <a:latin typeface="Century Gothic"/>
                <a:cs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6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71204" y="317500"/>
            <a:ext cx="2143164" cy="9525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Bohr Video</a:t>
            </a:r>
          </a:p>
        </p:txBody>
      </p:sp>
      <p:pic>
        <p:nvPicPr>
          <p:cNvPr id="3" name="Picture 2" descr="Screen Shot 2020-04-15 at 10.4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2" y="0"/>
            <a:ext cx="65663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71204" y="317500"/>
            <a:ext cx="2143164" cy="9525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Bohr Video</a:t>
            </a:r>
          </a:p>
        </p:txBody>
      </p:sp>
      <p:pic>
        <p:nvPicPr>
          <p:cNvPr id="2" name="Picture 1" descr="Screen Shot 2020-04-15 at 10.4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42" y="0"/>
            <a:ext cx="4401258" cy="57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7024688" cy="9525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</a:rPr>
              <a:t>Hydrogen Spectrum Series</a:t>
            </a:r>
          </a:p>
        </p:txBody>
      </p:sp>
      <p:pic>
        <p:nvPicPr>
          <p:cNvPr id="6" name="Content Placeholder 5" descr="Screen Shot 2012-03-25 at 7.26.4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4" b="-6454"/>
          <a:stretch>
            <a:fillRect/>
          </a:stretch>
        </p:blipFill>
        <p:spPr>
          <a:xfrm>
            <a:off x="609600" y="1270000"/>
            <a:ext cx="7924800" cy="3431646"/>
          </a:xfrm>
        </p:spPr>
      </p:pic>
      <p:sp>
        <p:nvSpPr>
          <p:cNvPr id="7" name="TextBox 6"/>
          <p:cNvSpPr txBox="1"/>
          <p:nvPr/>
        </p:nvSpPr>
        <p:spPr>
          <a:xfrm>
            <a:off x="457200" y="4542828"/>
            <a:ext cx="8229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+mn-lt"/>
              </a:rPr>
              <a:t>The transitions from higher to lower energy levels were defined by the energy level the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excited electron returned too</a:t>
            </a:r>
          </a:p>
          <a:p>
            <a:pPr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53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24688" cy="952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 Teachers Confession…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7101"/>
            <a:ext cx="8229600" cy="4152004"/>
          </a:xfrm>
        </p:spPr>
        <p:txBody>
          <a:bodyPr/>
          <a:lstStyle/>
          <a:p>
            <a:pPr marL="35662" indent="0" eaLnBrk="1" hangingPunct="1">
              <a:buNone/>
            </a:pPr>
            <a:r>
              <a:rPr lang="en-US" sz="2300" b="1" i="1" dirty="0">
                <a:solidFill>
                  <a:srgbClr val="FF0000"/>
                </a:solidFill>
                <a:latin typeface="Century Gothic" charset="0"/>
              </a:rPr>
              <a:t>What can I say, we lied to you…</a:t>
            </a:r>
          </a:p>
          <a:p>
            <a:pPr eaLnBrk="1" hangingPunct="1"/>
            <a:r>
              <a:rPr lang="en-US" sz="2300" dirty="0">
                <a:latin typeface="Century Gothic" charset="0"/>
              </a:rPr>
              <a:t>Electrons do NOT orbital around the nucleus like planets, and while they do exist at certain quantized energy orbitals/shells we can never know </a:t>
            </a:r>
            <a:r>
              <a:rPr lang="en-US" sz="2300" b="1" i="1" dirty="0">
                <a:latin typeface="Century Gothic" charset="0"/>
              </a:rPr>
              <a:t>exactly</a:t>
            </a:r>
            <a:r>
              <a:rPr lang="en-US" sz="2300" dirty="0">
                <a:latin typeface="Century Gothic" charset="0"/>
              </a:rPr>
              <a:t> where they are</a:t>
            </a:r>
          </a:p>
          <a:p>
            <a:pPr eaLnBrk="1" hangingPunct="1"/>
            <a:endParaRPr lang="en-US" sz="2800" dirty="0">
              <a:latin typeface="Century Gothic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389926-1C16-EF4F-8DA9-0496437D9907}" type="slidenum">
              <a:rPr lang="en-US" sz="1200">
                <a:solidFill>
                  <a:srgbClr val="FEFEFE"/>
                </a:solidFill>
              </a:rPr>
              <a:pPr/>
              <a:t>5</a:t>
            </a:fld>
            <a:endParaRPr lang="en-US" sz="1200">
              <a:solidFill>
                <a:srgbClr val="FEFEF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30500"/>
            <a:ext cx="2997200" cy="24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3200400" y="2794000"/>
            <a:ext cx="3200400" cy="2349500"/>
          </a:xfrm>
          <a:prstGeom prst="noSmoking">
            <a:avLst>
              <a:gd name="adj" fmla="val 760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29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3" y="317500"/>
            <a:ext cx="8061361" cy="952500"/>
          </a:xfrm>
        </p:spPr>
        <p:txBody>
          <a:bodyPr/>
          <a:lstStyle/>
          <a:p>
            <a:r>
              <a:rPr lang="en-US" dirty="0" smtClean="0"/>
              <a:t>Please collect the handout from the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524000"/>
            <a:ext cx="8096640" cy="3429000"/>
          </a:xfrm>
        </p:spPr>
        <p:txBody>
          <a:bodyPr/>
          <a:lstStyle/>
          <a:p>
            <a:pPr marL="35662" indent="0">
              <a:buNone/>
            </a:pPr>
            <a:r>
              <a:rPr lang="en-US" sz="2200" dirty="0"/>
              <a:t>Before we begin, ask yourself the following questions: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many electrons can reside in </a:t>
            </a:r>
            <a:r>
              <a:rPr lang="en-US" sz="2000" b="1" i="1" dirty="0" smtClean="0"/>
              <a:t>each</a:t>
            </a:r>
            <a:r>
              <a:rPr lang="en-US" sz="2000" dirty="0" smtClean="0"/>
              <a:t> of the first four shells of an atom?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do you know?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Are all the electrons in a shell equal in terms of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3" y="317500"/>
            <a:ext cx="8061361" cy="952500"/>
          </a:xfrm>
        </p:spPr>
        <p:txBody>
          <a:bodyPr/>
          <a:lstStyle/>
          <a:p>
            <a:r>
              <a:rPr lang="en-US" dirty="0" smtClean="0"/>
              <a:t>Please collect the handout from the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524000"/>
            <a:ext cx="8096640" cy="3429000"/>
          </a:xfrm>
        </p:spPr>
        <p:txBody>
          <a:bodyPr/>
          <a:lstStyle/>
          <a:p>
            <a:pPr marL="35662" indent="0">
              <a:buNone/>
            </a:pPr>
            <a:r>
              <a:rPr lang="en-US" sz="2200" dirty="0" smtClean="0"/>
              <a:t>Before we begin, ask yourself the following questions: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many electrons can reside in </a:t>
            </a:r>
            <a:r>
              <a:rPr lang="en-US" sz="2000" b="1" i="1" dirty="0" smtClean="0"/>
              <a:t>each</a:t>
            </a:r>
            <a:r>
              <a:rPr lang="en-US" sz="2000" dirty="0" smtClean="0"/>
              <a:t> of the first four shells of an atom? </a:t>
            </a:r>
            <a:r>
              <a:rPr lang="en-US" sz="2000" dirty="0" smtClean="0">
                <a:solidFill>
                  <a:srgbClr val="FF0000"/>
                </a:solidFill>
              </a:rPr>
              <a:t>2, 8, 18, 32</a:t>
            </a:r>
            <a:endParaRPr lang="en-US" sz="2000" dirty="0" smtClean="0"/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do you know?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Are all the electrons in a shell equal in terms of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3" y="317500"/>
            <a:ext cx="8061361" cy="952500"/>
          </a:xfrm>
        </p:spPr>
        <p:txBody>
          <a:bodyPr/>
          <a:lstStyle/>
          <a:p>
            <a:r>
              <a:rPr lang="en-US" dirty="0" smtClean="0"/>
              <a:t>Please collect the handout from the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524000"/>
            <a:ext cx="8096640" cy="3429000"/>
          </a:xfrm>
        </p:spPr>
        <p:txBody>
          <a:bodyPr/>
          <a:lstStyle/>
          <a:p>
            <a:pPr marL="35662" indent="0">
              <a:buNone/>
            </a:pPr>
            <a:r>
              <a:rPr lang="en-US" sz="2200" dirty="0"/>
              <a:t>Before we begin, ask yourself the following questions: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many electrons can reside in </a:t>
            </a:r>
            <a:r>
              <a:rPr lang="en-US" sz="2000" b="1" i="1" dirty="0" smtClean="0"/>
              <a:t>each</a:t>
            </a:r>
            <a:r>
              <a:rPr lang="en-US" sz="2000" dirty="0" smtClean="0"/>
              <a:t> of the first four shells of an atom? </a:t>
            </a:r>
            <a:r>
              <a:rPr lang="en-US" sz="2000" dirty="0" smtClean="0">
                <a:solidFill>
                  <a:srgbClr val="FF0000"/>
                </a:solidFill>
              </a:rPr>
              <a:t>2, 8, 18, 32</a:t>
            </a:r>
            <a:endParaRPr lang="en-US" sz="2000" dirty="0" smtClean="0"/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do you know? </a:t>
            </a:r>
            <a:r>
              <a:rPr lang="en-US" sz="2000" dirty="0" smtClean="0">
                <a:solidFill>
                  <a:srgbClr val="FF0000"/>
                </a:solidFill>
              </a:rPr>
              <a:t>The # of elements in a row of the Periodic Table!</a:t>
            </a:r>
            <a:endParaRPr lang="en-US" sz="2000" dirty="0" smtClean="0"/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Are all the electrons in a shell equal in terms of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3" y="317500"/>
            <a:ext cx="8061361" cy="952500"/>
          </a:xfrm>
        </p:spPr>
        <p:txBody>
          <a:bodyPr/>
          <a:lstStyle/>
          <a:p>
            <a:r>
              <a:rPr lang="en-US" dirty="0" smtClean="0"/>
              <a:t>Please collect the handout from the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524000"/>
            <a:ext cx="8096640" cy="3429000"/>
          </a:xfrm>
        </p:spPr>
        <p:txBody>
          <a:bodyPr/>
          <a:lstStyle/>
          <a:p>
            <a:pPr marL="35662" indent="0">
              <a:buNone/>
            </a:pPr>
            <a:r>
              <a:rPr lang="en-US" sz="2200" dirty="0"/>
              <a:t>Before we begin, ask yourself the following questions: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many electrons can reside in </a:t>
            </a:r>
            <a:r>
              <a:rPr lang="en-US" sz="2000" b="1" i="1" dirty="0" smtClean="0"/>
              <a:t>each</a:t>
            </a:r>
            <a:r>
              <a:rPr lang="en-US" sz="2000" dirty="0" smtClean="0"/>
              <a:t> of the first four shells of an atom? </a:t>
            </a:r>
            <a:r>
              <a:rPr lang="en-US" sz="2000" dirty="0" smtClean="0">
                <a:solidFill>
                  <a:srgbClr val="FF0000"/>
                </a:solidFill>
              </a:rPr>
              <a:t>2, 8, 18, 32</a:t>
            </a:r>
            <a:endParaRPr lang="en-US" sz="2000" dirty="0" smtClean="0"/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How do you know? </a:t>
            </a:r>
            <a:r>
              <a:rPr lang="en-US" sz="2000" dirty="0">
                <a:solidFill>
                  <a:srgbClr val="FF0000"/>
                </a:solidFill>
              </a:rPr>
              <a:t>The # of elements in a row of the Periodic Table!</a:t>
            </a:r>
            <a:endParaRPr lang="en-US" sz="2000" dirty="0"/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Are all the electrons in a shell equal in terms of energy? </a:t>
            </a:r>
            <a:r>
              <a:rPr lang="en-US" sz="2000" dirty="0" smtClean="0">
                <a:solidFill>
                  <a:srgbClr val="FF0000"/>
                </a:solidFill>
              </a:rPr>
              <a:t>NOOOO!!  This is new, in each “shell” there are several subshells; </a:t>
            </a:r>
            <a:r>
              <a:rPr lang="en-US" sz="2000" dirty="0" err="1" smtClean="0">
                <a:solidFill>
                  <a:srgbClr val="FF0000"/>
                </a:solidFill>
              </a:rPr>
              <a:t>s,p,d</a:t>
            </a:r>
            <a:r>
              <a:rPr lang="en-US" sz="2000" dirty="0" smtClean="0">
                <a:solidFill>
                  <a:srgbClr val="FF0000"/>
                </a:solidFill>
              </a:rPr>
              <a:t>, and f, all with SLIGHTLY different energies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 Paper.potx</Template>
  <TotalTime>0</TotalTime>
  <Words>483</Words>
  <Application>Microsoft Macintosh PowerPoint</Application>
  <PresentationFormat>On-screen Show (16:10)</PresentationFormat>
  <Paragraphs>42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Red Line Business 16x9</vt:lpstr>
      <vt:lpstr>\\localhost\Users\user\Documents\School\School 2011-12\Chemistry 11 2011-12\Unit V Atomic Theory\2. Electronic Configuration\Electron Configuration - Sachie\!OLE_LINK1</vt:lpstr>
      <vt:lpstr>\\localhost\Users\user\Documents\School\School 2011-12\Chemistry 11 2011-12\Unit V Atomic Theory\2. Electronic Configuration\Electron Configuration - Sachie\!OLE_LINK2</vt:lpstr>
      <vt:lpstr>Electron Configuration  Orbital Diagrams</vt:lpstr>
      <vt:lpstr>Bohr Video</vt:lpstr>
      <vt:lpstr>Bohr Video</vt:lpstr>
      <vt:lpstr>Hydrogen Spectrum Series</vt:lpstr>
      <vt:lpstr>A Teachers Confession…</vt:lpstr>
      <vt:lpstr>Please collect the handout from the front</vt:lpstr>
      <vt:lpstr>Please collect the handout from the front</vt:lpstr>
      <vt:lpstr>Please collect the handout from the front</vt:lpstr>
      <vt:lpstr>Please collect the handout from the front</vt:lpstr>
      <vt:lpstr>PowerPoint Presentation</vt:lpstr>
      <vt:lpstr>PowerPoint Presentation</vt:lpstr>
      <vt:lpstr>Aufbau Principle</vt:lpstr>
      <vt:lpstr>Pauli Exclusion Principle</vt:lpstr>
      <vt:lpstr>Hund’s Rule</vt:lpstr>
      <vt:lpstr>PowerPoint Presentation</vt:lpstr>
      <vt:lpstr>PowerPoint Presentation</vt:lpstr>
      <vt:lpstr>These Orbital Diagrams…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2020-04-15T18:16:19Z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