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0"/>
  </p:notesMasterIdLst>
  <p:sldIdLst>
    <p:sldId id="285" r:id="rId2"/>
    <p:sldId id="286" r:id="rId3"/>
    <p:sldId id="287" r:id="rId4"/>
    <p:sldId id="289" r:id="rId5"/>
    <p:sldId id="256" r:id="rId6"/>
    <p:sldId id="280" r:id="rId7"/>
    <p:sldId id="267" r:id="rId8"/>
    <p:sldId id="268" r:id="rId9"/>
    <p:sldId id="269" r:id="rId10"/>
    <p:sldId id="284" r:id="rId11"/>
    <p:sldId id="270" r:id="rId12"/>
    <p:sldId id="271" r:id="rId13"/>
    <p:sldId id="272" r:id="rId14"/>
    <p:sldId id="273" r:id="rId15"/>
    <p:sldId id="274" r:id="rId16"/>
    <p:sldId id="279" r:id="rId17"/>
    <p:sldId id="260" r:id="rId18"/>
    <p:sldId id="261" r:id="rId19"/>
    <p:sldId id="278" r:id="rId20"/>
    <p:sldId id="263" r:id="rId21"/>
    <p:sldId id="277" r:id="rId22"/>
    <p:sldId id="281" r:id="rId23"/>
    <p:sldId id="282" r:id="rId24"/>
    <p:sldId id="262" r:id="rId25"/>
    <p:sldId id="265" r:id="rId26"/>
    <p:sldId id="283" r:id="rId27"/>
    <p:sldId id="275" r:id="rId28"/>
    <p:sldId id="290" r:id="rId2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848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%20Daddy:Users:scottlawson:School:School%202011-12:Chemistry%2011:Unit%20V%20Atomic%20Theory:The%20Periodic%20Table:Periodic%20Table%20-%20Worksheets:Lab%20-%20Graphing%20Periodic%20Proper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%20Daddy:Users:scottlawson:School:School%202011-12:Chemistry%2011:Unit%20V%20Atomic%20Theory:The%20Periodic%20Table:Periodic%20Table%20-%20Worksheets:Lab%20-%20Graphing%20Periodic%20Proper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Atomic Number</a:t>
            </a:r>
            <a:r>
              <a:rPr lang="en-US" baseline="0"/>
              <a:t> vs. Atomic Radius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/>
          </c:spPr>
          <c:dLbls>
            <c:dLbl>
              <c:idx val="0"/>
              <c:layout>
                <c:manualLayout>
                  <c:x val="-0.0296211259736342"/>
                  <c:y val="-0.01961148666907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0.0148105629868171"/>
                  <c:y val="0.023969594817763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0.0236970173975135"/>
                  <c:y val="-0.026148648892105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0.00296211259736342"/>
                  <c:y val="-0.0043581081486842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0.0340642948696793"/>
                  <c:y val="0.028327531387386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-0.0236969007789074"/>
                  <c:y val="0.032685811115131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-0.0148105629868171"/>
                  <c:y val="-0.02396959481776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-0.0207349048001502"/>
                  <c:y val="0.03704374768475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-0.0222159610988318"/>
                  <c:y val="-0.02179054074342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9"/>
              <c:layout>
                <c:manualLayout>
                  <c:x val="-0.0192537318828622"/>
                  <c:y val="0.03050675704078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0"/>
              <c:layout>
                <c:manualLayout>
                  <c:x val="-0.0266590133762707"/>
                  <c:y val="-0.023969594817763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Mg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2"/>
              <c:layout>
                <c:manualLayout>
                  <c:x val="-0.00296211259736342"/>
                  <c:y val="-0.01089527037171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3"/>
              <c:layout>
                <c:manualLayout>
                  <c:x val="-0.0103673940907721"/>
                  <c:y val="-0.013074324446052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4"/>
              <c:layout>
                <c:manualLayout>
                  <c:x val="-0.0207347881815439"/>
                  <c:y val="0.037043919263816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5"/>
              <c:layout>
                <c:manualLayout>
                  <c:x val="-0.0148105629868172"/>
                  <c:y val="-0.01961148666907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6"/>
              <c:layout>
                <c:manualLayout>
                  <c:x val="-0.0177726755841806"/>
                  <c:y val="0.03050675704078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7"/>
              <c:layout>
                <c:manualLayout>
                  <c:x val="-0.00740528149340865"/>
                  <c:y val="0.02179054074342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Ar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8"/>
              <c:layout>
                <c:manualLayout>
                  <c:x val="-0.0236970173975135"/>
                  <c:y val="-0.026148648892105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9"/>
              <c:layout>
                <c:manualLayout>
                  <c:x val="-0.00888633779209025"/>
                  <c:y val="0.0370439192638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Data!$A$2:$A$21</c:f>
              <c:numCache>
                <c:formatCode>General</c:formatCode>
                <c:ptCount val="2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</c:numCache>
            </c:numRef>
          </c:xVal>
          <c:yVal>
            <c:numRef>
              <c:f>Data!$B$2:$B$21</c:f>
              <c:numCache>
                <c:formatCode>General</c:formatCode>
                <c:ptCount val="20"/>
                <c:pt idx="0">
                  <c:v>37.0</c:v>
                </c:pt>
                <c:pt idx="1">
                  <c:v>31.0</c:v>
                </c:pt>
                <c:pt idx="2">
                  <c:v>152.0</c:v>
                </c:pt>
                <c:pt idx="3">
                  <c:v>112.0</c:v>
                </c:pt>
                <c:pt idx="4">
                  <c:v>85.0</c:v>
                </c:pt>
                <c:pt idx="5">
                  <c:v>77.0</c:v>
                </c:pt>
                <c:pt idx="6">
                  <c:v>75.0</c:v>
                </c:pt>
                <c:pt idx="7">
                  <c:v>73.0</c:v>
                </c:pt>
                <c:pt idx="8">
                  <c:v>72.0</c:v>
                </c:pt>
                <c:pt idx="9">
                  <c:v>71.0</c:v>
                </c:pt>
                <c:pt idx="10">
                  <c:v>186.0</c:v>
                </c:pt>
                <c:pt idx="11">
                  <c:v>160.0</c:v>
                </c:pt>
                <c:pt idx="12">
                  <c:v>143.0</c:v>
                </c:pt>
                <c:pt idx="13">
                  <c:v>118.0</c:v>
                </c:pt>
                <c:pt idx="14">
                  <c:v>110.0</c:v>
                </c:pt>
                <c:pt idx="15">
                  <c:v>103.0</c:v>
                </c:pt>
                <c:pt idx="16">
                  <c:v>100.0</c:v>
                </c:pt>
                <c:pt idx="17">
                  <c:v>98.0</c:v>
                </c:pt>
                <c:pt idx="18">
                  <c:v>227.0</c:v>
                </c:pt>
                <c:pt idx="19">
                  <c:v>197.0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-2143620008"/>
        <c:axId val="-2143614520"/>
      </c:scatterChart>
      <c:valAx>
        <c:axId val="-2143620008"/>
        <c:scaling>
          <c:orientation val="minMax"/>
          <c:max val="20.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Atomic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3614520"/>
        <c:crosses val="autoZero"/>
        <c:crossBetween val="midCat"/>
      </c:valAx>
      <c:valAx>
        <c:axId val="-2143614520"/>
        <c:scaling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Atomic Radius (pm)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36200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Atomic Number vs. Ionization</a:t>
            </a:r>
            <a:r>
              <a:rPr lang="en-US" baseline="0"/>
              <a:t> Energy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dLbls>
            <c:dLbl>
              <c:idx val="0"/>
              <c:layout>
                <c:manualLayout>
                  <c:x val="-0.0296211259736342"/>
                  <c:y val="0.02832770296644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0.0251779570775891"/>
                  <c:y val="-0.02832770296644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0.0207347881815439"/>
                  <c:y val="0.03922297333815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0.0222158444802256"/>
                  <c:y val="-0.023969594817763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0.00444316889604518"/>
                  <c:y val="0.041402027412500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-0.0296211259736342"/>
                  <c:y val="-0.02179054074342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-0.025177957077589"/>
                  <c:y val="-0.02832770296644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-0.0177726755841805"/>
                  <c:y val="0.02179054074342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-0.010367394090772"/>
                  <c:y val="0.021790540743421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9"/>
              <c:layout>
                <c:manualLayout>
                  <c:x val="-0.020734788181544"/>
                  <c:y val="-0.02179054074342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0"/>
              <c:layout>
                <c:manualLayout>
                  <c:x val="-0.0236969007789073"/>
                  <c:y val="0.03268581111513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1"/>
              <c:layout>
                <c:manualLayout>
                  <c:x val="-0.0222159610988318"/>
                  <c:y val="-0.03050675704078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2"/>
              <c:layout>
                <c:manualLayout>
                  <c:x val="-0.0207347881815439"/>
                  <c:y val="0.03922297333815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3"/>
              <c:layout>
                <c:manualLayout>
                  <c:x val="-0.010367394090772"/>
                  <c:y val="0.03050675704078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4"/>
              <c:layout>
                <c:manualLayout>
                  <c:x val="-0.0311021822723159"/>
                  <c:y val="-0.02179054074342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5"/>
              <c:layout>
                <c:manualLayout>
                  <c:x val="-0.00888633779209014"/>
                  <c:y val="0.028327531387386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6"/>
              <c:layout>
                <c:manualLayout>
                  <c:x val="-0.035545351168361"/>
                  <c:y val="-0.023969594817763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Ar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8"/>
              <c:layout>
                <c:manualLayout>
                  <c:x val="-0.0251779570775891"/>
                  <c:y val="0.02832770296644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9"/>
              <c:layout>
                <c:manualLayout>
                  <c:x val="-0.0236969007789073"/>
                  <c:y val="-0.02832770296644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Data!$A$2:$A$21</c:f>
              <c:numCache>
                <c:formatCode>General</c:formatCode>
                <c:ptCount val="2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</c:numCache>
            </c:numRef>
          </c:xVal>
          <c:yVal>
            <c:numRef>
              <c:f>Data!$C$2:$C$21</c:f>
              <c:numCache>
                <c:formatCode>General</c:formatCode>
                <c:ptCount val="20"/>
                <c:pt idx="0">
                  <c:v>1312.0</c:v>
                </c:pt>
                <c:pt idx="1">
                  <c:v>2371.0</c:v>
                </c:pt>
                <c:pt idx="2">
                  <c:v>520.0</c:v>
                </c:pt>
                <c:pt idx="3">
                  <c:v>899.0</c:v>
                </c:pt>
                <c:pt idx="4">
                  <c:v>801.0</c:v>
                </c:pt>
                <c:pt idx="5">
                  <c:v>1086.0</c:v>
                </c:pt>
                <c:pt idx="6">
                  <c:v>1402.0</c:v>
                </c:pt>
                <c:pt idx="7">
                  <c:v>1314.0</c:v>
                </c:pt>
                <c:pt idx="8">
                  <c:v>1681.0</c:v>
                </c:pt>
                <c:pt idx="9">
                  <c:v>2081.0</c:v>
                </c:pt>
                <c:pt idx="10">
                  <c:v>496.0</c:v>
                </c:pt>
                <c:pt idx="11">
                  <c:v>738.0</c:v>
                </c:pt>
                <c:pt idx="12">
                  <c:v>578.0</c:v>
                </c:pt>
                <c:pt idx="13">
                  <c:v>786.0</c:v>
                </c:pt>
                <c:pt idx="14">
                  <c:v>1012.0</c:v>
                </c:pt>
                <c:pt idx="15">
                  <c:v>1000.0</c:v>
                </c:pt>
                <c:pt idx="16">
                  <c:v>1251.0</c:v>
                </c:pt>
                <c:pt idx="17">
                  <c:v>1521.0</c:v>
                </c:pt>
                <c:pt idx="18">
                  <c:v>419.0</c:v>
                </c:pt>
                <c:pt idx="19">
                  <c:v>599.0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265064"/>
        <c:axId val="2125270536"/>
      </c:scatterChart>
      <c:valAx>
        <c:axId val="2125265064"/>
        <c:scaling>
          <c:orientation val="minMax"/>
          <c:max val="20.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Atomic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270536"/>
        <c:crosses val="autoZero"/>
        <c:crossBetween val="midCat"/>
      </c:valAx>
      <c:valAx>
        <c:axId val="2125270536"/>
        <c:scaling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Ionization</a:t>
                </a:r>
                <a:r>
                  <a:rPr lang="en-US" baseline="0"/>
                  <a:t> Energy (kJ)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2650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D1B53-C450-AB40-94A8-AECB6C108C2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23363-5874-964A-9B54-33509F66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4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More electrons stacked on one another the bigger the atom!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Depends on the distance between and potential “barriers”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3363-5874-964A-9B54-33509F6601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0277-DF6E-394A-BD6D-676B20D37F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0277-DF6E-394A-BD6D-676B20D37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charge felt by the electrons is called effective nuclear charge or “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3363-5874-964A-9B54-33509F6601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stands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3363-5874-964A-9B54-33509F6601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atom has outer electrons that are held less tightly (smaller atom holds onto electrons more strongly)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3363-5874-964A-9B54-33509F6601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4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1"/>
            <a:ext cx="1828800" cy="45084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0"/>
            <a:ext cx="7391400" cy="67071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204661-9CA2-7B4F-A97E-9B37C8F398B4}" type="datetimeFigureOut">
              <a:rPr lang="en-US" smtClean="0"/>
              <a:t>2015-04-13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Chem 11 - Class Starter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561" y="441158"/>
            <a:ext cx="8354500" cy="3972966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6600"/>
                </a:solidFill>
              </a:rPr>
              <a:t>Before we start, let’s introduce </a:t>
            </a:r>
            <a:r>
              <a:rPr lang="en-US" sz="2400" b="1" u="sng" dirty="0" smtClean="0">
                <a:solidFill>
                  <a:srgbClr val="FF6600"/>
                </a:solidFill>
              </a:rPr>
              <a:t>a </a:t>
            </a:r>
            <a:r>
              <a:rPr lang="en-US" sz="2400" b="1" u="sng" dirty="0" smtClean="0">
                <a:solidFill>
                  <a:srgbClr val="FF6600"/>
                </a:solidFill>
              </a:rPr>
              <a:t>new </a:t>
            </a:r>
            <a:r>
              <a:rPr lang="en-US" sz="2400" b="1" u="sng" dirty="0" smtClean="0">
                <a:solidFill>
                  <a:srgbClr val="FF6600"/>
                </a:solidFill>
              </a:rPr>
              <a:t>concept!</a:t>
            </a:r>
            <a:endParaRPr lang="en-US" sz="2400" b="1" u="sng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660066"/>
                </a:solidFill>
              </a:rPr>
              <a:t>Effective Nuclear Charge!!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Please </a:t>
            </a:r>
            <a:r>
              <a:rPr lang="en-US" sz="2400" dirty="0" smtClean="0"/>
              <a:t>take out a whiteboard…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With 2 partners, </a:t>
            </a:r>
            <a:r>
              <a:rPr lang="en-US" sz="2400" u="sng" dirty="0" smtClean="0"/>
              <a:t>draw the Bohr Diagram for both </a:t>
            </a:r>
            <a:r>
              <a:rPr lang="en-US" sz="2400" b="1" u="sng" dirty="0" smtClean="0">
                <a:solidFill>
                  <a:srgbClr val="FF0000"/>
                </a:solidFill>
              </a:rPr>
              <a:t>Chlorine</a:t>
            </a:r>
            <a:r>
              <a:rPr lang="en-US" sz="2400" u="sng" dirty="0" smtClean="0"/>
              <a:t> and </a:t>
            </a:r>
            <a:r>
              <a:rPr lang="en-US" sz="2400" b="1" u="sng" dirty="0" smtClean="0">
                <a:solidFill>
                  <a:srgbClr val="FF0000"/>
                </a:solidFill>
              </a:rPr>
              <a:t>Magnesium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 the nucleus include the total number of protons!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element exerts a greater </a:t>
            </a:r>
            <a:r>
              <a:rPr lang="en-US" sz="2400" b="1" i="1" dirty="0" smtClean="0">
                <a:solidFill>
                  <a:srgbClr val="FF0000"/>
                </a:solidFill>
              </a:rPr>
              <a:t>attractive</a:t>
            </a:r>
            <a:r>
              <a:rPr lang="en-US" sz="2400" dirty="0" smtClean="0"/>
              <a:t> force on it’s valence electrons… 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5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017200"/>
              </p:ext>
            </p:extLst>
          </p:nvPr>
        </p:nvGraphicFramePr>
        <p:xfrm>
          <a:off x="190501" y="571500"/>
          <a:ext cx="8715375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62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trends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 descr="Screen shot 2011-11-17 at 1.27.30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8" y="943240"/>
            <a:ext cx="8243023" cy="306519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8018" y="571500"/>
            <a:ext cx="683983" cy="343693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1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we move down a family…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865"/>
            <a:ext cx="6185180" cy="37716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number of energy levels (n) increases, the outer electrons will be further from the nucleus and so the atoms become larger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857618" y="1601702"/>
            <a:ext cx="822960" cy="350343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Screen shot 2011-11-17 at 1.27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83473"/>
          <a:stretch/>
        </p:blipFill>
        <p:spPr>
          <a:xfrm>
            <a:off x="6642380" y="1601702"/>
            <a:ext cx="1224000" cy="34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1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trends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 descr="Screen shot 2011-11-17 at 1.27.30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1"/>
            <a:ext cx="9144000" cy="340022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4247476" y="-82448"/>
            <a:ext cx="685800" cy="847069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4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982"/>
            <a:ext cx="8212368" cy="8829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we move across a period…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737"/>
            <a:ext cx="8229600" cy="2642152"/>
          </a:xfrm>
        </p:spPr>
        <p:txBody>
          <a:bodyPr>
            <a:normAutofit/>
          </a:bodyPr>
          <a:lstStyle/>
          <a:p>
            <a:r>
              <a:rPr lang="en-US" dirty="0" smtClean="0"/>
              <a:t>The atomic number increases and therefore the number of protons increase</a:t>
            </a:r>
            <a:r>
              <a:rPr lang="en-US" dirty="0" smtClean="0"/>
              <a:t>.</a:t>
            </a:r>
          </a:p>
          <a:p>
            <a:r>
              <a:rPr lang="en-US" dirty="0"/>
              <a:t>The electrons feel more nuclear charge and are pulled closer to the nucleus and the atom becomes smaller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5400000">
            <a:off x="4201353" y="458539"/>
            <a:ext cx="685800" cy="738872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Screen shot 2011-11-17 at 1.27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7" b="845"/>
          <a:stretch/>
        </p:blipFill>
        <p:spPr>
          <a:xfrm>
            <a:off x="0" y="3141000"/>
            <a:ext cx="9144000" cy="6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546101"/>
            <a:ext cx="8350249" cy="398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Rank the following from largest to smallest:</a:t>
            </a:r>
          </a:p>
          <a:p>
            <a:pPr marL="0" indent="0" algn="ctr">
              <a:buNone/>
            </a:pPr>
            <a:r>
              <a:rPr lang="en-US" dirty="0" smtClean="0"/>
              <a:t>Al</a:t>
            </a:r>
            <a:r>
              <a:rPr lang="en-US" baseline="30000" dirty="0" smtClean="0"/>
              <a:t>3+  </a:t>
            </a:r>
            <a:r>
              <a:rPr lang="en-US" dirty="0" smtClean="0"/>
              <a:t>F</a:t>
            </a:r>
            <a:r>
              <a:rPr lang="en-US" baseline="30000" dirty="0" smtClean="0"/>
              <a:t>-</a:t>
            </a:r>
            <a:r>
              <a:rPr lang="en-US" dirty="0" smtClean="0"/>
              <a:t>  Mg</a:t>
            </a:r>
            <a:r>
              <a:rPr lang="en-US" baseline="30000" dirty="0" smtClean="0"/>
              <a:t>2+  </a:t>
            </a:r>
            <a:r>
              <a:rPr lang="en-US" dirty="0" smtClean="0"/>
              <a:t>N</a:t>
            </a:r>
            <a:r>
              <a:rPr lang="en-US" baseline="30000" dirty="0" smtClean="0"/>
              <a:t>3- 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Ne  O</a:t>
            </a:r>
            <a:r>
              <a:rPr lang="en-US" baseline="30000" dirty="0" smtClean="0"/>
              <a:t>2-</a:t>
            </a:r>
          </a:p>
          <a:p>
            <a:pPr marL="0" indent="0">
              <a:buNone/>
            </a:pPr>
            <a:r>
              <a:rPr lang="en-US" b="1" u="sng" dirty="0" smtClean="0"/>
              <a:t>Hints!</a:t>
            </a:r>
          </a:p>
          <a:p>
            <a:r>
              <a:rPr lang="en-US" dirty="0" smtClean="0"/>
              <a:t>How many electrons are in each? 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10 </a:t>
            </a:r>
          </a:p>
          <a:p>
            <a:r>
              <a:rPr lang="en-US" dirty="0" smtClean="0"/>
              <a:t>How many protons are in each?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Al</a:t>
            </a:r>
            <a:r>
              <a:rPr lang="en-US" baseline="30000" dirty="0" smtClean="0">
                <a:solidFill>
                  <a:srgbClr val="660066"/>
                </a:solidFill>
              </a:rPr>
              <a:t>+3</a:t>
            </a:r>
            <a:r>
              <a:rPr lang="en-US" dirty="0" smtClean="0">
                <a:solidFill>
                  <a:srgbClr val="660066"/>
                </a:solidFill>
              </a:rPr>
              <a:t> = 13, F</a:t>
            </a:r>
            <a:r>
              <a:rPr lang="en-US" baseline="30000" dirty="0" smtClean="0">
                <a:solidFill>
                  <a:srgbClr val="660066"/>
                </a:solidFill>
              </a:rPr>
              <a:t>-</a:t>
            </a:r>
            <a:r>
              <a:rPr lang="en-US" dirty="0" smtClean="0">
                <a:solidFill>
                  <a:srgbClr val="660066"/>
                </a:solidFill>
              </a:rPr>
              <a:t> = 9, Mg</a:t>
            </a:r>
            <a:r>
              <a:rPr lang="en-US" baseline="30000" dirty="0" smtClean="0">
                <a:solidFill>
                  <a:srgbClr val="660066"/>
                </a:solidFill>
              </a:rPr>
              <a:t>+2</a:t>
            </a:r>
            <a:r>
              <a:rPr lang="en-US" dirty="0" smtClean="0">
                <a:solidFill>
                  <a:srgbClr val="660066"/>
                </a:solidFill>
              </a:rPr>
              <a:t> = 12, N</a:t>
            </a:r>
            <a:r>
              <a:rPr lang="en-US" baseline="30000" dirty="0" smtClean="0">
                <a:solidFill>
                  <a:srgbClr val="660066"/>
                </a:solidFill>
              </a:rPr>
              <a:t>-3</a:t>
            </a:r>
            <a:r>
              <a:rPr lang="en-US" dirty="0" smtClean="0">
                <a:solidFill>
                  <a:srgbClr val="660066"/>
                </a:solidFill>
              </a:rPr>
              <a:t> = 7, Na</a:t>
            </a:r>
            <a:r>
              <a:rPr lang="en-US" baseline="30000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</a:rPr>
              <a:t> = 11, Ne = 10, O</a:t>
            </a:r>
            <a:r>
              <a:rPr lang="en-US" baseline="30000" dirty="0" smtClean="0">
                <a:solidFill>
                  <a:srgbClr val="660066"/>
                </a:solidFill>
              </a:rPr>
              <a:t>-2</a:t>
            </a:r>
            <a:r>
              <a:rPr lang="en-US" dirty="0" smtClean="0">
                <a:solidFill>
                  <a:srgbClr val="660066"/>
                </a:solidFill>
              </a:rPr>
              <a:t> = 8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ANS</a:t>
            </a:r>
            <a:r>
              <a:rPr lang="en-US" dirty="0" smtClean="0">
                <a:solidFill>
                  <a:srgbClr val="FF0000"/>
                </a:solidFill>
              </a:rPr>
              <a:t>: N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baseline="30000" dirty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FF0000"/>
                </a:solidFill>
              </a:rPr>
              <a:t>&gt; O</a:t>
            </a:r>
            <a:r>
              <a:rPr lang="en-US" baseline="30000" dirty="0" smtClean="0">
                <a:solidFill>
                  <a:srgbClr val="FF0000"/>
                </a:solidFill>
              </a:rPr>
              <a:t>2- 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&gt; Ne &gt; Na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&gt; Mg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&gt; Al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7391656" cy="1333500"/>
          </a:xfrm>
        </p:spPr>
        <p:txBody>
          <a:bodyPr>
            <a:normAutofit/>
          </a:bodyPr>
          <a:lstStyle/>
          <a:p>
            <a:r>
              <a:rPr lang="en-US" dirty="0" smtClean="0"/>
              <a:t>Ionic </a:t>
            </a:r>
            <a:r>
              <a:rPr lang="en-US" smtClean="0"/>
              <a:t>Radius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521" r="-34521"/>
          <a:stretch>
            <a:fillRect/>
          </a:stretch>
        </p:blipFill>
        <p:spPr>
          <a:xfrm>
            <a:off x="141457" y="571500"/>
            <a:ext cx="8780986" cy="3769615"/>
          </a:xfrm>
        </p:spPr>
      </p:pic>
    </p:spTree>
    <p:extLst>
      <p:ext uri="{BB962C8B-B14F-4D97-AF65-F5344CB8AC3E}">
        <p14:creationId xmlns:p14="http://schemas.microsoft.com/office/powerpoint/2010/main" val="145676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571500"/>
            <a:ext cx="8211380" cy="3238500"/>
          </a:xfrm>
        </p:spPr>
        <p:txBody>
          <a:bodyPr/>
          <a:lstStyle/>
          <a:p>
            <a:r>
              <a:rPr lang="en-US" dirty="0" smtClean="0"/>
              <a:t>The energy required to remove an electron from a neutral atom</a:t>
            </a:r>
          </a:p>
          <a:p>
            <a:pPr marL="0" indent="0" algn="ctr">
              <a:buNone/>
            </a:pPr>
            <a:r>
              <a:rPr lang="en-US" dirty="0" smtClean="0"/>
              <a:t>Atom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on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+ e</a:t>
            </a:r>
            <a:r>
              <a:rPr lang="en-US" baseline="30000" dirty="0" smtClean="0">
                <a:sym typeface="Wingdings"/>
              </a:rPr>
              <a:t>-</a:t>
            </a:r>
          </a:p>
          <a:p>
            <a:pPr marL="0" indent="0" algn="ctr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The amount of energy required to move an electron from the outer most orbital to n = ∞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5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971"/>
              </p:ext>
            </p:extLst>
          </p:nvPr>
        </p:nvGraphicFramePr>
        <p:xfrm>
          <a:off x="221020" y="343959"/>
          <a:ext cx="8574961" cy="485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12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7941" r="-17941"/>
          <a:stretch>
            <a:fillRect/>
          </a:stretch>
        </p:blipFill>
        <p:spPr>
          <a:xfrm>
            <a:off x="-303056" y="775929"/>
            <a:ext cx="9789409" cy="4202524"/>
          </a:xfrm>
        </p:spPr>
      </p:pic>
    </p:spTree>
    <p:extLst>
      <p:ext uri="{BB962C8B-B14F-4D97-AF65-F5344CB8AC3E}">
        <p14:creationId xmlns:p14="http://schemas.microsoft.com/office/powerpoint/2010/main" val="339902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Nuclear Charge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289" r="-8289"/>
          <a:stretch>
            <a:fillRect/>
          </a:stretch>
        </p:blipFill>
        <p:spPr>
          <a:xfrm>
            <a:off x="251520" y="362348"/>
            <a:ext cx="8435280" cy="3972272"/>
          </a:xfrm>
        </p:spPr>
      </p:pic>
    </p:spTree>
    <p:extLst>
      <p:ext uri="{BB962C8B-B14F-4D97-AF65-F5344CB8AC3E}">
        <p14:creationId xmlns:p14="http://schemas.microsoft.com/office/powerpoint/2010/main" val="39277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Ionization energy tells us how strongly an atom holds onto its outermost electrons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 Trend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82" r="-5082"/>
          <a:stretch>
            <a:fillRect/>
          </a:stretch>
        </p:blipFill>
        <p:spPr>
          <a:xfrm>
            <a:off x="487806" y="936860"/>
            <a:ext cx="7884610" cy="3384808"/>
          </a:xfrm>
        </p:spPr>
      </p:pic>
      <p:sp>
        <p:nvSpPr>
          <p:cNvPr id="5" name="Down Arrow 4"/>
          <p:cNvSpPr/>
          <p:nvPr/>
        </p:nvSpPr>
        <p:spPr>
          <a:xfrm rot="16200000">
            <a:off x="4203133" y="-2902937"/>
            <a:ext cx="685800" cy="698434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0" y="932136"/>
            <a:ext cx="822960" cy="3390735"/>
          </a:xfrm>
          <a:prstGeom prst="downArrow">
            <a:avLst>
              <a:gd name="adj1" fmla="val 53507"/>
              <a:gd name="adj2" fmla="val 4649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6" y="4365625"/>
            <a:ext cx="8556625" cy="777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the following Questions</a:t>
            </a:r>
            <a:endParaRPr lang="en-US" dirty="0"/>
          </a:p>
        </p:txBody>
      </p:sp>
      <p:pic>
        <p:nvPicPr>
          <p:cNvPr id="4" name="Content Placeholder 3" descr="Screen Shot 2012-04-19 at 7.54.3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r="-12010"/>
          <a:stretch>
            <a:fillRect/>
          </a:stretch>
        </p:blipFill>
        <p:spPr>
          <a:xfrm>
            <a:off x="-666749" y="0"/>
            <a:ext cx="10555380" cy="4531350"/>
          </a:xfrm>
        </p:spPr>
      </p:pic>
    </p:spTree>
    <p:extLst>
      <p:ext uri="{BB962C8B-B14F-4D97-AF65-F5344CB8AC3E}">
        <p14:creationId xmlns:p14="http://schemas.microsoft.com/office/powerpoint/2010/main" val="410044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Content Placeholder 3" descr="Screen Shot 2012-04-19 at 7.55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31" b="-15131"/>
          <a:stretch>
            <a:fillRect/>
          </a:stretch>
        </p:blipFill>
        <p:spPr>
          <a:xfrm>
            <a:off x="164353" y="571500"/>
            <a:ext cx="8930530" cy="3833813"/>
          </a:xfrm>
        </p:spPr>
      </p:pic>
    </p:spTree>
    <p:extLst>
      <p:ext uri="{BB962C8B-B14F-4D97-AF65-F5344CB8AC3E}">
        <p14:creationId xmlns:p14="http://schemas.microsoft.com/office/powerpoint/2010/main" val="37802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11" y="571500"/>
            <a:ext cx="8475578" cy="3238500"/>
          </a:xfrm>
        </p:spPr>
        <p:txBody>
          <a:bodyPr/>
          <a:lstStyle/>
          <a:p>
            <a:r>
              <a:rPr lang="en-US" dirty="0" smtClean="0"/>
              <a:t>Electrons are not only </a:t>
            </a:r>
            <a:r>
              <a:rPr lang="en-US" b="1" i="1" dirty="0" smtClean="0"/>
              <a:t>REMOVED</a:t>
            </a:r>
            <a:r>
              <a:rPr lang="en-US" dirty="0" smtClean="0"/>
              <a:t> from atoms but are also </a:t>
            </a:r>
            <a:r>
              <a:rPr lang="en-US" b="1" i="1" dirty="0" smtClean="0"/>
              <a:t>ATTRACTED</a:t>
            </a:r>
            <a:r>
              <a:rPr lang="en-US" dirty="0" smtClean="0"/>
              <a:t> to form bonds between atoms</a:t>
            </a:r>
          </a:p>
          <a:p>
            <a:r>
              <a:rPr lang="en-US" dirty="0" smtClean="0"/>
              <a:t>The ability for atoms to attract </a:t>
            </a:r>
            <a:r>
              <a:rPr lang="en-US" dirty="0" smtClean="0"/>
              <a:t>electrons in a BOND </a:t>
            </a:r>
            <a:r>
              <a:rPr lang="en-US" dirty="0" smtClean="0"/>
              <a:t>is called…</a:t>
            </a:r>
          </a:p>
          <a:p>
            <a:r>
              <a:rPr lang="en-US" b="1" dirty="0" smtClean="0"/>
              <a:t>Electronegativity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429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 (EN)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atoms have a nuclei that are closer to the bonded electrons</a:t>
            </a:r>
          </a:p>
          <a:p>
            <a:r>
              <a:rPr lang="en-US" dirty="0" smtClean="0"/>
              <a:t>Have a higher ability to attract electrons, therefore a higher EN value</a:t>
            </a:r>
          </a:p>
        </p:txBody>
      </p:sp>
    </p:spTree>
    <p:extLst>
      <p:ext uri="{BB962C8B-B14F-4D97-AF65-F5344CB8AC3E}">
        <p14:creationId xmlns:p14="http://schemas.microsoft.com/office/powerpoint/2010/main" val="344178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3810000"/>
            <a:ext cx="9032875" cy="13335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Electronegativity vs. Atomic Number</a:t>
            </a:r>
            <a:endParaRPr lang="en-US" sz="4500" dirty="0"/>
          </a:p>
        </p:txBody>
      </p:sp>
      <p:pic>
        <p:nvPicPr>
          <p:cNvPr id="4" name="Content Placeholder 3" descr="Screen Shot 2012-04-19 at 7.57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83" r="-14783"/>
          <a:stretch>
            <a:fillRect/>
          </a:stretch>
        </p:blipFill>
        <p:spPr>
          <a:xfrm>
            <a:off x="0" y="463021"/>
            <a:ext cx="9183220" cy="3942292"/>
          </a:xfrm>
        </p:spPr>
      </p:pic>
    </p:spTree>
    <p:extLst>
      <p:ext uri="{BB962C8B-B14F-4D97-AF65-F5344CB8AC3E}">
        <p14:creationId xmlns:p14="http://schemas.microsoft.com/office/powerpoint/2010/main" val="63792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82" y="3810000"/>
            <a:ext cx="7605267" cy="1333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Trends in Electronegativity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478" r="-10478"/>
          <a:stretch>
            <a:fillRect/>
          </a:stretch>
        </p:blipFill>
        <p:spPr>
          <a:xfrm>
            <a:off x="304799" y="626664"/>
            <a:ext cx="8211119" cy="3771410"/>
          </a:xfrm>
        </p:spPr>
      </p:pic>
      <p:sp>
        <p:nvSpPr>
          <p:cNvPr id="5" name="Down Arrow 4"/>
          <p:cNvSpPr/>
          <p:nvPr/>
        </p:nvSpPr>
        <p:spPr>
          <a:xfrm rot="16200000">
            <a:off x="3972233" y="-2902938"/>
            <a:ext cx="685800" cy="698434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0" y="932136"/>
            <a:ext cx="822960" cy="339073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i="1" dirty="0" smtClean="0">
                <a:solidFill>
                  <a:srgbClr val="660066"/>
                </a:solidFill>
              </a:rPr>
              <a:t>Please collect the Trends Summary and </a:t>
            </a:r>
            <a:r>
              <a:rPr lang="en-US" sz="2600" i="1" dirty="0" smtClean="0">
                <a:solidFill>
                  <a:srgbClr val="660066"/>
                </a:solidFill>
              </a:rPr>
              <a:t>Period trends worksheet from the front of the room</a:t>
            </a:r>
            <a:endParaRPr lang="en-US" sz="26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5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Attraction vs. Repulsion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99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4947" y="571499"/>
            <a:ext cx="7690853" cy="34122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b="1" u="sng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6600"/>
                </a:solidFill>
              </a:rPr>
              <a:t>Periodic Trends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Please collect a blank periodic table from the front of the room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Collect 3 </a:t>
            </a:r>
            <a:r>
              <a:rPr lang="en-US" sz="2400" dirty="0" err="1" smtClean="0"/>
              <a:t>coloured</a:t>
            </a:r>
            <a:r>
              <a:rPr lang="en-US" sz="2400" dirty="0" smtClean="0"/>
              <a:t> markers to show the trends on the blank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Please answer all questions on the back of the Periodic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At the end of the class I will hand out a handout so please do NOT take notes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39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Periodic Trends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Periodicity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753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</a:t>
            </a:r>
            <a:r>
              <a:rPr lang="en-US" dirty="0" smtClean="0"/>
              <a:t>Trends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>
          <a:xfrm>
            <a:off x="112594" y="571500"/>
            <a:ext cx="8668939" cy="3721514"/>
          </a:xfrm>
        </p:spPr>
      </p:pic>
    </p:spTree>
    <p:extLst>
      <p:ext uri="{BB962C8B-B14F-4D97-AF65-F5344CB8AC3E}">
        <p14:creationId xmlns:p14="http://schemas.microsoft.com/office/powerpoint/2010/main" val="149833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571500"/>
            <a:ext cx="8572499" cy="3238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we move across a period or down a chemical family, there are regular changes in elemental properties – </a:t>
            </a:r>
            <a:r>
              <a:rPr lang="en-US" dirty="0" smtClean="0">
                <a:solidFill>
                  <a:srgbClr val="FF0000"/>
                </a:solidFill>
              </a:rPr>
              <a:t>Periodic Trends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Atomic Radius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Ionization Energy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Electronegativity</a:t>
            </a:r>
          </a:p>
        </p:txBody>
      </p:sp>
    </p:spTree>
    <p:extLst>
      <p:ext uri="{BB962C8B-B14F-4D97-AF65-F5344CB8AC3E}">
        <p14:creationId xmlns:p14="http://schemas.microsoft.com/office/powerpoint/2010/main" val="21898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size of an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71500"/>
            <a:ext cx="7543800" cy="13300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outer boundary of an atom depends on the size of a cloud in which electrons spend approximately 90% of their time</a:t>
            </a:r>
            <a:endParaRPr lang="en-US" dirty="0"/>
          </a:p>
        </p:txBody>
      </p:sp>
      <p:pic>
        <p:nvPicPr>
          <p:cNvPr id="4" name="Picture 3" descr="Screen shot 2011-11-17 at 1.2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76" y="1651000"/>
            <a:ext cx="3529684" cy="26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size of an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571500"/>
            <a:ext cx="8699500" cy="3238500"/>
          </a:xfrm>
        </p:spPr>
        <p:txBody>
          <a:bodyPr/>
          <a:lstStyle/>
          <a:p>
            <a:r>
              <a:rPr lang="en-US" dirty="0" smtClean="0"/>
              <a:t>The volume of an atom is the result of a cloud of electrons.</a:t>
            </a:r>
          </a:p>
          <a:p>
            <a:r>
              <a:rPr lang="en-US" dirty="0" smtClean="0"/>
              <a:t>What affects the size of an atom’s electron cloud?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Number of Energy Level’s </a:t>
            </a:r>
            <a:r>
              <a:rPr lang="en-US" dirty="0" smtClean="0">
                <a:solidFill>
                  <a:srgbClr val="FF0000"/>
                </a:solidFill>
              </a:rPr>
              <a:t>Present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amount of nuclear charge “felt” or “seen” by the outer electrons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01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5600</TotalTime>
  <Words>699</Words>
  <Application>Microsoft Macintosh PowerPoint</Application>
  <PresentationFormat>On-screen Show (16:10)</PresentationFormat>
  <Paragraphs>125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NewsPrint</vt:lpstr>
      <vt:lpstr>Chem 11 - Class Starter</vt:lpstr>
      <vt:lpstr>Effective Nuclear Charge</vt:lpstr>
      <vt:lpstr>Attraction vs. Repulsion</vt:lpstr>
      <vt:lpstr>PowerPoint Presentation</vt:lpstr>
      <vt:lpstr>Periodic Trends</vt:lpstr>
      <vt:lpstr>General Trends</vt:lpstr>
      <vt:lpstr>Periodic Trends</vt:lpstr>
      <vt:lpstr>The size of an atom</vt:lpstr>
      <vt:lpstr>The size of an atom</vt:lpstr>
      <vt:lpstr>PowerPoint Presentation</vt:lpstr>
      <vt:lpstr>What trends do you see?</vt:lpstr>
      <vt:lpstr>As we move down a family…</vt:lpstr>
      <vt:lpstr>What trends do you see?</vt:lpstr>
      <vt:lpstr>As we move across a period…</vt:lpstr>
      <vt:lpstr>Consider this…</vt:lpstr>
      <vt:lpstr>Ionic Radius </vt:lpstr>
      <vt:lpstr>Ionization Energy</vt:lpstr>
      <vt:lpstr>PowerPoint Presentation</vt:lpstr>
      <vt:lpstr>PowerPoint Presentation</vt:lpstr>
      <vt:lpstr>Ionization Energy</vt:lpstr>
      <vt:lpstr>Ionization Energy Trend</vt:lpstr>
      <vt:lpstr>Answer the following Questions</vt:lpstr>
      <vt:lpstr>Answers</vt:lpstr>
      <vt:lpstr>PowerPoint Presentation</vt:lpstr>
      <vt:lpstr>Electronegativity (EN)</vt:lpstr>
      <vt:lpstr>Electronegativity vs. Atomic Number</vt:lpstr>
      <vt:lpstr>Trends in Electronegativity</vt:lpstr>
      <vt:lpstr>In Class Work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Sachie Motohashi</dc:creator>
  <cp:lastModifiedBy>User</cp:lastModifiedBy>
  <cp:revision>83</cp:revision>
  <dcterms:created xsi:type="dcterms:W3CDTF">2011-11-07T22:21:49Z</dcterms:created>
  <dcterms:modified xsi:type="dcterms:W3CDTF">2015-04-13T21:43:14Z</dcterms:modified>
</cp:coreProperties>
</file>