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75" r:id="rId4"/>
    <p:sldId id="274" r:id="rId5"/>
    <p:sldId id="276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7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7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FA15-A2B6-554E-8D84-6E5C9D8FE55A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2445-7F3B-7C4E-A73E-76106E3D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can use the Periodic Table to find the electron configuration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Go Slow….. Match up this graph to the one in their notes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Point out how they are reading a book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Match up the orbital type to the area on the periodic table… foreshadow the periodic table section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C6837C-9319-3243-A3C4-3752432A2FAC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Due to the extremely stable full d10 arrangement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Also so them the exception for Cobalt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Write them on the board, they need to know these to….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279E05-E788-F548-9DE9-C70604C07F55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STOP FOR NOTES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C14DEB-BC3C-AB4D-9296-C263750AFC0B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7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3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3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9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9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8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E940-3653-9A4B-AEE5-A5150589DF85}" type="datetimeFigureOut">
              <a:rPr lang="en-US" smtClean="0"/>
              <a:t>20-04-22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D73B-795F-E64B-9661-0A95346D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user\Documents\School\School%202011-12\Chemistry%2011%202011-12\Unit%20V%20Atomic%20Theory\2.%20Electronic%20Configuration\Electron%20Configuration%20-%20Sachie\!OLE_LINK1" TargetMode="External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user\Documents\School\School%202011-12\Chemistry%2011%202011-12\Unit%20V%20Atomic%20Theory\2.%20Electronic%20Configuration\Electron%20Configuration%20-%20Sachie\!OLE_LINK2" TargetMode="External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889"/>
            <a:ext cx="7772400" cy="1509889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Electron </a:t>
            </a:r>
            <a:r>
              <a:rPr lang="en-US" sz="5400" b="1" dirty="0" smtClean="0"/>
              <a:t>Configuration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67" y="5404556"/>
            <a:ext cx="8119533" cy="1326444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Please </a:t>
            </a:r>
            <a:r>
              <a:rPr lang="en-US" sz="2800" i="1" dirty="0" smtClean="0">
                <a:solidFill>
                  <a:srgbClr val="FF0000"/>
                </a:solidFill>
              </a:rPr>
              <a:t>have your note sheet in from of you!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Let’s review the 3 rules we learned last class!</a:t>
            </a:r>
            <a:endParaRPr lang="en-US" dirty="0"/>
          </a:p>
        </p:txBody>
      </p:sp>
      <p:pic>
        <p:nvPicPr>
          <p:cNvPr id="4" name="Picture 3" descr="Screen Shot 2020-04-22 at 11.2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98600"/>
            <a:ext cx="71501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1.	F</a:t>
            </a:r>
          </a:p>
          <a:p>
            <a:pPr eaLnBrk="1" hangingPunct="1"/>
            <a:endParaRPr lang="en-US" sz="4000"/>
          </a:p>
          <a:p>
            <a:pPr eaLnBrk="1" hangingPunct="1"/>
            <a:r>
              <a:rPr lang="en-US" sz="4000">
                <a:solidFill>
                  <a:srgbClr val="CC3300"/>
                </a:solidFill>
              </a:rPr>
              <a:t>1</a:t>
            </a:r>
            <a:r>
              <a:rPr lang="en-US" sz="4000"/>
              <a:t>s</a:t>
            </a:r>
            <a:r>
              <a:rPr lang="en-US" sz="4000" baseline="30000">
                <a:solidFill>
                  <a:schemeClr val="accent2"/>
                </a:solidFill>
              </a:rPr>
              <a:t>2</a:t>
            </a:r>
            <a:r>
              <a:rPr lang="en-US" sz="4000">
                <a:solidFill>
                  <a:srgbClr val="CC3300"/>
                </a:solidFill>
              </a:rPr>
              <a:t>2</a:t>
            </a:r>
            <a:r>
              <a:rPr lang="en-US" sz="4000"/>
              <a:t>s</a:t>
            </a:r>
            <a:r>
              <a:rPr lang="en-US" sz="4000" baseline="30000">
                <a:solidFill>
                  <a:schemeClr val="accent2"/>
                </a:solidFill>
              </a:rPr>
              <a:t>2</a:t>
            </a:r>
            <a:r>
              <a:rPr lang="en-US" sz="4000">
                <a:solidFill>
                  <a:srgbClr val="CC3300"/>
                </a:solidFill>
              </a:rPr>
              <a:t>2</a:t>
            </a:r>
            <a:r>
              <a:rPr lang="en-US" sz="4000"/>
              <a:t>p</a:t>
            </a:r>
            <a:r>
              <a:rPr lang="en-US" sz="4000" baseline="30000">
                <a:solidFill>
                  <a:schemeClr val="accent2"/>
                </a:solidFill>
              </a:rPr>
              <a:t>5</a:t>
            </a:r>
            <a:endParaRPr lang="en-US" sz="4000">
              <a:solidFill>
                <a:schemeClr val="accent2"/>
              </a:solidFill>
            </a:endParaRPr>
          </a:p>
          <a:p>
            <a:pPr eaLnBrk="1" hangingPunct="1"/>
            <a:endParaRPr lang="en-US" sz="4000" b="1">
              <a:solidFill>
                <a:srgbClr val="CC3300"/>
              </a:solidFill>
            </a:endParaRPr>
          </a:p>
          <a:p>
            <a:pPr eaLnBrk="1" hangingPunct="1"/>
            <a:r>
              <a:rPr lang="en-US" sz="3600">
                <a:solidFill>
                  <a:srgbClr val="CC3300"/>
                </a:solidFill>
              </a:rPr>
              <a:t>The number in front of the sub-orbital is the Principle Quantum Number (n) OR the Energy level</a:t>
            </a:r>
          </a:p>
          <a:p>
            <a:pPr eaLnBrk="1" hangingPunct="1"/>
            <a:r>
              <a:rPr lang="en-US" sz="3600">
                <a:solidFill>
                  <a:schemeClr val="accent2"/>
                </a:solidFill>
              </a:rPr>
              <a:t>Sub-script = the Number of Electrons in the Orbital</a:t>
            </a:r>
          </a:p>
          <a:p>
            <a:pPr eaLnBrk="1" hangingPunct="1"/>
            <a:endParaRPr lang="en-US" sz="3600"/>
          </a:p>
          <a:p>
            <a:pPr eaLnBrk="1" hangingPunct="1"/>
            <a:r>
              <a:rPr lang="en-US" sz="3600"/>
              <a:t>Orbital Type- s, p, d, or f</a:t>
            </a:r>
            <a:r>
              <a:rPr lang="en-US" sz="4000"/>
              <a:t> </a:t>
            </a:r>
            <a:endParaRPr lang="en-US" sz="4000" baseline="30000"/>
          </a:p>
          <a:p>
            <a:pPr eaLnBrk="1" hangingPunct="1"/>
            <a:endParaRPr lang="en-US" sz="4000" b="1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36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866900" y="182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5" name="Picture 3" descr="IMG00011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81000"/>
            <a:ext cx="8763000" cy="5695950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57400" y="0"/>
            <a:ext cx="395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</a:rPr>
              <a:t>Quantum Periodic Table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438400" y="3962400"/>
            <a:ext cx="652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3300"/>
                </a:solidFill>
              </a:rPr>
              <a:t>Count the electrons in each different orbital type</a:t>
            </a:r>
          </a:p>
          <a:p>
            <a:pPr eaLnBrk="1" hangingPunct="1"/>
            <a:r>
              <a:rPr lang="en-US" b="1">
                <a:solidFill>
                  <a:srgbClr val="CC3300"/>
                </a:solidFill>
              </a:rPr>
              <a:t>until you get to calcium. 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533400"/>
            <a:ext cx="8763000" cy="533400"/>
            <a:chOff x="152400" y="838200"/>
            <a:chExt cx="8610600" cy="614065"/>
          </a:xfrm>
        </p:grpSpPr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828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505200" y="990600"/>
              <a:ext cx="561372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1s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1143000"/>
            <a:ext cx="990600" cy="461963"/>
            <a:chOff x="152400" y="838200"/>
            <a:chExt cx="8610600" cy="347088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193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3505197" y="838200"/>
              <a:ext cx="4879618" cy="347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96000" y="1143000"/>
            <a:ext cx="2895600" cy="381000"/>
            <a:chOff x="152400" y="838199"/>
            <a:chExt cx="8610600" cy="364013"/>
          </a:xfrm>
        </p:grpSpPr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7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7908" name="TextBox 19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36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2p</a:t>
              </a:r>
              <a:r>
                <a:rPr lang="en-US" b="1" baseline="30000"/>
                <a:t>6</a:t>
              </a:r>
            </a:p>
          </p:txBody>
        </p:sp>
      </p:grp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762000" y="2209800"/>
            <a:ext cx="533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CC"/>
                </a:solidFill>
                <a:ea typeface="+mn-ea"/>
                <a:cs typeface="+mn-cs"/>
              </a:rPr>
              <a:t>Ca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1752600"/>
            <a:ext cx="990600" cy="461963"/>
            <a:chOff x="152400" y="838200"/>
            <a:chExt cx="8610600" cy="420573"/>
          </a:xfrm>
        </p:grpSpPr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3s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96000" y="1676400"/>
            <a:ext cx="2895600" cy="461963"/>
            <a:chOff x="152400" y="838199"/>
            <a:chExt cx="8610600" cy="441082"/>
          </a:xfrm>
        </p:grpSpPr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7904" name="TextBox 25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28600" y="2362200"/>
            <a:ext cx="990600" cy="461963"/>
            <a:chOff x="152400" y="838200"/>
            <a:chExt cx="8610600" cy="420573"/>
          </a:xfrm>
        </p:grpSpPr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9" name="TextBox 28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4s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58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accent2"/>
                </a:solidFill>
              </a:rPr>
              <a:t>2.	</a:t>
            </a:r>
            <a:r>
              <a:rPr lang="en-US" sz="4000" b="1" dirty="0" err="1">
                <a:solidFill>
                  <a:schemeClr val="accent2"/>
                </a:solidFill>
              </a:rPr>
              <a:t>Ca</a:t>
            </a:r>
            <a:endParaRPr lang="en-US" sz="4000" b="1" dirty="0">
              <a:solidFill>
                <a:schemeClr val="accent2"/>
              </a:solidFill>
            </a:endParaRPr>
          </a:p>
          <a:p>
            <a:pPr eaLnBrk="1" hangingPunct="1"/>
            <a:endParaRPr lang="en-US" sz="4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4000" b="1" dirty="0">
                <a:solidFill>
                  <a:srgbClr val="CC3300"/>
                </a:solidFill>
              </a:rPr>
              <a:t>1</a:t>
            </a:r>
            <a:r>
              <a:rPr lang="en-US" sz="4000" b="1" dirty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2</a:t>
            </a:r>
            <a:r>
              <a:rPr lang="en-US" sz="4000" b="1" dirty="0">
                <a:solidFill>
                  <a:srgbClr val="CC3300"/>
                </a:solidFill>
              </a:rPr>
              <a:t>2</a:t>
            </a:r>
            <a:r>
              <a:rPr lang="en-US" sz="4000" b="1" dirty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2</a:t>
            </a:r>
            <a:r>
              <a:rPr lang="en-US" sz="4000" b="1" dirty="0">
                <a:solidFill>
                  <a:srgbClr val="CC3300"/>
                </a:solidFill>
              </a:rPr>
              <a:t>2</a:t>
            </a:r>
            <a:r>
              <a:rPr lang="en-US" sz="4000" b="1" dirty="0"/>
              <a:t>p</a:t>
            </a:r>
            <a:r>
              <a:rPr lang="en-US" sz="4000" b="1" baseline="30000" dirty="0">
                <a:solidFill>
                  <a:schemeClr val="accent2"/>
                </a:solidFill>
              </a:rPr>
              <a:t>6</a:t>
            </a:r>
            <a:r>
              <a:rPr lang="en-US" sz="4000" b="1" dirty="0">
                <a:solidFill>
                  <a:srgbClr val="CC3300"/>
                </a:solidFill>
              </a:rPr>
              <a:t>3</a:t>
            </a:r>
            <a:r>
              <a:rPr lang="en-US" sz="4000" b="1" dirty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2</a:t>
            </a:r>
            <a:r>
              <a:rPr lang="en-US" sz="4000" b="1" dirty="0">
                <a:solidFill>
                  <a:srgbClr val="CC3300"/>
                </a:solidFill>
              </a:rPr>
              <a:t>3</a:t>
            </a:r>
            <a:r>
              <a:rPr lang="en-US" sz="4000" b="1" dirty="0"/>
              <a:t>p</a:t>
            </a:r>
            <a:r>
              <a:rPr lang="en-US" sz="4000" b="1" baseline="30000" dirty="0">
                <a:solidFill>
                  <a:schemeClr val="accent2"/>
                </a:solidFill>
              </a:rPr>
              <a:t>6</a:t>
            </a:r>
            <a:r>
              <a:rPr lang="en-US" sz="4000" b="1" dirty="0">
                <a:solidFill>
                  <a:srgbClr val="CC3300"/>
                </a:solidFill>
              </a:rPr>
              <a:t>4</a:t>
            </a:r>
            <a:r>
              <a:rPr lang="en-US" sz="4000" b="1" dirty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2</a:t>
            </a:r>
            <a:endParaRPr lang="en-US" sz="4000" b="1" dirty="0">
              <a:solidFill>
                <a:schemeClr val="accent2"/>
              </a:solidFill>
            </a:endParaRPr>
          </a:p>
          <a:p>
            <a:pPr eaLnBrk="1" hangingPunct="1"/>
            <a:endParaRPr lang="en-US" sz="4000" b="1" dirty="0">
              <a:solidFill>
                <a:srgbClr val="CC3300"/>
              </a:solidFill>
            </a:endParaRPr>
          </a:p>
          <a:p>
            <a:pPr eaLnBrk="1" hangingPunct="1"/>
            <a:r>
              <a:rPr lang="en-US" sz="4000" dirty="0"/>
              <a:t>Simplify to a Bohr electron configuration</a:t>
            </a:r>
          </a:p>
          <a:p>
            <a:pPr eaLnBrk="1" hangingPunct="1"/>
            <a:endParaRPr lang="en-US" sz="4000" b="1" dirty="0"/>
          </a:p>
          <a:p>
            <a:pPr eaLnBrk="1" hangingPunct="1"/>
            <a:r>
              <a:rPr lang="en-US" sz="3600" b="1" dirty="0">
                <a:solidFill>
                  <a:srgbClr val="CC3300"/>
                </a:solidFill>
              </a:rPr>
              <a:t>1</a:t>
            </a:r>
            <a:r>
              <a:rPr lang="en-US" sz="3600" b="1" dirty="0"/>
              <a:t>s</a:t>
            </a:r>
            <a:r>
              <a:rPr lang="en-US" sz="3600" b="1" baseline="30000" dirty="0">
                <a:solidFill>
                  <a:schemeClr val="accent2"/>
                </a:solidFill>
              </a:rPr>
              <a:t>2</a:t>
            </a:r>
            <a:r>
              <a:rPr lang="en-US" sz="3600" b="1" dirty="0">
                <a:solidFill>
                  <a:schemeClr val="accent2"/>
                </a:solidFill>
              </a:rPr>
              <a:t>   </a:t>
            </a:r>
            <a:r>
              <a:rPr lang="en-US" sz="3600" b="1" dirty="0">
                <a:solidFill>
                  <a:srgbClr val="CC3300"/>
                </a:solidFill>
              </a:rPr>
              <a:t>2</a:t>
            </a:r>
            <a:r>
              <a:rPr lang="en-US" sz="3600" b="1" dirty="0"/>
              <a:t>s</a:t>
            </a:r>
            <a:r>
              <a:rPr lang="en-US" sz="3600" b="1" baseline="30000" dirty="0">
                <a:solidFill>
                  <a:schemeClr val="accent2"/>
                </a:solidFill>
              </a:rPr>
              <a:t>2</a:t>
            </a:r>
            <a:r>
              <a:rPr lang="en-US" sz="3600" b="1" dirty="0">
                <a:solidFill>
                  <a:srgbClr val="CC3300"/>
                </a:solidFill>
              </a:rPr>
              <a:t>2</a:t>
            </a:r>
            <a:r>
              <a:rPr lang="en-US" sz="3600" b="1" dirty="0"/>
              <a:t>p</a:t>
            </a:r>
            <a:r>
              <a:rPr lang="en-US" sz="3600" b="1" baseline="30000" dirty="0">
                <a:solidFill>
                  <a:schemeClr val="accent2"/>
                </a:solidFill>
              </a:rPr>
              <a:t>6</a:t>
            </a:r>
            <a:r>
              <a:rPr lang="en-US" sz="3600" b="1" dirty="0">
                <a:solidFill>
                  <a:schemeClr val="accent2"/>
                </a:solidFill>
              </a:rPr>
              <a:t>   </a:t>
            </a:r>
            <a:r>
              <a:rPr lang="en-US" sz="3600" b="1" dirty="0">
                <a:solidFill>
                  <a:srgbClr val="CC3300"/>
                </a:solidFill>
              </a:rPr>
              <a:t>3</a:t>
            </a:r>
            <a:r>
              <a:rPr lang="en-US" sz="3600" b="1" dirty="0"/>
              <a:t>s</a:t>
            </a:r>
            <a:r>
              <a:rPr lang="en-US" sz="3600" b="1" baseline="30000" dirty="0">
                <a:solidFill>
                  <a:schemeClr val="accent2"/>
                </a:solidFill>
              </a:rPr>
              <a:t>2</a:t>
            </a:r>
            <a:r>
              <a:rPr lang="en-US" sz="3600" b="1" dirty="0">
                <a:solidFill>
                  <a:srgbClr val="CC3300"/>
                </a:solidFill>
              </a:rPr>
              <a:t>3</a:t>
            </a:r>
            <a:r>
              <a:rPr lang="en-US" sz="3600" b="1" dirty="0"/>
              <a:t>p</a:t>
            </a:r>
            <a:r>
              <a:rPr lang="en-US" sz="3600" b="1" baseline="30000" dirty="0">
                <a:solidFill>
                  <a:schemeClr val="accent2"/>
                </a:solidFill>
              </a:rPr>
              <a:t>6 </a:t>
            </a:r>
            <a:r>
              <a:rPr lang="en-US" sz="3600" b="1" dirty="0">
                <a:solidFill>
                  <a:schemeClr val="accent2"/>
                </a:solidFill>
              </a:rPr>
              <a:t>  </a:t>
            </a:r>
            <a:r>
              <a:rPr lang="en-US" sz="3600" b="1" dirty="0">
                <a:solidFill>
                  <a:srgbClr val="CC3300"/>
                </a:solidFill>
              </a:rPr>
              <a:t>4</a:t>
            </a:r>
            <a:r>
              <a:rPr lang="en-US" sz="3600" b="1" dirty="0"/>
              <a:t>s</a:t>
            </a:r>
            <a:r>
              <a:rPr lang="en-US" sz="3600" b="1" baseline="30000" dirty="0">
                <a:solidFill>
                  <a:schemeClr val="accent2"/>
                </a:solidFill>
              </a:rPr>
              <a:t>2  </a:t>
            </a:r>
            <a:r>
              <a:rPr lang="en-US" sz="3600" b="1" dirty="0">
                <a:solidFill>
                  <a:schemeClr val="accent2"/>
                </a:solidFill>
              </a:rPr>
              <a:t>  </a:t>
            </a:r>
            <a:r>
              <a:rPr lang="en-US" sz="3600" b="1" baseline="30000" dirty="0">
                <a:solidFill>
                  <a:schemeClr val="accent2"/>
                </a:solidFill>
              </a:rPr>
              <a:t>   </a:t>
            </a:r>
            <a:endParaRPr lang="en-US" sz="3600" b="1" dirty="0"/>
          </a:p>
          <a:p>
            <a:pPr eaLnBrk="1" hangingPunct="1"/>
            <a:endParaRPr lang="en-US" sz="3600" b="1" dirty="0">
              <a:solidFill>
                <a:srgbClr val="CC3300"/>
              </a:solidFill>
            </a:endParaRPr>
          </a:p>
          <a:p>
            <a:pPr eaLnBrk="1" hangingPunct="1"/>
            <a:r>
              <a:rPr lang="en-US" sz="4000" b="1" dirty="0">
                <a:solidFill>
                  <a:srgbClr val="006600"/>
                </a:solidFill>
              </a:rPr>
              <a:t>2	 </a:t>
            </a:r>
            <a:r>
              <a:rPr lang="en-US" sz="4000" b="1" dirty="0" smtClean="0">
                <a:solidFill>
                  <a:srgbClr val="006600"/>
                </a:solidFill>
              </a:rPr>
              <a:t>		8</a:t>
            </a:r>
            <a:r>
              <a:rPr lang="en-US" sz="4000" b="1" dirty="0">
                <a:solidFill>
                  <a:srgbClr val="006600"/>
                </a:solidFill>
              </a:rPr>
              <a:t>	        8        2 </a:t>
            </a:r>
            <a:endParaRPr lang="en-US" sz="4000" b="1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4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866900" y="182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5" name="Picture 3" descr="IMG00011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81000"/>
            <a:ext cx="8763000" cy="5695950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057400" y="0"/>
            <a:ext cx="395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</a:rPr>
              <a:t>Quantum Periodic Table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438400" y="3962400"/>
            <a:ext cx="652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3300"/>
                </a:solidFill>
              </a:rPr>
              <a:t>Count the electrons in each different orbital type</a:t>
            </a:r>
          </a:p>
          <a:p>
            <a:pPr eaLnBrk="1" hangingPunct="1"/>
            <a:r>
              <a:rPr lang="en-US" b="1">
                <a:solidFill>
                  <a:srgbClr val="CC3300"/>
                </a:solidFill>
              </a:rPr>
              <a:t>until you get to copper. 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533400"/>
            <a:ext cx="8763000" cy="533400"/>
            <a:chOff x="152400" y="838200"/>
            <a:chExt cx="8610600" cy="614065"/>
          </a:xfrm>
        </p:grpSpPr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828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505200" y="990600"/>
              <a:ext cx="561372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1s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1143000"/>
            <a:ext cx="990600" cy="461963"/>
            <a:chOff x="152400" y="838200"/>
            <a:chExt cx="8610600" cy="347088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193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3505197" y="838200"/>
              <a:ext cx="4879618" cy="347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96000" y="1143000"/>
            <a:ext cx="2895600" cy="381000"/>
            <a:chOff x="152400" y="838199"/>
            <a:chExt cx="8610600" cy="364013"/>
          </a:xfrm>
        </p:grpSpPr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7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9959" name="TextBox 19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36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2p</a:t>
              </a:r>
              <a:r>
                <a:rPr lang="en-US" b="1" baseline="30000"/>
                <a:t>6</a:t>
              </a:r>
            </a:p>
          </p:txBody>
        </p:sp>
      </p:grp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105400" y="2209800"/>
            <a:ext cx="533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CC"/>
                </a:solidFill>
                <a:ea typeface="+mn-ea"/>
                <a:cs typeface="+mn-cs"/>
              </a:rPr>
              <a:t>Cu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1752600"/>
            <a:ext cx="990600" cy="461963"/>
            <a:chOff x="152400" y="838200"/>
            <a:chExt cx="8610600" cy="420573"/>
          </a:xfrm>
        </p:grpSpPr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3s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96000" y="1676400"/>
            <a:ext cx="2895600" cy="461963"/>
            <a:chOff x="152400" y="838199"/>
            <a:chExt cx="8610600" cy="441082"/>
          </a:xfrm>
        </p:grpSpPr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9955" name="TextBox 25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28600" y="2362200"/>
            <a:ext cx="990600" cy="461963"/>
            <a:chOff x="152400" y="838200"/>
            <a:chExt cx="8610600" cy="420573"/>
          </a:xfrm>
        </p:grpSpPr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9" name="TextBox 28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4s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219200" y="2286000"/>
            <a:ext cx="4419600" cy="461963"/>
            <a:chOff x="152400" y="838199"/>
            <a:chExt cx="8610600" cy="445390"/>
          </a:xfrm>
        </p:grpSpPr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31"/>
            </a:xfrm>
            <a:prstGeom prst="straightConnector1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9951" name="TextBox 30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193646" cy="44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3d</a:t>
              </a:r>
              <a:r>
                <a:rPr lang="en-US" b="1" baseline="3000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82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3.	Cu</a:t>
            </a:r>
          </a:p>
          <a:p>
            <a:pPr eaLnBrk="1" hangingPunct="1"/>
            <a:endParaRPr lang="en-US" sz="4000">
              <a:solidFill>
                <a:schemeClr val="accent2"/>
              </a:solidFill>
            </a:endParaRPr>
          </a:p>
          <a:p>
            <a:pPr eaLnBrk="1" hangingPunct="1"/>
            <a:r>
              <a:rPr lang="en-US" sz="4000" b="1">
                <a:solidFill>
                  <a:srgbClr val="CC3300"/>
                </a:solidFill>
              </a:rPr>
              <a:t>1</a:t>
            </a:r>
            <a:r>
              <a:rPr lang="en-US" sz="4000" b="1"/>
              <a:t>s</a:t>
            </a:r>
            <a:r>
              <a:rPr lang="en-US" sz="4000" b="1" baseline="30000">
                <a:solidFill>
                  <a:schemeClr val="accent2"/>
                </a:solidFill>
              </a:rPr>
              <a:t>2</a:t>
            </a:r>
            <a:r>
              <a:rPr lang="en-US" sz="4000" b="1">
                <a:solidFill>
                  <a:srgbClr val="CC3300"/>
                </a:solidFill>
              </a:rPr>
              <a:t>2</a:t>
            </a:r>
            <a:r>
              <a:rPr lang="en-US" sz="4000" b="1"/>
              <a:t>s</a:t>
            </a:r>
            <a:r>
              <a:rPr lang="en-US" sz="4000" b="1" baseline="30000">
                <a:solidFill>
                  <a:schemeClr val="accent2"/>
                </a:solidFill>
              </a:rPr>
              <a:t>2</a:t>
            </a:r>
            <a:r>
              <a:rPr lang="en-US" sz="4000" b="1">
                <a:solidFill>
                  <a:srgbClr val="CC3300"/>
                </a:solidFill>
              </a:rPr>
              <a:t>2</a:t>
            </a:r>
            <a:r>
              <a:rPr lang="en-US" sz="4000" b="1"/>
              <a:t>p</a:t>
            </a:r>
            <a:r>
              <a:rPr lang="en-US" sz="4000" b="1" baseline="30000">
                <a:solidFill>
                  <a:schemeClr val="accent2"/>
                </a:solidFill>
              </a:rPr>
              <a:t>6</a:t>
            </a:r>
            <a:r>
              <a:rPr lang="en-US" sz="4000" b="1">
                <a:solidFill>
                  <a:srgbClr val="CC3300"/>
                </a:solidFill>
              </a:rPr>
              <a:t>3</a:t>
            </a:r>
            <a:r>
              <a:rPr lang="en-US" sz="4000" b="1"/>
              <a:t>s</a:t>
            </a:r>
            <a:r>
              <a:rPr lang="en-US" sz="4000" b="1" baseline="30000">
                <a:solidFill>
                  <a:schemeClr val="accent2"/>
                </a:solidFill>
              </a:rPr>
              <a:t>2</a:t>
            </a:r>
            <a:r>
              <a:rPr lang="en-US" sz="4000" b="1">
                <a:solidFill>
                  <a:srgbClr val="CC3300"/>
                </a:solidFill>
              </a:rPr>
              <a:t>3</a:t>
            </a:r>
            <a:r>
              <a:rPr lang="en-US" sz="4000" b="1"/>
              <a:t>p</a:t>
            </a:r>
            <a:r>
              <a:rPr lang="en-US" sz="4000" b="1" baseline="30000">
                <a:solidFill>
                  <a:schemeClr val="accent2"/>
                </a:solidFill>
              </a:rPr>
              <a:t>6</a:t>
            </a:r>
            <a:r>
              <a:rPr lang="en-US" sz="4000" b="1">
                <a:solidFill>
                  <a:srgbClr val="CC3300"/>
                </a:solidFill>
              </a:rPr>
              <a:t>4</a:t>
            </a:r>
            <a:r>
              <a:rPr lang="en-US" sz="4000" b="1"/>
              <a:t>s</a:t>
            </a:r>
            <a:r>
              <a:rPr lang="en-US" sz="4000" b="1" baseline="30000">
                <a:solidFill>
                  <a:schemeClr val="accent2"/>
                </a:solidFill>
              </a:rPr>
              <a:t>2</a:t>
            </a:r>
            <a:r>
              <a:rPr lang="en-US" sz="4000" b="1">
                <a:solidFill>
                  <a:srgbClr val="CC3300"/>
                </a:solidFill>
              </a:rPr>
              <a:t>3</a:t>
            </a:r>
            <a:r>
              <a:rPr lang="en-US" sz="4000" b="1"/>
              <a:t>d</a:t>
            </a:r>
            <a:r>
              <a:rPr lang="en-US" sz="4000" b="1" baseline="30000">
                <a:solidFill>
                  <a:schemeClr val="accent2"/>
                </a:solidFill>
              </a:rPr>
              <a:t>9</a:t>
            </a:r>
            <a:endParaRPr lang="en-US" sz="4000" b="1">
              <a:solidFill>
                <a:schemeClr val="accent2"/>
              </a:solidFill>
            </a:endParaRPr>
          </a:p>
          <a:p>
            <a:pPr eaLnBrk="1" hangingPunct="1"/>
            <a:endParaRPr lang="en-US" sz="4000" b="1">
              <a:solidFill>
                <a:srgbClr val="CC3300"/>
              </a:solidFill>
            </a:endParaRPr>
          </a:p>
          <a:p>
            <a:pPr eaLnBrk="1" hangingPunct="1"/>
            <a:r>
              <a:rPr lang="en-US"/>
              <a:t>Whoops!…. There are exceptions, remember we are trying to find the MOST stable and therefore lowest energy electron configuration.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 this case….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sz="4400" b="1">
                <a:solidFill>
                  <a:srgbClr val="CC3300"/>
                </a:solidFill>
              </a:rPr>
              <a:t>1</a:t>
            </a:r>
            <a:r>
              <a:rPr lang="en-US" sz="4400" b="1"/>
              <a:t>s</a:t>
            </a:r>
            <a:r>
              <a:rPr lang="en-US" sz="4400" b="1" baseline="30000">
                <a:solidFill>
                  <a:schemeClr val="accent2"/>
                </a:solidFill>
              </a:rPr>
              <a:t>2</a:t>
            </a:r>
            <a:r>
              <a:rPr lang="en-US" sz="4400" b="1">
                <a:solidFill>
                  <a:srgbClr val="CC3300"/>
                </a:solidFill>
              </a:rPr>
              <a:t>2</a:t>
            </a:r>
            <a:r>
              <a:rPr lang="en-US" sz="4400" b="1"/>
              <a:t>s</a:t>
            </a:r>
            <a:r>
              <a:rPr lang="en-US" sz="4400" b="1" baseline="30000">
                <a:solidFill>
                  <a:schemeClr val="accent2"/>
                </a:solidFill>
              </a:rPr>
              <a:t>2</a:t>
            </a:r>
            <a:r>
              <a:rPr lang="en-US" sz="4400" b="1">
                <a:solidFill>
                  <a:srgbClr val="CC3300"/>
                </a:solidFill>
              </a:rPr>
              <a:t>2</a:t>
            </a:r>
            <a:r>
              <a:rPr lang="en-US" sz="4400" b="1"/>
              <a:t>p</a:t>
            </a:r>
            <a:r>
              <a:rPr lang="en-US" sz="4400" b="1" baseline="30000">
                <a:solidFill>
                  <a:schemeClr val="accent2"/>
                </a:solidFill>
              </a:rPr>
              <a:t>6</a:t>
            </a:r>
            <a:r>
              <a:rPr lang="en-US" sz="4400" b="1">
                <a:solidFill>
                  <a:srgbClr val="CC3300"/>
                </a:solidFill>
              </a:rPr>
              <a:t>3</a:t>
            </a:r>
            <a:r>
              <a:rPr lang="en-US" sz="4400" b="1"/>
              <a:t>s</a:t>
            </a:r>
            <a:r>
              <a:rPr lang="en-US" sz="4400" b="1" baseline="30000">
                <a:solidFill>
                  <a:schemeClr val="accent2"/>
                </a:solidFill>
              </a:rPr>
              <a:t>2</a:t>
            </a:r>
            <a:r>
              <a:rPr lang="en-US" sz="4400" b="1">
                <a:solidFill>
                  <a:srgbClr val="CC3300"/>
                </a:solidFill>
              </a:rPr>
              <a:t>3</a:t>
            </a:r>
            <a:r>
              <a:rPr lang="en-US" sz="4400" b="1"/>
              <a:t>p</a:t>
            </a:r>
            <a:r>
              <a:rPr lang="en-US" sz="4400" b="1" baseline="30000">
                <a:solidFill>
                  <a:schemeClr val="accent2"/>
                </a:solidFill>
              </a:rPr>
              <a:t>6</a:t>
            </a:r>
            <a:r>
              <a:rPr lang="en-US" sz="4400" b="1">
                <a:solidFill>
                  <a:srgbClr val="CC3300"/>
                </a:solidFill>
              </a:rPr>
              <a:t>4</a:t>
            </a:r>
            <a:r>
              <a:rPr lang="en-US" sz="4400" b="1"/>
              <a:t>s</a:t>
            </a:r>
            <a:r>
              <a:rPr lang="en-US" sz="4400" b="1" baseline="30000">
                <a:solidFill>
                  <a:schemeClr val="accent2"/>
                </a:solidFill>
              </a:rPr>
              <a:t>1</a:t>
            </a:r>
            <a:r>
              <a:rPr lang="en-US" sz="4400" b="1">
                <a:solidFill>
                  <a:srgbClr val="CC3300"/>
                </a:solidFill>
              </a:rPr>
              <a:t>3</a:t>
            </a:r>
            <a:r>
              <a:rPr lang="en-US" sz="4400" b="1"/>
              <a:t>d</a:t>
            </a:r>
            <a:r>
              <a:rPr lang="en-US" sz="4400" b="1" baseline="30000">
                <a:solidFill>
                  <a:schemeClr val="accent2"/>
                </a:solidFill>
              </a:rPr>
              <a:t>10  </a:t>
            </a:r>
            <a:r>
              <a:rPr lang="en-US"/>
              <a:t>is actually MORE stable</a:t>
            </a:r>
          </a:p>
          <a:p>
            <a:pPr eaLnBrk="1" hangingPunct="1"/>
            <a:endParaRPr lang="en-US" sz="4400" b="1">
              <a:solidFill>
                <a:schemeClr val="accent2"/>
              </a:solidFill>
            </a:endParaRPr>
          </a:p>
          <a:p>
            <a:pPr eaLnBrk="1" hangingPunct="1"/>
            <a:endParaRPr lang="en-US" b="1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866900" y="182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5" name="Picture 3" descr="IMG00011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81000"/>
            <a:ext cx="8763000" cy="5695950"/>
          </a:xfrm>
          <a:prstGeom prst="rect">
            <a:avLst/>
          </a:prstGeo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057400" y="0"/>
            <a:ext cx="395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</a:rPr>
              <a:t>Quantum Periodic Table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2438400" y="3962400"/>
            <a:ext cx="652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3300"/>
                </a:solidFill>
              </a:rPr>
              <a:t>Count the electrons in each different orbital type</a:t>
            </a:r>
          </a:p>
          <a:p>
            <a:pPr eaLnBrk="1" hangingPunct="1"/>
            <a:r>
              <a:rPr lang="en-US" b="1">
                <a:solidFill>
                  <a:srgbClr val="CC3300"/>
                </a:solidFill>
              </a:rPr>
              <a:t>until you get to copper. 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533400"/>
            <a:ext cx="8763000" cy="533400"/>
            <a:chOff x="152400" y="838200"/>
            <a:chExt cx="8610600" cy="614065"/>
          </a:xfrm>
        </p:grpSpPr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828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505200" y="990600"/>
              <a:ext cx="561372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1s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1143000"/>
            <a:ext cx="990600" cy="461963"/>
            <a:chOff x="152400" y="838200"/>
            <a:chExt cx="8610600" cy="347088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193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3505197" y="838200"/>
              <a:ext cx="4879618" cy="347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96000" y="1143000"/>
            <a:ext cx="2895600" cy="381000"/>
            <a:chOff x="152400" y="838199"/>
            <a:chExt cx="8610600" cy="364013"/>
          </a:xfrm>
        </p:grpSpPr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7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3034" name="TextBox 19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36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2p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1752600"/>
            <a:ext cx="990600" cy="461963"/>
            <a:chOff x="152400" y="838200"/>
            <a:chExt cx="8610600" cy="420573"/>
          </a:xfrm>
        </p:grpSpPr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3s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96000" y="1676400"/>
            <a:ext cx="2895600" cy="461963"/>
            <a:chOff x="152400" y="838199"/>
            <a:chExt cx="8610600" cy="441082"/>
          </a:xfrm>
        </p:grpSpPr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3030" name="TextBox 25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28600" y="2362200"/>
            <a:ext cx="990600" cy="461963"/>
            <a:chOff x="152400" y="838200"/>
            <a:chExt cx="8610600" cy="420573"/>
          </a:xfrm>
        </p:grpSpPr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9" name="TextBox 28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4s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219200" y="2286000"/>
            <a:ext cx="4800600" cy="461963"/>
            <a:chOff x="152400" y="838199"/>
            <a:chExt cx="8610600" cy="445390"/>
          </a:xfrm>
        </p:grpSpPr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31"/>
            </a:xfrm>
            <a:prstGeom prst="straightConnector1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3026" name="TextBox 30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393524" cy="44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3d</a:t>
              </a:r>
              <a:r>
                <a:rPr lang="en-US" b="1" baseline="30000"/>
                <a:t>10</a:t>
              </a:r>
            </a:p>
          </p:txBody>
        </p:sp>
      </p:grp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8458200" y="2209800"/>
            <a:ext cx="533400" cy="4572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a typeface="+mn-ea"/>
                <a:cs typeface="+mn-cs"/>
              </a:rPr>
              <a:t>Kr</a:t>
            </a: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6096000" y="2209800"/>
            <a:ext cx="2895600" cy="461963"/>
            <a:chOff x="152400" y="838199"/>
            <a:chExt cx="8610600" cy="441082"/>
          </a:xfrm>
        </p:grpSpPr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3024" name="TextBox 34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4p</a:t>
              </a:r>
              <a:r>
                <a:rPr lang="en-US" b="1" baseline="3000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50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accent2"/>
                </a:solidFill>
              </a:rPr>
              <a:t>4.	Kr</a:t>
            </a:r>
          </a:p>
          <a:p>
            <a:pPr eaLnBrk="1" hangingPunct="1"/>
            <a:endParaRPr lang="en-US" sz="4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4000" b="1" dirty="0">
                <a:solidFill>
                  <a:srgbClr val="CC3300"/>
                </a:solidFill>
              </a:rPr>
              <a:t>1</a:t>
            </a:r>
            <a:r>
              <a:rPr lang="en-US" sz="4000" b="1" dirty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2</a:t>
            </a:r>
            <a:r>
              <a:rPr lang="en-US" sz="4000" b="1" dirty="0">
                <a:solidFill>
                  <a:srgbClr val="CC3300"/>
                </a:solidFill>
              </a:rPr>
              <a:t>2</a:t>
            </a:r>
            <a:r>
              <a:rPr lang="en-US" sz="4000" b="1" dirty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2</a:t>
            </a:r>
            <a:r>
              <a:rPr lang="en-US" sz="4000" b="1" dirty="0">
                <a:solidFill>
                  <a:srgbClr val="CC3300"/>
                </a:solidFill>
              </a:rPr>
              <a:t>2</a:t>
            </a:r>
            <a:r>
              <a:rPr lang="en-US" sz="4000" b="1" dirty="0"/>
              <a:t>p</a:t>
            </a:r>
            <a:r>
              <a:rPr lang="en-US" sz="4000" b="1" baseline="30000" dirty="0">
                <a:solidFill>
                  <a:schemeClr val="accent2"/>
                </a:solidFill>
              </a:rPr>
              <a:t>6</a:t>
            </a:r>
            <a:r>
              <a:rPr lang="en-US" sz="4000" b="1" dirty="0">
                <a:solidFill>
                  <a:srgbClr val="CC3300"/>
                </a:solidFill>
              </a:rPr>
              <a:t>3</a:t>
            </a:r>
            <a:r>
              <a:rPr lang="en-US" sz="4000" b="1" dirty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2</a:t>
            </a:r>
            <a:r>
              <a:rPr lang="en-US" sz="4000" b="1" dirty="0">
                <a:solidFill>
                  <a:srgbClr val="CC3300"/>
                </a:solidFill>
              </a:rPr>
              <a:t>3</a:t>
            </a:r>
            <a:r>
              <a:rPr lang="en-US" sz="4000" b="1" dirty="0"/>
              <a:t>p</a:t>
            </a:r>
            <a:r>
              <a:rPr lang="en-US" sz="4000" b="1" baseline="30000" dirty="0">
                <a:solidFill>
                  <a:schemeClr val="accent2"/>
                </a:solidFill>
              </a:rPr>
              <a:t>6</a:t>
            </a:r>
            <a:r>
              <a:rPr lang="en-US" sz="4000" b="1" dirty="0">
                <a:solidFill>
                  <a:srgbClr val="CC3300"/>
                </a:solidFill>
              </a:rPr>
              <a:t>4</a:t>
            </a:r>
            <a:r>
              <a:rPr lang="en-US" sz="4000" b="1" dirty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2</a:t>
            </a:r>
            <a:r>
              <a:rPr lang="en-US" sz="4000" b="1" dirty="0">
                <a:solidFill>
                  <a:srgbClr val="CC3300"/>
                </a:solidFill>
              </a:rPr>
              <a:t>3</a:t>
            </a:r>
            <a:r>
              <a:rPr lang="en-US" sz="4000" b="1" dirty="0"/>
              <a:t>d</a:t>
            </a:r>
            <a:r>
              <a:rPr lang="en-US" sz="4000" b="1" baseline="30000" dirty="0">
                <a:solidFill>
                  <a:schemeClr val="accent2"/>
                </a:solidFill>
              </a:rPr>
              <a:t>10</a:t>
            </a:r>
            <a:r>
              <a:rPr lang="en-US" sz="4000" b="1" dirty="0">
                <a:solidFill>
                  <a:srgbClr val="CC3300"/>
                </a:solidFill>
              </a:rPr>
              <a:t>4</a:t>
            </a:r>
            <a:r>
              <a:rPr lang="en-US" sz="4000" b="1" dirty="0"/>
              <a:t>p</a:t>
            </a:r>
            <a:r>
              <a:rPr lang="en-US" sz="4000" b="1" baseline="30000" dirty="0">
                <a:solidFill>
                  <a:schemeClr val="accent2"/>
                </a:solidFill>
              </a:rPr>
              <a:t>6</a:t>
            </a:r>
            <a:endParaRPr lang="en-US" sz="4000" b="1" dirty="0">
              <a:solidFill>
                <a:schemeClr val="accent2"/>
              </a:solidFill>
            </a:endParaRPr>
          </a:p>
          <a:p>
            <a:pPr eaLnBrk="1" hangingPunct="1"/>
            <a:endParaRPr lang="en-US" sz="4000" b="1" dirty="0">
              <a:solidFill>
                <a:srgbClr val="CC3300"/>
              </a:solidFill>
            </a:endParaRPr>
          </a:p>
          <a:p>
            <a:pPr eaLnBrk="1" hangingPunct="1"/>
            <a:r>
              <a:rPr lang="en-US" sz="4000" dirty="0"/>
              <a:t>Simplify to a Bohr electron configuration</a:t>
            </a:r>
          </a:p>
          <a:p>
            <a:pPr eaLnBrk="1" hangingPunct="1"/>
            <a:endParaRPr lang="en-US" sz="4000" b="1" dirty="0"/>
          </a:p>
          <a:p>
            <a:pPr eaLnBrk="1" hangingPunct="1"/>
            <a:r>
              <a:rPr lang="en-US" sz="3600" b="1" dirty="0">
                <a:solidFill>
                  <a:srgbClr val="CC3300"/>
                </a:solidFill>
              </a:rPr>
              <a:t>1</a:t>
            </a:r>
            <a:r>
              <a:rPr lang="en-US" sz="3600" b="1" dirty="0"/>
              <a:t>s</a:t>
            </a:r>
            <a:r>
              <a:rPr lang="en-US" sz="3600" b="1" baseline="30000" dirty="0">
                <a:solidFill>
                  <a:schemeClr val="accent2"/>
                </a:solidFill>
              </a:rPr>
              <a:t>2</a:t>
            </a:r>
            <a:r>
              <a:rPr lang="en-US" sz="3600" b="1" dirty="0">
                <a:solidFill>
                  <a:schemeClr val="accent2"/>
                </a:solidFill>
              </a:rPr>
              <a:t>   </a:t>
            </a:r>
            <a:r>
              <a:rPr lang="en-US" sz="3600" b="1" dirty="0">
                <a:solidFill>
                  <a:srgbClr val="CC3300"/>
                </a:solidFill>
              </a:rPr>
              <a:t>2</a:t>
            </a:r>
            <a:r>
              <a:rPr lang="en-US" sz="3600" b="1" dirty="0"/>
              <a:t>s</a:t>
            </a:r>
            <a:r>
              <a:rPr lang="en-US" sz="3600" b="1" baseline="30000" dirty="0">
                <a:solidFill>
                  <a:schemeClr val="accent2"/>
                </a:solidFill>
              </a:rPr>
              <a:t>2</a:t>
            </a:r>
            <a:r>
              <a:rPr lang="en-US" sz="3600" b="1" dirty="0">
                <a:solidFill>
                  <a:srgbClr val="CC3300"/>
                </a:solidFill>
              </a:rPr>
              <a:t>2</a:t>
            </a:r>
            <a:r>
              <a:rPr lang="en-US" sz="3600" b="1" dirty="0"/>
              <a:t>p</a:t>
            </a:r>
            <a:r>
              <a:rPr lang="en-US" sz="3600" b="1" baseline="30000" dirty="0">
                <a:solidFill>
                  <a:schemeClr val="accent2"/>
                </a:solidFill>
              </a:rPr>
              <a:t>6</a:t>
            </a:r>
            <a:r>
              <a:rPr lang="en-US" sz="3600" b="1" dirty="0">
                <a:solidFill>
                  <a:schemeClr val="accent2"/>
                </a:solidFill>
              </a:rPr>
              <a:t>   </a:t>
            </a:r>
            <a:r>
              <a:rPr lang="en-US" sz="3600" b="1" dirty="0">
                <a:solidFill>
                  <a:srgbClr val="CC3300"/>
                </a:solidFill>
              </a:rPr>
              <a:t>3</a:t>
            </a:r>
            <a:r>
              <a:rPr lang="en-US" sz="3600" b="1" dirty="0"/>
              <a:t>s</a:t>
            </a:r>
            <a:r>
              <a:rPr lang="en-US" sz="3600" b="1" baseline="30000" dirty="0">
                <a:solidFill>
                  <a:schemeClr val="accent2"/>
                </a:solidFill>
              </a:rPr>
              <a:t>2</a:t>
            </a:r>
            <a:r>
              <a:rPr lang="en-US" sz="3600" b="1" dirty="0">
                <a:solidFill>
                  <a:srgbClr val="CC3300"/>
                </a:solidFill>
              </a:rPr>
              <a:t>3</a:t>
            </a:r>
            <a:r>
              <a:rPr lang="en-US" sz="3600" b="1" dirty="0"/>
              <a:t>p</a:t>
            </a:r>
            <a:r>
              <a:rPr lang="en-US" sz="3600" b="1" baseline="30000" dirty="0">
                <a:solidFill>
                  <a:schemeClr val="accent2"/>
                </a:solidFill>
              </a:rPr>
              <a:t>6</a:t>
            </a:r>
            <a:r>
              <a:rPr lang="en-US" sz="3600" b="1" dirty="0">
                <a:solidFill>
                  <a:srgbClr val="CC3300"/>
                </a:solidFill>
              </a:rPr>
              <a:t>3</a:t>
            </a:r>
            <a:r>
              <a:rPr lang="en-US" sz="3600" b="1" dirty="0"/>
              <a:t>d</a:t>
            </a:r>
            <a:r>
              <a:rPr lang="en-US" sz="3600" b="1" baseline="30000" dirty="0">
                <a:solidFill>
                  <a:schemeClr val="accent2"/>
                </a:solidFill>
              </a:rPr>
              <a:t>10 </a:t>
            </a:r>
            <a:r>
              <a:rPr lang="en-US" sz="3600" b="1" dirty="0">
                <a:solidFill>
                  <a:schemeClr val="accent2"/>
                </a:solidFill>
              </a:rPr>
              <a:t>  </a:t>
            </a:r>
            <a:r>
              <a:rPr lang="en-US" sz="3600" b="1" dirty="0">
                <a:solidFill>
                  <a:srgbClr val="CC3300"/>
                </a:solidFill>
              </a:rPr>
              <a:t>4</a:t>
            </a:r>
            <a:r>
              <a:rPr lang="en-US" sz="3600" b="1" dirty="0"/>
              <a:t>s</a:t>
            </a:r>
            <a:r>
              <a:rPr lang="en-US" sz="3600" b="1" baseline="30000" dirty="0">
                <a:solidFill>
                  <a:schemeClr val="accent2"/>
                </a:solidFill>
              </a:rPr>
              <a:t>2</a:t>
            </a:r>
            <a:r>
              <a:rPr lang="en-US" sz="3600" b="1" dirty="0">
                <a:solidFill>
                  <a:srgbClr val="CC3300"/>
                </a:solidFill>
              </a:rPr>
              <a:t>4</a:t>
            </a:r>
            <a:r>
              <a:rPr lang="en-US" sz="3600" b="1" dirty="0"/>
              <a:t>p</a:t>
            </a:r>
            <a:r>
              <a:rPr lang="en-US" sz="3600" b="1" baseline="30000" dirty="0">
                <a:solidFill>
                  <a:schemeClr val="accent2"/>
                </a:solidFill>
              </a:rPr>
              <a:t>6  </a:t>
            </a:r>
            <a:r>
              <a:rPr lang="en-US" sz="3600" b="1" dirty="0">
                <a:solidFill>
                  <a:schemeClr val="accent2"/>
                </a:solidFill>
              </a:rPr>
              <a:t>  </a:t>
            </a:r>
            <a:r>
              <a:rPr lang="en-US" sz="3600" b="1" baseline="30000" dirty="0">
                <a:solidFill>
                  <a:schemeClr val="accent2"/>
                </a:solidFill>
              </a:rPr>
              <a:t>   </a:t>
            </a:r>
            <a:endParaRPr lang="en-US" sz="3600" b="1" dirty="0"/>
          </a:p>
          <a:p>
            <a:pPr eaLnBrk="1" hangingPunct="1"/>
            <a:endParaRPr lang="en-US" sz="3600" b="1" dirty="0">
              <a:solidFill>
                <a:srgbClr val="CC3300"/>
              </a:solidFill>
            </a:endParaRPr>
          </a:p>
          <a:p>
            <a:pPr eaLnBrk="1" hangingPunct="1"/>
            <a:r>
              <a:rPr lang="en-US" sz="4000" b="1" dirty="0">
                <a:solidFill>
                  <a:srgbClr val="006600"/>
                </a:solidFill>
              </a:rPr>
              <a:t>2	   </a:t>
            </a:r>
            <a:r>
              <a:rPr lang="en-US" sz="4000" b="1" dirty="0" smtClean="0">
                <a:solidFill>
                  <a:srgbClr val="006600"/>
                </a:solidFill>
              </a:rPr>
              <a:t>		8</a:t>
            </a:r>
            <a:r>
              <a:rPr lang="en-US" sz="4000" b="1" dirty="0">
                <a:solidFill>
                  <a:srgbClr val="006600"/>
                </a:solidFill>
              </a:rPr>
              <a:t>		 </a:t>
            </a:r>
            <a:r>
              <a:rPr lang="en-US" sz="4000" b="1" dirty="0" smtClean="0">
                <a:solidFill>
                  <a:srgbClr val="006600"/>
                </a:solidFill>
              </a:rPr>
              <a:t>		18</a:t>
            </a:r>
            <a:r>
              <a:rPr lang="en-US" sz="4000" b="1" dirty="0">
                <a:solidFill>
                  <a:srgbClr val="006600"/>
                </a:solidFill>
              </a:rPr>
              <a:t>		     8	     </a:t>
            </a:r>
            <a:endParaRPr lang="en-US" sz="4000" b="1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8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866900" y="182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5" name="Picture 3" descr="IMG00011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81000"/>
            <a:ext cx="8763000" cy="5695950"/>
          </a:xfrm>
          <a:prstGeom prst="rect">
            <a:avLst/>
          </a:prstGeo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057400" y="0"/>
            <a:ext cx="395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</a:rPr>
              <a:t>Quantum Periodic Table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533400"/>
            <a:ext cx="8763000" cy="533400"/>
            <a:chOff x="152400" y="838200"/>
            <a:chExt cx="8610600" cy="614065"/>
          </a:xfrm>
        </p:grpSpPr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828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505200" y="990600"/>
              <a:ext cx="561372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1s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1143000"/>
            <a:ext cx="990600" cy="461963"/>
            <a:chOff x="152400" y="838200"/>
            <a:chExt cx="8610600" cy="347088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193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3505197" y="838200"/>
              <a:ext cx="4879618" cy="347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96000" y="1143000"/>
            <a:ext cx="2895600" cy="381000"/>
            <a:chOff x="152400" y="838199"/>
            <a:chExt cx="8610600" cy="364013"/>
          </a:xfrm>
        </p:grpSpPr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7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6111" name="TextBox 19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36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2p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1752600"/>
            <a:ext cx="990600" cy="461963"/>
            <a:chOff x="152400" y="838200"/>
            <a:chExt cx="8610600" cy="420573"/>
          </a:xfrm>
        </p:grpSpPr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3s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96000" y="1676400"/>
            <a:ext cx="2895600" cy="461963"/>
            <a:chOff x="152400" y="838199"/>
            <a:chExt cx="8610600" cy="441082"/>
          </a:xfrm>
        </p:grpSpPr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6107" name="TextBox 25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28600" y="2362200"/>
            <a:ext cx="990600" cy="461963"/>
            <a:chOff x="152400" y="838200"/>
            <a:chExt cx="8610600" cy="420573"/>
          </a:xfrm>
        </p:grpSpPr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9" name="TextBox 28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4s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219200" y="2286000"/>
            <a:ext cx="4800600" cy="461963"/>
            <a:chOff x="152400" y="838199"/>
            <a:chExt cx="8610600" cy="445390"/>
          </a:xfrm>
        </p:grpSpPr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31"/>
            </a:xfrm>
            <a:prstGeom prst="straightConnector1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6103" name="TextBox 30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393524" cy="44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3d</a:t>
              </a:r>
              <a:r>
                <a:rPr lang="en-US" b="1" baseline="30000"/>
                <a:t>10</a:t>
              </a:r>
            </a:p>
          </p:txBody>
        </p:sp>
      </p:grp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2667000" y="2743200"/>
            <a:ext cx="533400" cy="4572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a typeface="+mn-ea"/>
                <a:cs typeface="+mn-cs"/>
              </a:rPr>
              <a:t>Mo</a:t>
            </a: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6096000" y="2209800"/>
            <a:ext cx="2895600" cy="461963"/>
            <a:chOff x="152400" y="838199"/>
            <a:chExt cx="8610600" cy="441082"/>
          </a:xfrm>
        </p:grpSpPr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6101" name="TextBox 34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4p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28600" y="2819400"/>
            <a:ext cx="990600" cy="461963"/>
            <a:chOff x="152400" y="838200"/>
            <a:chExt cx="8610600" cy="420573"/>
          </a:xfrm>
        </p:grpSpPr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7" name="TextBox 36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5s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219200" y="2819400"/>
            <a:ext cx="1981200" cy="461963"/>
            <a:chOff x="152400" y="838199"/>
            <a:chExt cx="8610600" cy="385491"/>
          </a:xfrm>
        </p:grpSpPr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325"/>
            </a:xfrm>
            <a:prstGeom prst="straightConnector1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6097" name="TextBox 39"/>
            <p:cNvSpPr txBox="1">
              <a:spLocks noChangeArrowheads="1"/>
            </p:cNvSpPr>
            <p:nvPr/>
          </p:nvSpPr>
          <p:spPr bwMode="auto">
            <a:xfrm>
              <a:off x="3505197" y="838199"/>
              <a:ext cx="2662749" cy="38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4d</a:t>
              </a:r>
              <a:r>
                <a:rPr lang="en-US" b="1" baseline="3000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92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accent2"/>
                </a:solidFill>
              </a:rPr>
              <a:t>4.	Mo</a:t>
            </a:r>
          </a:p>
          <a:p>
            <a:pPr eaLnBrk="1" hangingPunct="1"/>
            <a:endParaRPr lang="en-US" sz="4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CC3300"/>
                </a:solidFill>
              </a:rPr>
              <a:t>1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2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2</a:t>
            </a:r>
            <a:r>
              <a:rPr lang="en-US" sz="4000" b="1" dirty="0" smtClean="0"/>
              <a:t>p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000" b="1" dirty="0" smtClean="0">
                <a:solidFill>
                  <a:srgbClr val="CC3300"/>
                </a:solidFill>
              </a:rPr>
              <a:t>3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3</a:t>
            </a:r>
            <a:r>
              <a:rPr lang="en-US" sz="4000" b="1" dirty="0" smtClean="0"/>
              <a:t>p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000" b="1" dirty="0" smtClean="0">
                <a:solidFill>
                  <a:srgbClr val="CC3300"/>
                </a:solidFill>
              </a:rPr>
              <a:t>4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3</a:t>
            </a:r>
            <a:r>
              <a:rPr lang="en-US" sz="4000" b="1" dirty="0" smtClean="0"/>
              <a:t>d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10</a:t>
            </a:r>
            <a:r>
              <a:rPr lang="en-US" sz="4000" b="1" dirty="0" smtClean="0">
                <a:solidFill>
                  <a:srgbClr val="CC3300"/>
                </a:solidFill>
              </a:rPr>
              <a:t>4</a:t>
            </a:r>
            <a:r>
              <a:rPr lang="en-US" sz="4000" b="1" dirty="0" smtClean="0"/>
              <a:t>p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000" b="1" dirty="0" smtClean="0">
                <a:solidFill>
                  <a:srgbClr val="CC3300"/>
                </a:solidFill>
              </a:rPr>
              <a:t>5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4</a:t>
            </a:r>
            <a:r>
              <a:rPr lang="en-US" sz="4000" b="1" dirty="0" smtClean="0"/>
              <a:t>d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4</a:t>
            </a:r>
            <a:endParaRPr lang="en-US" sz="4000" b="1" dirty="0">
              <a:solidFill>
                <a:srgbClr val="CC3300"/>
              </a:solidFill>
            </a:endParaRPr>
          </a:p>
          <a:p>
            <a:pPr eaLnBrk="1" hangingPunct="1"/>
            <a:endParaRPr lang="en-US" sz="4000" dirty="0" smtClean="0"/>
          </a:p>
          <a:p>
            <a:pPr eaLnBrk="1" hangingPunct="1"/>
            <a:r>
              <a:rPr lang="en-US" sz="4000" dirty="0" smtClean="0"/>
              <a:t>WHOOPS!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sz="4000" dirty="0"/>
          </a:p>
          <a:p>
            <a:pPr eaLnBrk="1" hangingPunct="1"/>
            <a:r>
              <a:rPr lang="en-US" sz="4000" b="1" dirty="0" smtClean="0">
                <a:solidFill>
                  <a:srgbClr val="CC3300"/>
                </a:solidFill>
              </a:rPr>
              <a:t>1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2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2</a:t>
            </a:r>
            <a:r>
              <a:rPr lang="en-US" sz="4000" b="1" dirty="0" smtClean="0"/>
              <a:t>p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000" b="1" dirty="0" smtClean="0">
                <a:solidFill>
                  <a:srgbClr val="CC3300"/>
                </a:solidFill>
              </a:rPr>
              <a:t>3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3</a:t>
            </a:r>
            <a:r>
              <a:rPr lang="en-US" sz="4000" b="1" dirty="0" smtClean="0"/>
              <a:t>p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000" b="1" dirty="0" smtClean="0">
                <a:solidFill>
                  <a:srgbClr val="CC3300"/>
                </a:solidFill>
              </a:rPr>
              <a:t>4</a:t>
            </a:r>
            <a:r>
              <a:rPr lang="en-US" sz="4000" b="1" dirty="0" smtClean="0"/>
              <a:t>s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4000" b="1" dirty="0" smtClean="0">
                <a:solidFill>
                  <a:srgbClr val="CC3300"/>
                </a:solidFill>
              </a:rPr>
              <a:t>3</a:t>
            </a:r>
            <a:r>
              <a:rPr lang="en-US" sz="4000" b="1" dirty="0" smtClean="0"/>
              <a:t>d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10</a:t>
            </a:r>
            <a:r>
              <a:rPr lang="en-US" sz="4000" b="1" dirty="0" smtClean="0">
                <a:solidFill>
                  <a:srgbClr val="CC3300"/>
                </a:solidFill>
              </a:rPr>
              <a:t>4</a:t>
            </a:r>
            <a:r>
              <a:rPr lang="en-US" sz="4000" b="1" dirty="0" smtClean="0"/>
              <a:t>p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000" b="1" dirty="0" smtClean="0">
                <a:solidFill>
                  <a:srgbClr val="CC3300"/>
                </a:solidFill>
              </a:rPr>
              <a:t>5</a:t>
            </a:r>
            <a:r>
              <a:rPr lang="en-US" sz="4000" b="1" dirty="0" smtClean="0"/>
              <a:t>s</a:t>
            </a:r>
            <a:r>
              <a:rPr lang="en-US" sz="4000" b="1" baseline="30000" dirty="0">
                <a:solidFill>
                  <a:schemeClr val="accent2"/>
                </a:solidFill>
              </a:rPr>
              <a:t>1</a:t>
            </a:r>
            <a:r>
              <a:rPr lang="en-US" sz="4000" b="1" dirty="0" smtClean="0">
                <a:solidFill>
                  <a:srgbClr val="CC3300"/>
                </a:solidFill>
              </a:rPr>
              <a:t>4</a:t>
            </a:r>
            <a:r>
              <a:rPr lang="en-US" sz="4000" b="1" dirty="0" smtClean="0"/>
              <a:t>d</a:t>
            </a:r>
            <a:r>
              <a:rPr lang="en-US" sz="4000" b="1" baseline="30000" dirty="0" smtClean="0">
                <a:solidFill>
                  <a:schemeClr val="accent2"/>
                </a:solidFill>
              </a:rPr>
              <a:t>5</a:t>
            </a:r>
            <a:endParaRPr lang="en-US" sz="4000" b="1" dirty="0">
              <a:solidFill>
                <a:srgbClr val="CC33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2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866900" y="182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5" name="Picture 3" descr="IMG00011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81000"/>
            <a:ext cx="8763000" cy="5695950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057400" y="0"/>
            <a:ext cx="395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</a:rPr>
              <a:t>Quantum Periodic Table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533400"/>
            <a:ext cx="8763000" cy="533400"/>
            <a:chOff x="152400" y="838200"/>
            <a:chExt cx="8610600" cy="614065"/>
          </a:xfrm>
        </p:grpSpPr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828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505200" y="990600"/>
              <a:ext cx="561372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1s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1143000"/>
            <a:ext cx="990600" cy="461963"/>
            <a:chOff x="152400" y="838200"/>
            <a:chExt cx="8610600" cy="347088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193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3505197" y="838200"/>
              <a:ext cx="4879618" cy="347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96000" y="1143000"/>
            <a:ext cx="2895600" cy="381000"/>
            <a:chOff x="152400" y="838199"/>
            <a:chExt cx="8610600" cy="364013"/>
          </a:xfrm>
        </p:grpSpPr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7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50210" name="TextBox 19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36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2p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1752600"/>
            <a:ext cx="990600" cy="461963"/>
            <a:chOff x="152400" y="838200"/>
            <a:chExt cx="8610600" cy="420573"/>
          </a:xfrm>
        </p:grpSpPr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3s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96000" y="1676400"/>
            <a:ext cx="2895600" cy="461963"/>
            <a:chOff x="152400" y="838199"/>
            <a:chExt cx="8610600" cy="441082"/>
          </a:xfrm>
        </p:grpSpPr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50206" name="TextBox 25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28600" y="2286000"/>
            <a:ext cx="990600" cy="461963"/>
            <a:chOff x="152400" y="838200"/>
            <a:chExt cx="8610600" cy="420573"/>
          </a:xfrm>
        </p:grpSpPr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9" name="TextBox 28"/>
            <p:cNvSpPr txBox="1"/>
            <p:nvPr/>
          </p:nvSpPr>
          <p:spPr>
            <a:xfrm>
              <a:off x="3464169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4s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1219200" y="2286000"/>
            <a:ext cx="4800600" cy="461963"/>
            <a:chOff x="152400" y="838199"/>
            <a:chExt cx="8610600" cy="445390"/>
          </a:xfrm>
        </p:grpSpPr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31"/>
            </a:xfrm>
            <a:prstGeom prst="straightConnector1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50202" name="TextBox 30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393524" cy="44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3d</a:t>
              </a:r>
              <a:r>
                <a:rPr lang="en-US" b="1" baseline="30000"/>
                <a:t>10</a:t>
              </a:r>
            </a:p>
          </p:txBody>
        </p:sp>
      </p:grp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685800" y="3276600"/>
            <a:ext cx="6858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a typeface="+mn-ea"/>
                <a:cs typeface="+mn-cs"/>
              </a:rPr>
              <a:t>Ba</a:t>
            </a:r>
            <a:r>
              <a:rPr lang="en-US" b="1" baseline="30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a typeface="+mn-ea"/>
                <a:cs typeface="+mn-cs"/>
              </a:rPr>
              <a:t>2+</a:t>
            </a: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6096000" y="2209800"/>
            <a:ext cx="2895600" cy="461963"/>
            <a:chOff x="152400" y="838199"/>
            <a:chExt cx="8610600" cy="441082"/>
          </a:xfrm>
        </p:grpSpPr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50200" name="TextBox 34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4p</a:t>
              </a:r>
              <a:r>
                <a:rPr lang="en-US" b="1" baseline="30000"/>
                <a:t>6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28600" y="2819400"/>
            <a:ext cx="990600" cy="461963"/>
            <a:chOff x="152400" y="838200"/>
            <a:chExt cx="8610600" cy="420573"/>
          </a:xfrm>
        </p:grpSpPr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7" name="TextBox 36"/>
            <p:cNvSpPr txBox="1"/>
            <p:nvPr/>
          </p:nvSpPr>
          <p:spPr>
            <a:xfrm>
              <a:off x="3505197" y="838200"/>
              <a:ext cx="4879618" cy="420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5s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219200" y="2819400"/>
            <a:ext cx="4800600" cy="461665"/>
            <a:chOff x="152400" y="838199"/>
            <a:chExt cx="8610600" cy="467107"/>
          </a:xfrm>
        </p:grpSpPr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607"/>
            </a:xfrm>
            <a:prstGeom prst="straightConnector1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50196" name="TextBox 39"/>
            <p:cNvSpPr txBox="1">
              <a:spLocks noChangeArrowheads="1"/>
            </p:cNvSpPr>
            <p:nvPr/>
          </p:nvSpPr>
          <p:spPr bwMode="auto">
            <a:xfrm>
              <a:off x="3505198" y="838199"/>
              <a:ext cx="1282297" cy="46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 smtClean="0"/>
                <a:t>4d</a:t>
              </a:r>
              <a:r>
                <a:rPr lang="en-US" b="1" baseline="30000" dirty="0" smtClean="0"/>
                <a:t>10</a:t>
              </a:r>
              <a:endParaRPr lang="en-US" b="1" baseline="30000" dirty="0"/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6096000" y="2819400"/>
            <a:ext cx="2895600" cy="461963"/>
            <a:chOff x="152400" y="838199"/>
            <a:chExt cx="8610600" cy="441082"/>
          </a:xfrm>
        </p:grpSpPr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51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50194" name="TextBox 41"/>
            <p:cNvSpPr txBox="1">
              <a:spLocks noChangeArrowheads="1"/>
            </p:cNvSpPr>
            <p:nvPr/>
          </p:nvSpPr>
          <p:spPr bwMode="auto">
            <a:xfrm>
              <a:off x="3505196" y="838199"/>
              <a:ext cx="1821881" cy="4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5p</a:t>
              </a:r>
              <a:r>
                <a:rPr lang="en-US" b="1" baseline="3000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19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Diagrams</a:t>
            </a:r>
            <a:endParaRPr lang="en-US" dirty="0"/>
          </a:p>
        </p:txBody>
      </p:sp>
      <p:pic>
        <p:nvPicPr>
          <p:cNvPr id="6" name="Picture 5" descr="Screen shot 2011-11-08 at 1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8" y="1399507"/>
            <a:ext cx="5026948" cy="5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/>
              <a:t>6.	Ba</a:t>
            </a:r>
            <a:r>
              <a:rPr lang="en-US" sz="4000" b="1" baseline="30000" dirty="0"/>
              <a:t>2+</a:t>
            </a:r>
            <a:endParaRPr lang="en-US" sz="4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CC3300"/>
                </a:solidFill>
              </a:rPr>
              <a:t>1</a:t>
            </a:r>
            <a:r>
              <a:rPr lang="en-US" sz="3200" b="1" dirty="0" smtClean="0"/>
              <a:t>s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 smtClean="0">
                <a:solidFill>
                  <a:srgbClr val="CC3300"/>
                </a:solidFill>
              </a:rPr>
              <a:t>2</a:t>
            </a:r>
            <a:r>
              <a:rPr lang="en-US" sz="3200" b="1" dirty="0" smtClean="0"/>
              <a:t>s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 smtClean="0">
                <a:solidFill>
                  <a:srgbClr val="CC3300"/>
                </a:solidFill>
              </a:rPr>
              <a:t>2</a:t>
            </a:r>
            <a:r>
              <a:rPr lang="en-US" sz="3200" b="1" dirty="0" smtClean="0"/>
              <a:t>p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3200" b="1" dirty="0" smtClean="0">
                <a:solidFill>
                  <a:srgbClr val="CC3300"/>
                </a:solidFill>
              </a:rPr>
              <a:t>3</a:t>
            </a:r>
            <a:r>
              <a:rPr lang="en-US" sz="3200" b="1" dirty="0" smtClean="0"/>
              <a:t>s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 smtClean="0">
                <a:solidFill>
                  <a:srgbClr val="CC3300"/>
                </a:solidFill>
              </a:rPr>
              <a:t>3</a:t>
            </a:r>
            <a:r>
              <a:rPr lang="en-US" sz="3200" b="1" dirty="0" smtClean="0"/>
              <a:t>p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3200" b="1" dirty="0" smtClean="0">
                <a:solidFill>
                  <a:srgbClr val="CC3300"/>
                </a:solidFill>
              </a:rPr>
              <a:t>4</a:t>
            </a:r>
            <a:r>
              <a:rPr lang="en-US" sz="3200" b="1" dirty="0" smtClean="0"/>
              <a:t>s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 smtClean="0">
                <a:solidFill>
                  <a:srgbClr val="CC3300"/>
                </a:solidFill>
              </a:rPr>
              <a:t>3</a:t>
            </a:r>
            <a:r>
              <a:rPr lang="en-US" sz="3200" b="1" dirty="0" smtClean="0"/>
              <a:t>d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10</a:t>
            </a:r>
            <a:r>
              <a:rPr lang="en-US" sz="3200" b="1" dirty="0" smtClean="0">
                <a:solidFill>
                  <a:srgbClr val="CC3300"/>
                </a:solidFill>
              </a:rPr>
              <a:t>4</a:t>
            </a:r>
            <a:r>
              <a:rPr lang="en-US" sz="3200" b="1" dirty="0" smtClean="0"/>
              <a:t>p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3200" b="1" dirty="0">
                <a:solidFill>
                  <a:srgbClr val="CC3300"/>
                </a:solidFill>
              </a:rPr>
              <a:t>5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 smtClean="0">
                <a:solidFill>
                  <a:srgbClr val="CC3300"/>
                </a:solidFill>
              </a:rPr>
              <a:t>4</a:t>
            </a:r>
            <a:r>
              <a:rPr lang="en-US" sz="3200" b="1" dirty="0" smtClean="0"/>
              <a:t>d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10</a:t>
            </a:r>
            <a:r>
              <a:rPr lang="en-US" sz="3200" b="1" dirty="0" smtClean="0">
                <a:solidFill>
                  <a:srgbClr val="CC3300"/>
                </a:solidFill>
              </a:rPr>
              <a:t>5</a:t>
            </a:r>
            <a:r>
              <a:rPr lang="en-US" sz="3200" b="1" dirty="0" smtClean="0"/>
              <a:t>p</a:t>
            </a:r>
            <a:r>
              <a:rPr lang="en-US" sz="3200" b="1" baseline="30000" dirty="0" smtClean="0">
                <a:solidFill>
                  <a:schemeClr val="accent2"/>
                </a:solidFill>
              </a:rPr>
              <a:t>6</a:t>
            </a:r>
            <a:endParaRPr lang="en-US" sz="3200" b="1" dirty="0">
              <a:solidFill>
                <a:schemeClr val="accent2"/>
              </a:solidFill>
            </a:endParaRPr>
          </a:p>
          <a:p>
            <a:pPr eaLnBrk="1" hangingPunct="1"/>
            <a:endParaRPr lang="en-US" sz="4000" b="1" dirty="0">
              <a:solidFill>
                <a:srgbClr val="006600"/>
              </a:solidFill>
            </a:endParaRPr>
          </a:p>
          <a:p>
            <a:pPr eaLnBrk="1" hangingPunct="1">
              <a:buFontTx/>
              <a:buAutoNum type="arabicPeriod" startAt="7"/>
            </a:pPr>
            <a:r>
              <a:rPr lang="en-US" sz="4000" b="1" dirty="0" err="1"/>
              <a:t>Xe</a:t>
            </a:r>
            <a:endParaRPr lang="en-US" sz="4000" b="1" dirty="0">
              <a:solidFill>
                <a:srgbClr val="006600"/>
              </a:solidFill>
            </a:endParaRPr>
          </a:p>
          <a:p>
            <a:pPr eaLnBrk="1" hangingPunct="1"/>
            <a:r>
              <a:rPr lang="en-US" sz="3200" b="1" dirty="0">
                <a:solidFill>
                  <a:srgbClr val="CC3300"/>
                </a:solidFill>
              </a:rPr>
              <a:t>1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2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2</a:t>
            </a:r>
            <a:r>
              <a:rPr lang="en-US" sz="3200" b="1" dirty="0"/>
              <a:t>p</a:t>
            </a:r>
            <a:r>
              <a:rPr lang="en-US" sz="3200" b="1" baseline="30000" dirty="0">
                <a:solidFill>
                  <a:schemeClr val="accent2"/>
                </a:solidFill>
              </a:rPr>
              <a:t>6</a:t>
            </a:r>
            <a:r>
              <a:rPr lang="en-US" sz="3200" b="1" dirty="0">
                <a:solidFill>
                  <a:srgbClr val="CC3300"/>
                </a:solidFill>
              </a:rPr>
              <a:t>3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3</a:t>
            </a:r>
            <a:r>
              <a:rPr lang="en-US" sz="3200" b="1" dirty="0"/>
              <a:t>p</a:t>
            </a:r>
            <a:r>
              <a:rPr lang="en-US" sz="3200" b="1" baseline="30000" dirty="0">
                <a:solidFill>
                  <a:schemeClr val="accent2"/>
                </a:solidFill>
              </a:rPr>
              <a:t>6</a:t>
            </a:r>
            <a:r>
              <a:rPr lang="en-US" sz="3200" b="1" dirty="0">
                <a:solidFill>
                  <a:srgbClr val="CC3300"/>
                </a:solidFill>
              </a:rPr>
              <a:t>4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3</a:t>
            </a:r>
            <a:r>
              <a:rPr lang="en-US" sz="3200" b="1" dirty="0"/>
              <a:t>d</a:t>
            </a:r>
            <a:r>
              <a:rPr lang="en-US" sz="3200" b="1" baseline="30000" dirty="0">
                <a:solidFill>
                  <a:schemeClr val="accent2"/>
                </a:solidFill>
              </a:rPr>
              <a:t>10</a:t>
            </a:r>
            <a:r>
              <a:rPr lang="en-US" sz="3200" b="1" dirty="0">
                <a:solidFill>
                  <a:srgbClr val="CC3300"/>
                </a:solidFill>
              </a:rPr>
              <a:t>4</a:t>
            </a:r>
            <a:r>
              <a:rPr lang="en-US" sz="3200" b="1" dirty="0"/>
              <a:t>p</a:t>
            </a:r>
            <a:r>
              <a:rPr lang="en-US" sz="3200" b="1" baseline="30000" dirty="0">
                <a:solidFill>
                  <a:schemeClr val="accent2"/>
                </a:solidFill>
              </a:rPr>
              <a:t>6</a:t>
            </a:r>
            <a:r>
              <a:rPr lang="en-US" sz="3200" b="1" dirty="0">
                <a:solidFill>
                  <a:srgbClr val="CC3300"/>
                </a:solidFill>
              </a:rPr>
              <a:t>5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4</a:t>
            </a:r>
            <a:r>
              <a:rPr lang="en-US" sz="3200" b="1" dirty="0"/>
              <a:t>d</a:t>
            </a:r>
            <a:r>
              <a:rPr lang="en-US" sz="3200" b="1" baseline="30000" dirty="0">
                <a:solidFill>
                  <a:schemeClr val="accent2"/>
                </a:solidFill>
              </a:rPr>
              <a:t>10</a:t>
            </a:r>
            <a:r>
              <a:rPr lang="en-US" sz="3200" b="1" dirty="0">
                <a:solidFill>
                  <a:srgbClr val="CC3300"/>
                </a:solidFill>
              </a:rPr>
              <a:t>5</a:t>
            </a:r>
            <a:r>
              <a:rPr lang="en-US" sz="3200" b="1" dirty="0"/>
              <a:t>p</a:t>
            </a:r>
            <a:r>
              <a:rPr lang="en-US" sz="3200" b="1" baseline="30000" dirty="0">
                <a:solidFill>
                  <a:schemeClr val="accent2"/>
                </a:solidFill>
              </a:rPr>
              <a:t>6</a:t>
            </a:r>
            <a:endParaRPr lang="en-US" sz="3200" b="1" dirty="0">
              <a:solidFill>
                <a:schemeClr val="accent2"/>
              </a:solidFill>
            </a:endParaRPr>
          </a:p>
          <a:p>
            <a:pPr eaLnBrk="1" hangingPunct="1">
              <a:buFontTx/>
              <a:buAutoNum type="arabicPeriod" startAt="7"/>
            </a:pPr>
            <a:endParaRPr lang="en-US" sz="4000" b="1" dirty="0">
              <a:solidFill>
                <a:srgbClr val="006600"/>
              </a:solidFill>
            </a:endParaRPr>
          </a:p>
          <a:p>
            <a:pPr eaLnBrk="1" hangingPunct="1">
              <a:buFontTx/>
              <a:buAutoNum type="arabicPeriod" startAt="8"/>
            </a:pPr>
            <a:r>
              <a:rPr lang="en-US" sz="4000" b="1" dirty="0"/>
              <a:t>I</a:t>
            </a:r>
            <a:r>
              <a:rPr lang="en-US" sz="4000" b="1" baseline="30000" dirty="0"/>
              <a:t>-</a:t>
            </a:r>
          </a:p>
          <a:p>
            <a:pPr eaLnBrk="1" hangingPunct="1"/>
            <a:r>
              <a:rPr lang="en-US" sz="3200" b="1" dirty="0">
                <a:solidFill>
                  <a:srgbClr val="CC3300"/>
                </a:solidFill>
              </a:rPr>
              <a:t>1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2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2</a:t>
            </a:r>
            <a:r>
              <a:rPr lang="en-US" sz="3200" b="1" dirty="0"/>
              <a:t>p</a:t>
            </a:r>
            <a:r>
              <a:rPr lang="en-US" sz="3200" b="1" baseline="30000" dirty="0">
                <a:solidFill>
                  <a:schemeClr val="accent2"/>
                </a:solidFill>
              </a:rPr>
              <a:t>6</a:t>
            </a:r>
            <a:r>
              <a:rPr lang="en-US" sz="3200" b="1" dirty="0">
                <a:solidFill>
                  <a:srgbClr val="CC3300"/>
                </a:solidFill>
              </a:rPr>
              <a:t>3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3</a:t>
            </a:r>
            <a:r>
              <a:rPr lang="en-US" sz="3200" b="1" dirty="0"/>
              <a:t>p</a:t>
            </a:r>
            <a:r>
              <a:rPr lang="en-US" sz="3200" b="1" baseline="30000" dirty="0">
                <a:solidFill>
                  <a:schemeClr val="accent2"/>
                </a:solidFill>
              </a:rPr>
              <a:t>6</a:t>
            </a:r>
            <a:r>
              <a:rPr lang="en-US" sz="3200" b="1" dirty="0">
                <a:solidFill>
                  <a:srgbClr val="CC3300"/>
                </a:solidFill>
              </a:rPr>
              <a:t>4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3</a:t>
            </a:r>
            <a:r>
              <a:rPr lang="en-US" sz="3200" b="1" dirty="0"/>
              <a:t>d</a:t>
            </a:r>
            <a:r>
              <a:rPr lang="en-US" sz="3200" b="1" baseline="30000" dirty="0">
                <a:solidFill>
                  <a:schemeClr val="accent2"/>
                </a:solidFill>
              </a:rPr>
              <a:t>10</a:t>
            </a:r>
            <a:r>
              <a:rPr lang="en-US" sz="3200" b="1" dirty="0">
                <a:solidFill>
                  <a:srgbClr val="CC3300"/>
                </a:solidFill>
              </a:rPr>
              <a:t>4</a:t>
            </a:r>
            <a:r>
              <a:rPr lang="en-US" sz="3200" b="1" dirty="0"/>
              <a:t>p</a:t>
            </a:r>
            <a:r>
              <a:rPr lang="en-US" sz="3200" b="1" baseline="30000" dirty="0">
                <a:solidFill>
                  <a:schemeClr val="accent2"/>
                </a:solidFill>
              </a:rPr>
              <a:t>6</a:t>
            </a:r>
            <a:r>
              <a:rPr lang="en-US" sz="3200" b="1" dirty="0">
                <a:solidFill>
                  <a:srgbClr val="CC3300"/>
                </a:solidFill>
              </a:rPr>
              <a:t>5</a:t>
            </a:r>
            <a:r>
              <a:rPr lang="en-US" sz="3200" b="1" dirty="0"/>
              <a:t>s</a:t>
            </a:r>
            <a:r>
              <a:rPr lang="en-US" sz="3200" b="1" baseline="30000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rgbClr val="CC3300"/>
                </a:solidFill>
              </a:rPr>
              <a:t>4</a:t>
            </a:r>
            <a:r>
              <a:rPr lang="en-US" sz="3200" b="1" dirty="0"/>
              <a:t>d</a:t>
            </a:r>
            <a:r>
              <a:rPr lang="en-US" sz="3200" b="1" baseline="30000" dirty="0">
                <a:solidFill>
                  <a:schemeClr val="accent2"/>
                </a:solidFill>
              </a:rPr>
              <a:t>10</a:t>
            </a:r>
            <a:r>
              <a:rPr lang="en-US" sz="3200" b="1" dirty="0">
                <a:solidFill>
                  <a:srgbClr val="CC3300"/>
                </a:solidFill>
              </a:rPr>
              <a:t>5</a:t>
            </a:r>
            <a:r>
              <a:rPr lang="en-US" sz="3200" b="1" dirty="0"/>
              <a:t>p</a:t>
            </a:r>
            <a:r>
              <a:rPr lang="en-US" sz="3200" b="1" baseline="30000" dirty="0">
                <a:solidFill>
                  <a:schemeClr val="accent2"/>
                </a:solidFill>
              </a:rPr>
              <a:t>6</a:t>
            </a:r>
            <a:endParaRPr lang="en-US" sz="3200" b="1" dirty="0">
              <a:solidFill>
                <a:schemeClr val="accent2"/>
              </a:solidFill>
            </a:endParaRPr>
          </a:p>
          <a:p>
            <a:pPr eaLnBrk="1" hangingPunct="1"/>
            <a:endParaRPr lang="en-US" sz="3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/>
              <a:t>The above chemical species are </a:t>
            </a:r>
            <a:r>
              <a:rPr lang="en-US" sz="3200" b="1" dirty="0">
                <a:solidFill>
                  <a:srgbClr val="C00000"/>
                </a:solidFill>
              </a:rPr>
              <a:t>isoelectronic</a:t>
            </a:r>
            <a:r>
              <a:rPr lang="en-US" sz="3200" dirty="0"/>
              <a:t>- </a:t>
            </a:r>
            <a:r>
              <a:rPr lang="en-US" sz="3200" dirty="0" smtClean="0"/>
              <a:t>same </a:t>
            </a:r>
          </a:p>
          <a:p>
            <a:pPr eaLnBrk="1" hangingPunct="1"/>
            <a:r>
              <a:rPr lang="en-US" sz="3200" dirty="0" smtClean="0"/>
              <a:t>electron configuration</a:t>
            </a:r>
          </a:p>
          <a:p>
            <a:pPr eaLnBrk="1" hangingPunct="1"/>
            <a:endParaRPr lang="en-US" sz="4000" b="1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0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need to be able to find the electronic configuration of EVERY element on the Periodic Table, even the 4 exceptions!</a:t>
            </a:r>
          </a:p>
          <a:p>
            <a:r>
              <a:rPr lang="en-US" sz="2400" b="1" u="sng" dirty="0" smtClean="0"/>
              <a:t>Exceptions</a:t>
            </a:r>
            <a:r>
              <a:rPr lang="en-US" sz="2400" dirty="0" smtClean="0"/>
              <a:t>: Chromium (Cr), Molybdenum (Mo), Copper (Cu), and Silver (Ag)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55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Aufbau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444" y="1600200"/>
            <a:ext cx="4670778" cy="4525963"/>
          </a:xfrm>
        </p:spPr>
        <p:txBody>
          <a:bodyPr/>
          <a:lstStyle/>
          <a:p>
            <a:r>
              <a:rPr lang="en-US" dirty="0" err="1" smtClean="0"/>
              <a:t>Aufbau</a:t>
            </a:r>
            <a:r>
              <a:rPr lang="en-US" dirty="0" smtClean="0"/>
              <a:t> = means “building up” in German</a:t>
            </a:r>
          </a:p>
          <a:p>
            <a:r>
              <a:rPr lang="en-US" dirty="0" smtClean="0"/>
              <a:t>When filling orbitals, the lowest energy orbitals available are always filled first.</a:t>
            </a:r>
          </a:p>
        </p:txBody>
      </p:sp>
      <p:pic>
        <p:nvPicPr>
          <p:cNvPr id="4" name="Picture 3" descr="Screen shot 2011-11-08 at 1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403"/>
            <a:ext cx="4048478" cy="41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Pauli Exclusion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332" y="1600200"/>
            <a:ext cx="4326467" cy="4525963"/>
          </a:xfrm>
        </p:spPr>
        <p:txBody>
          <a:bodyPr/>
          <a:lstStyle/>
          <a:p>
            <a:r>
              <a:rPr lang="en-US" dirty="0" smtClean="0"/>
              <a:t>No two electrons in the same atom can be described by the same set of four quantum numbers</a:t>
            </a:r>
          </a:p>
          <a:p>
            <a:r>
              <a:rPr lang="en-US" dirty="0"/>
              <a:t>E</a:t>
            </a:r>
            <a:r>
              <a:rPr lang="en-US" dirty="0" smtClean="0"/>
              <a:t>ach orbital can hold a maximum of 2 electrons</a:t>
            </a:r>
          </a:p>
        </p:txBody>
      </p:sp>
      <p:pic>
        <p:nvPicPr>
          <p:cNvPr id="4" name="Picture 3" descr="Screen shot 2011-11-08 at 1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403"/>
            <a:ext cx="4048478" cy="4168730"/>
          </a:xfrm>
          <a:prstGeom prst="rect">
            <a:avLst/>
          </a:prstGeom>
        </p:spPr>
      </p:pic>
      <p:pic>
        <p:nvPicPr>
          <p:cNvPr id="5" name="Picture 4" descr="Screen shot 2011-11-09 at 8.10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3" y="1258403"/>
            <a:ext cx="3685822" cy="53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Hund’s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110" y="1600200"/>
            <a:ext cx="448168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orbitals of equal energy are being filled, electrons are most stable when each orbital is singly-occupied before any orbitals is doubly-occupied</a:t>
            </a:r>
          </a:p>
        </p:txBody>
      </p:sp>
      <p:pic>
        <p:nvPicPr>
          <p:cNvPr id="4" name="Picture 3" descr="Screen shot 2011-11-08 at 12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403"/>
            <a:ext cx="4048478" cy="4168730"/>
          </a:xfrm>
          <a:prstGeom prst="rect">
            <a:avLst/>
          </a:prstGeom>
        </p:spPr>
      </p:pic>
      <p:pic>
        <p:nvPicPr>
          <p:cNvPr id="5" name="Picture 4" descr="Screen shot 2011-11-09 at 8.11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" y="1140177"/>
            <a:ext cx="3670300" cy="53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20312"/>
              </p:ext>
            </p:extLst>
          </p:nvPr>
        </p:nvGraphicFramePr>
        <p:xfrm>
          <a:off x="268110" y="73656"/>
          <a:ext cx="8788400" cy="659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9575800" imgH="7188200" progId="Word.Document.12">
                  <p:link updateAutomatic="1"/>
                </p:oleObj>
              </mc:Choice>
              <mc:Fallback>
                <p:oleObj name="Document" r:id="rId3" imgW="9575800" imgH="7188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10" y="73656"/>
                        <a:ext cx="8788400" cy="659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8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84247"/>
              </p:ext>
            </p:extLst>
          </p:nvPr>
        </p:nvGraphicFramePr>
        <p:xfrm>
          <a:off x="141110" y="12700"/>
          <a:ext cx="8964789" cy="675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9067800" imgH="6832600" progId="Word.Document.12">
                  <p:link updateAutomatic="1"/>
                </p:oleObj>
              </mc:Choice>
              <mc:Fallback>
                <p:oleObj name="Document" r:id="rId3" imgW="9067800" imgH="6832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10" y="12700"/>
                        <a:ext cx="8964789" cy="6754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52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Alternative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Method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latin typeface="Times New Roman" charset="0"/>
                <a:ea typeface="ＭＳ Ｐゴシック" charset="0"/>
                <a:cs typeface="ＭＳ Ｐゴシック" charset="0"/>
              </a:rPr>
              <a:t>Electronic Configuration!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 simpler method…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Writing the subshells in order….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Please collect a periodic table from the front of the room!</a:t>
            </a:r>
            <a:endParaRPr lang="en-US" i="1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5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866900" y="1822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5" name="Picture 3" descr="IMG00011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81000"/>
            <a:ext cx="8763000" cy="5695950"/>
          </a:xfrm>
          <a:prstGeom prst="rect">
            <a:avLst/>
          </a:prstGeo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057400" y="0"/>
            <a:ext cx="3957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</a:rPr>
              <a:t>Quantum Periodic Table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8001000" y="1219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38400" y="3962400"/>
            <a:ext cx="6700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3300"/>
                </a:solidFill>
              </a:rPr>
              <a:t>Count the electrons in each different orbital type</a:t>
            </a:r>
          </a:p>
          <a:p>
            <a:pPr eaLnBrk="1" hangingPunct="1"/>
            <a:r>
              <a:rPr lang="en-US" b="1">
                <a:solidFill>
                  <a:srgbClr val="CC3300"/>
                </a:solidFill>
              </a:rPr>
              <a:t>until you get to Fluorine. Put in order of lowest to </a:t>
            </a:r>
          </a:p>
          <a:p>
            <a:pPr eaLnBrk="1" hangingPunct="1"/>
            <a:r>
              <a:rPr lang="en-US" b="1">
                <a:solidFill>
                  <a:srgbClr val="CC3300"/>
                </a:solidFill>
              </a:rPr>
              <a:t>highest energy level.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762000"/>
            <a:ext cx="8610600" cy="614363"/>
            <a:chOff x="152400" y="838200"/>
            <a:chExt cx="8610600" cy="614065"/>
          </a:xfrm>
        </p:grpSpPr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58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505200" y="990600"/>
              <a:ext cx="561372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1s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1295400"/>
            <a:ext cx="990600" cy="461963"/>
            <a:chOff x="152400" y="838200"/>
            <a:chExt cx="8610600" cy="347088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152400" y="838200"/>
              <a:ext cx="8610600" cy="1193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3505197" y="838200"/>
              <a:ext cx="4879618" cy="347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2s</a:t>
              </a:r>
              <a:r>
                <a:rPr lang="en-US" baseline="30000" dirty="0">
                  <a:ln>
                    <a:solidFill>
                      <a:schemeClr val="tx1"/>
                    </a:solidFill>
                  </a:ln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96000" y="1219200"/>
            <a:ext cx="2362200" cy="461963"/>
            <a:chOff x="152400" y="838199"/>
            <a:chExt cx="8610600" cy="420574"/>
          </a:xfrm>
        </p:grpSpPr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>
              <a:off x="152400" y="838199"/>
              <a:ext cx="8610600" cy="1446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4827" name="TextBox 19"/>
            <p:cNvSpPr txBox="1">
              <a:spLocks noChangeArrowheads="1"/>
            </p:cNvSpPr>
            <p:nvPr/>
          </p:nvSpPr>
          <p:spPr bwMode="auto">
            <a:xfrm>
              <a:off x="3505197" y="838199"/>
              <a:ext cx="2233274" cy="4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/>
                <a:t>2p</a:t>
              </a:r>
              <a:r>
                <a:rPr lang="en-US" b="1" baseline="3000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535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419</Words>
  <Application>Microsoft Macintosh PowerPoint</Application>
  <PresentationFormat>On-screen Show (4:3)</PresentationFormat>
  <Paragraphs>166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\\localhost\Users\user\Documents\School\School 2011-12\Chemistry 11 2011-12\Unit V Atomic Theory\2. Electronic Configuration\Electron Configuration - Sachie\!OLE_LINK1</vt:lpstr>
      <vt:lpstr>\\localhost\Users\user\Documents\School\School 2011-12\Chemistry 11 2011-12\Unit V Atomic Theory\2. Electronic Configuration\Electron Configuration - Sachie\!OLE_LINK2</vt:lpstr>
      <vt:lpstr>Electron Configuration</vt:lpstr>
      <vt:lpstr>Orbital Diagrams</vt:lpstr>
      <vt:lpstr>Aufbau Principle</vt:lpstr>
      <vt:lpstr>Pauli Exclusion Principle</vt:lpstr>
      <vt:lpstr>Hund’s Rule</vt:lpstr>
      <vt:lpstr>PowerPoint Presentation</vt:lpstr>
      <vt:lpstr>PowerPoint Presentation</vt:lpstr>
      <vt:lpstr>Alternative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So….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Mechanics to Electrons in Atoms</dc:title>
  <dc:creator>Sachie Motohashi</dc:creator>
  <cp:lastModifiedBy>Scott Lawson</cp:lastModifiedBy>
  <cp:revision>65</cp:revision>
  <dcterms:created xsi:type="dcterms:W3CDTF">2011-11-08T20:15:01Z</dcterms:created>
  <dcterms:modified xsi:type="dcterms:W3CDTF">2020-04-22T18:28:04Z</dcterms:modified>
</cp:coreProperties>
</file>