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71" r:id="rId4"/>
    <p:sldId id="259" r:id="rId5"/>
    <p:sldId id="260" r:id="rId6"/>
    <p:sldId id="261" r:id="rId7"/>
    <p:sldId id="264" r:id="rId8"/>
    <p:sldId id="262" r:id="rId9"/>
    <p:sldId id="272" r:id="rId10"/>
    <p:sldId id="265" r:id="rId11"/>
    <p:sldId id="266" r:id="rId12"/>
    <p:sldId id="267" r:id="rId13"/>
    <p:sldId id="273" r:id="rId14"/>
    <p:sldId id="269" r:id="rId15"/>
    <p:sldId id="274" r:id="rId16"/>
    <p:sldId id="268" r:id="rId17"/>
    <p:sldId id="275" r:id="rId18"/>
    <p:sldId id="270" r:id="rId19"/>
    <p:sldId id="276" r:id="rId20"/>
    <p:sldId id="277" r:id="rId2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632" y="-2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2863" y="1587504"/>
            <a:ext cx="7078274" cy="1354666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848" y="3047604"/>
            <a:ext cx="7074291" cy="82589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0B55EF-EB61-2E46-8C13-1959D5721B0A}" type="datetimeFigureOut">
              <a:rPr lang="en-US" smtClean="0"/>
              <a:t>2015-01-30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1D9242-706A-184C-A96D-4D2757159AB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14400" y="1333500"/>
            <a:ext cx="7306712" cy="60960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914400" y="4042833"/>
            <a:ext cx="7306712" cy="60960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55EF-EB61-2E46-8C13-1959D5721B0A}" type="datetimeFigureOut">
              <a:rPr lang="en-US" smtClean="0"/>
              <a:t>2015-01-30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9242-706A-184C-A96D-4D275715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7844" y="362480"/>
            <a:ext cx="876528" cy="4717521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362480"/>
            <a:ext cx="6311956" cy="471752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55EF-EB61-2E46-8C13-1959D5721B0A}" type="datetimeFigureOut">
              <a:rPr lang="en-US" smtClean="0"/>
              <a:t>2015-01-30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9242-706A-184C-A96D-4D275715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55EF-EB61-2E46-8C13-1959D5721B0A}" type="datetimeFigureOut">
              <a:rPr lang="en-US" smtClean="0"/>
              <a:t>2015-01-30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9242-706A-184C-A96D-4D275715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2" y="825500"/>
            <a:ext cx="7010399" cy="1862669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2" y="3111500"/>
            <a:ext cx="7010399" cy="10160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55EF-EB61-2E46-8C13-1959D5721B0A}" type="datetimeFigureOut">
              <a:rPr lang="en-US" smtClean="0"/>
              <a:t>2015-01-30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9242-706A-184C-A96D-4D2757159AB1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455977" y="2896447"/>
            <a:ext cx="4232051" cy="45720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02833"/>
            <a:ext cx="3581400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2833"/>
            <a:ext cx="3581400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55EF-EB61-2E46-8C13-1959D5721B0A}" type="datetimeFigureOut">
              <a:rPr lang="en-US" smtClean="0"/>
              <a:t>2015-01-30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9242-706A-184C-A96D-4D275715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448" y="1502833"/>
            <a:ext cx="3578286" cy="59266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095500"/>
            <a:ext cx="3581400" cy="2963333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248" y="1502833"/>
            <a:ext cx="3578286" cy="59266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095500"/>
            <a:ext cx="3581400" cy="2963333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55EF-EB61-2E46-8C13-1959D5721B0A}" type="datetimeFigureOut">
              <a:rPr lang="en-US" smtClean="0"/>
              <a:t>2015-01-30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9242-706A-184C-A96D-4D275715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55EF-EB61-2E46-8C13-1959D5721B0A}" type="datetimeFigureOut">
              <a:rPr lang="en-US" smtClean="0"/>
              <a:t>2015-01-30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9242-706A-184C-A96D-4D275715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55EF-EB61-2E46-8C13-1959D5721B0A}" type="datetimeFigureOut">
              <a:rPr lang="en-US" smtClean="0"/>
              <a:t>2015-01-30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9242-706A-184C-A96D-4D275715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502835"/>
            <a:ext cx="4953001" cy="35560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1" y="1502835"/>
            <a:ext cx="2133601" cy="35560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55EF-EB61-2E46-8C13-1959D5721B0A}" type="datetimeFigureOut">
              <a:rPr lang="en-US" smtClean="0"/>
              <a:t>2015-01-30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9242-706A-184C-A96D-4D275715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1502833"/>
            <a:ext cx="4953000" cy="355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4316" y="1604433"/>
            <a:ext cx="4773168" cy="335280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1" y="1502834"/>
            <a:ext cx="2133601" cy="3471333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55EF-EB61-2E46-8C13-1959D5721B0A}" type="datetimeFigureOut">
              <a:rPr lang="en-US" smtClean="0"/>
              <a:t>2015-01-30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9242-706A-184C-A96D-4D275715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228600" y="251460"/>
            <a:ext cx="8686800" cy="5212080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59833"/>
            <a:ext cx="7315200" cy="9736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02833"/>
            <a:ext cx="7315200" cy="35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0" y="5143500"/>
            <a:ext cx="9144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00B55EF-EB61-2E46-8C13-1959D5721B0A}" type="datetimeFigureOut">
              <a:rPr lang="en-US" smtClean="0"/>
              <a:t>2015-01-30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143500"/>
            <a:ext cx="5562601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1" y="5143500"/>
            <a:ext cx="5334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41D9242-706A-184C-A96D-4D275715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Limiting &amp; Excess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668" y="1766047"/>
            <a:ext cx="7210776" cy="30031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If 56.8 g of FeCl</a:t>
            </a:r>
            <a:r>
              <a:rPr lang="en-US" baseline="-25000" dirty="0" smtClean="0"/>
              <a:t>2</a:t>
            </a:r>
            <a:r>
              <a:rPr lang="en-US" dirty="0" smtClean="0"/>
              <a:t>, 14.9 g of KNO</a:t>
            </a:r>
            <a:r>
              <a:rPr lang="en-US" baseline="-25000" dirty="0" smtClean="0"/>
              <a:t>3 </a:t>
            </a:r>
            <a:r>
              <a:rPr lang="en-US" dirty="0" smtClean="0"/>
              <a:t>and 40.0 g of HCl are mixed according to the reaction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3 FeCl</a:t>
            </a:r>
            <a:r>
              <a:rPr lang="en-US" baseline="-25000" dirty="0" smtClean="0"/>
              <a:t>2</a:t>
            </a:r>
            <a:r>
              <a:rPr lang="en-US" dirty="0" smtClean="0"/>
              <a:t> + KNO</a:t>
            </a:r>
            <a:r>
              <a:rPr lang="en-US" baseline="-25000" dirty="0" smtClean="0"/>
              <a:t>3</a:t>
            </a:r>
            <a:r>
              <a:rPr lang="en-US" dirty="0" smtClean="0"/>
              <a:t> + 4 HCl </a:t>
            </a:r>
            <a:r>
              <a:rPr lang="en-US" dirty="0" smtClean="0">
                <a:sym typeface="Wingdings"/>
              </a:rPr>
              <a:t> 3 FeCl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 + NO + 2 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O + </a:t>
            </a:r>
            <a:r>
              <a:rPr lang="en-US" dirty="0" err="1" smtClean="0">
                <a:sym typeface="Wingdings"/>
              </a:rPr>
              <a:t>KCl</a:t>
            </a:r>
            <a:endParaRPr lang="en-US" dirty="0" smtClean="0">
              <a:sym typeface="Wingdings"/>
            </a:endParaRPr>
          </a:p>
          <a:p>
            <a:pPr marL="0" indent="0" algn="ctr">
              <a:buNone/>
            </a:pPr>
            <a:endParaRPr lang="en-US" dirty="0" smtClean="0">
              <a:sym typeface="Wingdings"/>
            </a:endParaRPr>
          </a:p>
          <a:p>
            <a:pPr marL="457200" indent="-457200">
              <a:buAutoNum type="alphaLcParenR"/>
            </a:pPr>
            <a:r>
              <a:rPr lang="en-US" dirty="0" smtClean="0">
                <a:sym typeface="Wingdings"/>
              </a:rPr>
              <a:t>What </a:t>
            </a:r>
            <a:r>
              <a:rPr lang="en-US" dirty="0" smtClean="0">
                <a:sym typeface="Wingdings"/>
              </a:rPr>
              <a:t>is the limiting reactant?</a:t>
            </a:r>
            <a:br>
              <a:rPr lang="en-US" dirty="0" smtClean="0">
                <a:sym typeface="Wingdings"/>
              </a:rPr>
            </a:br>
            <a:endParaRPr lang="en-US" dirty="0" smtClean="0">
              <a:sym typeface="Wingdings"/>
            </a:endParaRPr>
          </a:p>
          <a:p>
            <a:pPr marL="457200" indent="-457200">
              <a:buFont typeface="Arial" pitchFamily="34" charset="0"/>
              <a:buAutoNum type="alphaLcParenR"/>
            </a:pPr>
            <a:r>
              <a:rPr lang="en-US" dirty="0">
                <a:sym typeface="Wingdings"/>
              </a:rPr>
              <a:t>How many grams of each “excess” reactant left in the reaction vessel? </a:t>
            </a:r>
            <a:endParaRPr lang="en-US" dirty="0">
              <a:solidFill>
                <a:srgbClr val="FF0000"/>
              </a:solidFill>
              <a:sym typeface="Wingdings"/>
            </a:endParaRPr>
          </a:p>
          <a:p>
            <a:pPr marL="457200" indent="-457200">
              <a:buAutoNum type="alphaLcParenR"/>
            </a:pPr>
            <a:endParaRPr lang="en-US" sz="20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8388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889" y="1524000"/>
            <a:ext cx="7535333" cy="36406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If 56.8 g of FeCl</a:t>
            </a:r>
            <a:r>
              <a:rPr lang="en-US" baseline="-25000" dirty="0" smtClean="0"/>
              <a:t>2</a:t>
            </a:r>
            <a:r>
              <a:rPr lang="en-US" dirty="0" smtClean="0"/>
              <a:t>, 14.9 g of KNO</a:t>
            </a:r>
            <a:r>
              <a:rPr lang="en-US" baseline="-25000" dirty="0" smtClean="0"/>
              <a:t>3 </a:t>
            </a:r>
            <a:r>
              <a:rPr lang="en-US" dirty="0" smtClean="0"/>
              <a:t>and 40.0 g of HCl are mixed according to the reaction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3 FeCl</a:t>
            </a:r>
            <a:r>
              <a:rPr lang="en-US" baseline="-25000" dirty="0" smtClean="0"/>
              <a:t>2</a:t>
            </a:r>
            <a:r>
              <a:rPr lang="en-US" dirty="0" smtClean="0"/>
              <a:t> + KNO</a:t>
            </a:r>
            <a:r>
              <a:rPr lang="en-US" baseline="-25000" dirty="0" smtClean="0"/>
              <a:t>3</a:t>
            </a:r>
            <a:r>
              <a:rPr lang="en-US" dirty="0" smtClean="0"/>
              <a:t> + 4 HCl </a:t>
            </a:r>
            <a:r>
              <a:rPr lang="en-US" dirty="0" smtClean="0">
                <a:sym typeface="Wingdings"/>
              </a:rPr>
              <a:t> 3 FeCl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 + NO + 2 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O + </a:t>
            </a:r>
            <a:r>
              <a:rPr lang="en-US" dirty="0" err="1" smtClean="0">
                <a:sym typeface="Wingdings"/>
              </a:rPr>
              <a:t>KCl</a:t>
            </a:r>
            <a:endParaRPr lang="en-US" dirty="0" smtClean="0">
              <a:sym typeface="Wingdings"/>
            </a:endParaRPr>
          </a:p>
          <a:p>
            <a:pPr marL="0" indent="0" algn="ctr">
              <a:buNone/>
            </a:pPr>
            <a:endParaRPr lang="en-US" dirty="0" smtClean="0">
              <a:sym typeface="Wingdings"/>
            </a:endParaRPr>
          </a:p>
          <a:p>
            <a:pPr marL="457200" indent="-457200">
              <a:buAutoNum type="alphaLcParenR"/>
            </a:pPr>
            <a:r>
              <a:rPr lang="en-US" sz="2200" dirty="0" smtClean="0">
                <a:sym typeface="Wingdings"/>
              </a:rPr>
              <a:t>What is the limiting reactant? 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K</a:t>
            </a:r>
            <a:r>
              <a:rPr lang="en-US" sz="2600" dirty="0" smtClean="0">
                <a:solidFill>
                  <a:srgbClr val="FF0000"/>
                </a:solidFill>
                <a:sym typeface="Wingdings"/>
              </a:rPr>
              <a:t>NO</a:t>
            </a:r>
            <a:r>
              <a:rPr lang="en-US" sz="2600" baseline="-25000" dirty="0" smtClean="0">
                <a:solidFill>
                  <a:srgbClr val="FF0000"/>
                </a:solidFill>
                <a:sym typeface="Wingdings"/>
              </a:rPr>
              <a:t>3</a:t>
            </a:r>
            <a:r>
              <a:rPr lang="en-US" sz="2600" dirty="0" smtClean="0">
                <a:sym typeface="Wingdings"/>
              </a:rPr>
              <a:t/>
            </a:r>
            <a:br>
              <a:rPr lang="en-US" sz="2600" dirty="0" smtClean="0">
                <a:sym typeface="Wingdings"/>
              </a:rPr>
            </a:br>
            <a:endParaRPr lang="en-US" sz="2600" dirty="0" smtClean="0">
              <a:sym typeface="Wingdings"/>
            </a:endParaRPr>
          </a:p>
          <a:p>
            <a:pPr marL="457200" indent="-457200">
              <a:buAutoNum type="alphaLcParenR"/>
            </a:pPr>
            <a:r>
              <a:rPr lang="en-US" sz="2200" dirty="0" smtClean="0">
                <a:sym typeface="Wingdings"/>
              </a:rPr>
              <a:t>How many grams of each “excess” reactant left in the reaction vessel? </a:t>
            </a:r>
            <a:endParaRPr lang="en-US" sz="2200" dirty="0">
              <a:solidFill>
                <a:srgbClr val="FF0000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59222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334" y="1580444"/>
            <a:ext cx="7408333" cy="36124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If 56.8 g of FeCl</a:t>
            </a:r>
            <a:r>
              <a:rPr lang="en-US" baseline="-25000" dirty="0" smtClean="0"/>
              <a:t>2</a:t>
            </a:r>
            <a:r>
              <a:rPr lang="en-US" dirty="0" smtClean="0"/>
              <a:t>, 14.9 g of KNO</a:t>
            </a:r>
            <a:r>
              <a:rPr lang="en-US" baseline="-25000" dirty="0" smtClean="0"/>
              <a:t>3 </a:t>
            </a:r>
            <a:r>
              <a:rPr lang="en-US" dirty="0" smtClean="0"/>
              <a:t>and 40.0 g of HCl are mixed according to the reaction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3 FeCl</a:t>
            </a:r>
            <a:r>
              <a:rPr lang="en-US" baseline="-25000" dirty="0" smtClean="0"/>
              <a:t>2</a:t>
            </a:r>
            <a:r>
              <a:rPr lang="en-US" dirty="0" smtClean="0"/>
              <a:t> + KNO</a:t>
            </a:r>
            <a:r>
              <a:rPr lang="en-US" baseline="-25000" dirty="0" smtClean="0"/>
              <a:t>3</a:t>
            </a:r>
            <a:r>
              <a:rPr lang="en-US" dirty="0" smtClean="0"/>
              <a:t> + 4 HCl </a:t>
            </a:r>
            <a:r>
              <a:rPr lang="en-US" dirty="0" smtClean="0">
                <a:sym typeface="Wingdings"/>
              </a:rPr>
              <a:t> 3 FeCl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 + NO + 2 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O + </a:t>
            </a:r>
            <a:r>
              <a:rPr lang="en-US" dirty="0" err="1" smtClean="0">
                <a:sym typeface="Wingdings"/>
              </a:rPr>
              <a:t>KCl</a:t>
            </a:r>
            <a:endParaRPr lang="en-US" dirty="0" smtClean="0">
              <a:sym typeface="Wingdings"/>
            </a:endParaRPr>
          </a:p>
          <a:p>
            <a:pPr marL="0" indent="0" algn="ctr">
              <a:buNone/>
            </a:pPr>
            <a:endParaRPr lang="en-US" dirty="0" smtClean="0">
              <a:sym typeface="Wingdings"/>
            </a:endParaRPr>
          </a:p>
          <a:p>
            <a:pPr marL="457200" indent="-457200">
              <a:buAutoNum type="alphaLcParenR"/>
            </a:pPr>
            <a:r>
              <a:rPr lang="en-US" sz="2200" dirty="0" smtClean="0">
                <a:sym typeface="Wingdings"/>
              </a:rPr>
              <a:t>What is the limiting reactant? </a:t>
            </a:r>
            <a:r>
              <a:rPr lang="en-US" sz="2200" dirty="0" smtClean="0">
                <a:solidFill>
                  <a:srgbClr val="FF0000"/>
                </a:solidFill>
                <a:sym typeface="Wingdings"/>
              </a:rPr>
              <a:t>KNO</a:t>
            </a:r>
            <a:r>
              <a:rPr lang="en-US" sz="2200" baseline="-25000" dirty="0" smtClean="0">
                <a:solidFill>
                  <a:srgbClr val="FF0000"/>
                </a:solidFill>
                <a:sym typeface="Wingdings"/>
              </a:rPr>
              <a:t>3</a:t>
            </a:r>
            <a:r>
              <a:rPr lang="en-US" sz="2200" dirty="0" smtClean="0">
                <a:sym typeface="Wingdings"/>
              </a:rPr>
              <a:t/>
            </a:r>
            <a:br>
              <a:rPr lang="en-US" sz="2200" dirty="0" smtClean="0">
                <a:sym typeface="Wingdings"/>
              </a:rPr>
            </a:br>
            <a:endParaRPr lang="en-US" sz="2200" dirty="0" smtClean="0">
              <a:sym typeface="Wingdings"/>
            </a:endParaRPr>
          </a:p>
          <a:p>
            <a:pPr marL="457200" indent="-457200">
              <a:buAutoNum type="alphaLcParenR"/>
            </a:pPr>
            <a:r>
              <a:rPr lang="en-US" sz="2200" dirty="0" smtClean="0">
                <a:sym typeface="Wingdings"/>
              </a:rPr>
              <a:t>b) How many grams of each “excess” reactant are actually present in excess? </a:t>
            </a:r>
            <a:r>
              <a:rPr lang="en-US" sz="2200" dirty="0" smtClean="0">
                <a:solidFill>
                  <a:srgbClr val="FF0000"/>
                </a:solidFill>
                <a:sym typeface="Wingdings"/>
              </a:rPr>
              <a:t>FeCl</a:t>
            </a:r>
            <a:r>
              <a:rPr lang="en-US" sz="2200" baseline="-25000" dirty="0" smtClean="0">
                <a:solidFill>
                  <a:srgbClr val="FF0000"/>
                </a:solidFill>
                <a:sym typeface="Wingdings"/>
              </a:rPr>
              <a:t>2</a:t>
            </a:r>
            <a:r>
              <a:rPr lang="en-US" sz="22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200" smtClean="0">
                <a:solidFill>
                  <a:srgbClr val="FF0000"/>
                </a:solidFill>
                <a:sym typeface="Wingdings"/>
              </a:rPr>
              <a:t>= 0.8g</a:t>
            </a:r>
            <a:r>
              <a:rPr lang="en-US" sz="2200" dirty="0" smtClean="0">
                <a:solidFill>
                  <a:srgbClr val="FF0000"/>
                </a:solidFill>
                <a:sym typeface="Wingdings"/>
              </a:rPr>
              <a:t>, HCl = 18.5g</a:t>
            </a:r>
            <a:endParaRPr lang="en-US" sz="2200" dirty="0">
              <a:solidFill>
                <a:srgbClr val="FF0000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15633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61057"/>
              </p:ext>
            </p:extLst>
          </p:nvPr>
        </p:nvGraphicFramePr>
        <p:xfrm>
          <a:off x="1553631" y="387349"/>
          <a:ext cx="6009923" cy="488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3581400" imgH="2908300" progId="Equation.3">
                  <p:embed/>
                </p:oleObj>
              </mc:Choice>
              <mc:Fallback>
                <p:oleObj name="Equation" r:id="rId3" imgW="3581400" imgH="290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3631" y="387349"/>
                        <a:ext cx="6009923" cy="4880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865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If 3.2 g of CuSO</a:t>
            </a:r>
            <a:r>
              <a:rPr lang="en-US" baseline="-25000" dirty="0"/>
              <a:t>4</a:t>
            </a:r>
            <a:r>
              <a:rPr lang="en-US" dirty="0"/>
              <a:t>, 2.5 g of water and 3.0 g of SO</a:t>
            </a:r>
            <a:r>
              <a:rPr lang="en-US" baseline="-25000" dirty="0"/>
              <a:t>2</a:t>
            </a:r>
            <a:r>
              <a:rPr lang="en-US" dirty="0"/>
              <a:t> are reacted together in the reaction:</a:t>
            </a:r>
          </a:p>
          <a:p>
            <a:pPr marL="0" indent="0">
              <a:buNone/>
            </a:pPr>
            <a:r>
              <a:rPr lang="en-US" b="1" dirty="0"/>
              <a:t>CuSO</a:t>
            </a:r>
            <a:r>
              <a:rPr lang="en-US" b="1" baseline="-25000" dirty="0"/>
              <a:t>4</a:t>
            </a:r>
            <a:r>
              <a:rPr lang="en-US" b="1" dirty="0"/>
              <a:t>   +   H</a:t>
            </a:r>
            <a:r>
              <a:rPr lang="en-US" b="1" baseline="-25000" dirty="0"/>
              <a:t>2</a:t>
            </a:r>
            <a:r>
              <a:rPr lang="en-US" b="1" dirty="0"/>
              <a:t>O   +   SO</a:t>
            </a:r>
            <a:r>
              <a:rPr lang="en-US" b="1" baseline="-25000" dirty="0"/>
              <a:t>2</a:t>
            </a:r>
            <a:r>
              <a:rPr lang="en-US" b="1" dirty="0"/>
              <a:t>  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  Cu   +   H</a:t>
            </a:r>
            <a:r>
              <a:rPr lang="en-US" b="1" baseline="-25000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4</a:t>
            </a:r>
            <a:endParaRPr lang="en-US" dirty="0"/>
          </a:p>
          <a:p>
            <a:pPr lvl="1"/>
            <a:r>
              <a:rPr lang="en-US" dirty="0"/>
              <a:t>Which reactant is the limiting reactant?</a:t>
            </a:r>
          </a:p>
          <a:p>
            <a:pPr lvl="1"/>
            <a:r>
              <a:rPr lang="en-US" dirty="0"/>
              <a:t>What is the mass of each of the excess reactants?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6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320944"/>
              </p:ext>
            </p:extLst>
          </p:nvPr>
        </p:nvGraphicFramePr>
        <p:xfrm>
          <a:off x="1483075" y="301271"/>
          <a:ext cx="6165144" cy="5164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3441700" imgH="2882900" progId="Equation.3">
                  <p:embed/>
                </p:oleObj>
              </mc:Choice>
              <mc:Fallback>
                <p:oleObj name="Equation" r:id="rId3" imgW="3441700" imgH="288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3075" y="301271"/>
                        <a:ext cx="6165144" cy="5164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839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700. </a:t>
            </a:r>
            <a:r>
              <a:rPr lang="en-US" dirty="0"/>
              <a:t>mL of 0.350 M ammonia (NH</a:t>
            </a:r>
            <a:r>
              <a:rPr lang="en-US" baseline="-25000" dirty="0"/>
              <a:t>3</a:t>
            </a:r>
            <a:r>
              <a:rPr lang="en-US" dirty="0"/>
              <a:t>) solution is mixed with 15.0 g of solid magnesium to produce magnesium nitride and hydrogen gas.</a:t>
            </a:r>
          </a:p>
          <a:p>
            <a:pPr lvl="1"/>
            <a:r>
              <a:rPr lang="en-US" dirty="0"/>
              <a:t>Which reactant is in excess?</a:t>
            </a:r>
          </a:p>
          <a:p>
            <a:pPr lvl="1"/>
            <a:r>
              <a:rPr lang="en-US" dirty="0"/>
              <a:t>How </a:t>
            </a:r>
            <a:r>
              <a:rPr lang="en-US" dirty="0" smtClean="0"/>
              <a:t>much (in grams) </a:t>
            </a:r>
            <a:r>
              <a:rPr lang="en-US" dirty="0" smtClean="0"/>
              <a:t>of the excess </a:t>
            </a:r>
            <a:r>
              <a:rPr lang="en-US" dirty="0" smtClean="0"/>
              <a:t>reactant remains after the reaction is complete?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72258"/>
              </p:ext>
            </p:extLst>
          </p:nvPr>
        </p:nvGraphicFramePr>
        <p:xfrm>
          <a:off x="614694" y="761998"/>
          <a:ext cx="8007805" cy="3273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4318000" imgH="1765300" progId="Equation.3">
                  <p:embed/>
                </p:oleObj>
              </mc:Choice>
              <mc:Fallback>
                <p:oleObj name="Equation" r:id="rId3" imgW="4318000" imgH="176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94" y="761998"/>
                        <a:ext cx="8007805" cy="3273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5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For the reaction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TiO</a:t>
            </a:r>
            <a:r>
              <a:rPr lang="en-US" b="1" baseline="-25000" dirty="0"/>
              <a:t>2(</a:t>
            </a:r>
            <a:r>
              <a:rPr lang="en-US" b="1" baseline="-25000" dirty="0" err="1"/>
              <a:t>aq</a:t>
            </a:r>
            <a:r>
              <a:rPr lang="en-US" b="1" baseline="-25000" dirty="0" smtClean="0"/>
              <a:t>)</a:t>
            </a:r>
            <a:r>
              <a:rPr lang="en-US" b="1" dirty="0" smtClean="0"/>
              <a:t> </a:t>
            </a:r>
            <a:r>
              <a:rPr lang="en-US" b="1" dirty="0"/>
              <a:t>+  </a:t>
            </a:r>
            <a:r>
              <a:rPr lang="en-US" b="1" dirty="0" smtClean="0"/>
              <a:t> </a:t>
            </a:r>
            <a:r>
              <a:rPr lang="en-US" b="1" dirty="0"/>
              <a:t>B</a:t>
            </a:r>
            <a:r>
              <a:rPr lang="en-US" b="1" baseline="-25000" dirty="0"/>
              <a:t>4</a:t>
            </a:r>
            <a:r>
              <a:rPr lang="en-US" b="1" dirty="0"/>
              <a:t>C</a:t>
            </a:r>
            <a:r>
              <a:rPr lang="en-US" b="1" baseline="-25000" dirty="0"/>
              <a:t>(g)</a:t>
            </a: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dirty="0"/>
              <a:t>+  </a:t>
            </a:r>
            <a:r>
              <a:rPr lang="en-US" b="1" dirty="0" smtClean="0"/>
              <a:t>   </a:t>
            </a:r>
            <a:r>
              <a:rPr lang="en-US" b="1" dirty="0"/>
              <a:t>C</a:t>
            </a:r>
            <a:r>
              <a:rPr lang="en-US" b="1" baseline="-25000" dirty="0"/>
              <a:t>(s)</a:t>
            </a:r>
            <a:r>
              <a:rPr lang="en-US" b="1" dirty="0"/>
              <a:t>    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     </a:t>
            </a:r>
            <a:r>
              <a:rPr lang="en-US" b="1" dirty="0" smtClean="0"/>
              <a:t>TiB</a:t>
            </a:r>
            <a:r>
              <a:rPr lang="en-US" b="1" baseline="-25000" dirty="0" smtClean="0"/>
              <a:t>2</a:t>
            </a:r>
            <a:r>
              <a:rPr lang="en-US" b="1" baseline="-25000" dirty="0"/>
              <a:t>(</a:t>
            </a:r>
            <a:r>
              <a:rPr lang="en-US" b="1" baseline="-25000" dirty="0" err="1"/>
              <a:t>aq</a:t>
            </a:r>
            <a:r>
              <a:rPr lang="en-US" b="1" baseline="-25000" dirty="0"/>
              <a:t>)</a:t>
            </a:r>
            <a:r>
              <a:rPr lang="en-US" b="1" dirty="0"/>
              <a:t>  </a:t>
            </a:r>
            <a:r>
              <a:rPr lang="en-US" b="1" dirty="0" smtClean="0"/>
              <a:t>  +  </a:t>
            </a:r>
            <a:r>
              <a:rPr lang="en-US" b="1" dirty="0"/>
              <a:t>CO</a:t>
            </a:r>
            <a:r>
              <a:rPr lang="en-US" b="1" baseline="-25000" dirty="0"/>
              <a:t>(g</a:t>
            </a:r>
            <a:r>
              <a:rPr lang="en-US" b="1" baseline="-25000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sz="2200" dirty="0"/>
              <a:t>If  </a:t>
            </a:r>
            <a:r>
              <a:rPr lang="en-US" sz="2200" dirty="0" smtClean="0"/>
              <a:t>11.5 L </a:t>
            </a:r>
            <a:r>
              <a:rPr lang="en-US" sz="2200" dirty="0"/>
              <a:t>of 0.800 M TiO</a:t>
            </a:r>
            <a:r>
              <a:rPr lang="en-US" sz="2200" baseline="-25000" dirty="0"/>
              <a:t>2</a:t>
            </a:r>
            <a:r>
              <a:rPr lang="en-US" sz="2200" dirty="0"/>
              <a:t>, 455 g of solid carbon and </a:t>
            </a:r>
            <a:r>
              <a:rPr lang="en-US" sz="2200" dirty="0" smtClean="0"/>
              <a:t>184 </a:t>
            </a:r>
            <a:r>
              <a:rPr lang="en-US" sz="2200" dirty="0"/>
              <a:t>L of </a:t>
            </a:r>
            <a:r>
              <a:rPr lang="en-US" sz="2200" dirty="0" smtClean="0"/>
              <a:t>B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C gas at STP </a:t>
            </a:r>
            <a:r>
              <a:rPr lang="en-US" sz="2200" dirty="0"/>
              <a:t>react together.  Find the </a:t>
            </a:r>
            <a:r>
              <a:rPr lang="en-US" sz="2200" dirty="0" smtClean="0"/>
              <a:t>amount (based on the original units given) </a:t>
            </a:r>
            <a:r>
              <a:rPr lang="en-US" sz="2200" dirty="0"/>
              <a:t>of the reactants left over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004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For the reaction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2TiO</a:t>
            </a:r>
            <a:r>
              <a:rPr lang="en-US" b="1" baseline="-25000" dirty="0" smtClean="0"/>
              <a:t>2</a:t>
            </a:r>
            <a:r>
              <a:rPr lang="en-US" b="1" baseline="-25000" dirty="0"/>
              <a:t>(</a:t>
            </a:r>
            <a:r>
              <a:rPr lang="en-US" b="1" baseline="-25000" dirty="0" err="1"/>
              <a:t>aq</a:t>
            </a:r>
            <a:r>
              <a:rPr lang="en-US" b="1" baseline="-25000" dirty="0" smtClean="0"/>
              <a:t>)</a:t>
            </a:r>
            <a:r>
              <a:rPr lang="en-US" b="1" dirty="0" smtClean="0"/>
              <a:t> </a:t>
            </a:r>
            <a:r>
              <a:rPr lang="en-US" b="1" dirty="0"/>
              <a:t>+  </a:t>
            </a:r>
            <a:r>
              <a:rPr lang="en-US" b="1" dirty="0" smtClean="0"/>
              <a:t>B</a:t>
            </a:r>
            <a:r>
              <a:rPr lang="en-US" b="1" baseline="-25000" dirty="0" smtClean="0"/>
              <a:t>4</a:t>
            </a:r>
            <a:r>
              <a:rPr lang="en-US" b="1" dirty="0" smtClean="0"/>
              <a:t>C</a:t>
            </a:r>
            <a:r>
              <a:rPr lang="en-US" b="1" baseline="-25000" dirty="0"/>
              <a:t>(g)</a:t>
            </a: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dirty="0"/>
              <a:t>+  </a:t>
            </a:r>
            <a:r>
              <a:rPr lang="en-US" b="1" dirty="0" smtClean="0"/>
              <a:t>  </a:t>
            </a:r>
            <a:r>
              <a:rPr lang="en-US" b="1" dirty="0" smtClean="0"/>
              <a:t>3 </a:t>
            </a:r>
            <a:r>
              <a:rPr lang="en-US" b="1" dirty="0"/>
              <a:t>C</a:t>
            </a:r>
            <a:r>
              <a:rPr lang="en-US" b="1" baseline="-25000" dirty="0"/>
              <a:t>(s)</a:t>
            </a:r>
            <a:r>
              <a:rPr lang="en-US" b="1" dirty="0"/>
              <a:t>    </a:t>
            </a:r>
            <a:r>
              <a:rPr lang="en-US" b="1" dirty="0" smtClean="0">
                <a:sym typeface="Wingdings"/>
              </a:rPr>
              <a:t></a:t>
            </a:r>
            <a:r>
              <a:rPr lang="en-US" b="1" dirty="0" smtClean="0"/>
              <a:t>    2TiB</a:t>
            </a:r>
            <a:r>
              <a:rPr lang="en-US" b="1" baseline="-25000" dirty="0" smtClean="0"/>
              <a:t>2</a:t>
            </a:r>
            <a:r>
              <a:rPr lang="en-US" b="1" baseline="-25000" dirty="0"/>
              <a:t>(</a:t>
            </a:r>
            <a:r>
              <a:rPr lang="en-US" b="1" baseline="-25000" dirty="0" err="1"/>
              <a:t>aq</a:t>
            </a:r>
            <a:r>
              <a:rPr lang="en-US" b="1" baseline="-25000" dirty="0"/>
              <a:t>)</a:t>
            </a:r>
            <a:r>
              <a:rPr lang="en-US" b="1" dirty="0"/>
              <a:t>  </a:t>
            </a:r>
            <a:r>
              <a:rPr lang="en-US" b="1" dirty="0" smtClean="0"/>
              <a:t> </a:t>
            </a:r>
            <a:r>
              <a:rPr lang="en-US" b="1" dirty="0" smtClean="0"/>
              <a:t>+ 4CO</a:t>
            </a:r>
            <a:r>
              <a:rPr lang="en-US" b="1" baseline="-25000" dirty="0"/>
              <a:t>(g</a:t>
            </a:r>
            <a:r>
              <a:rPr lang="en-US" b="1" baseline="-25000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sz="2200" dirty="0"/>
              <a:t>If  </a:t>
            </a:r>
            <a:r>
              <a:rPr lang="en-US" sz="2200" dirty="0" smtClean="0"/>
              <a:t>11.5 L </a:t>
            </a:r>
            <a:r>
              <a:rPr lang="en-US" sz="2200" dirty="0"/>
              <a:t>of 0.800 M TiO</a:t>
            </a:r>
            <a:r>
              <a:rPr lang="en-US" sz="2200" baseline="-25000" dirty="0"/>
              <a:t>2</a:t>
            </a:r>
            <a:r>
              <a:rPr lang="en-US" sz="2200" dirty="0"/>
              <a:t>, 455 g of solid carbon and </a:t>
            </a:r>
            <a:r>
              <a:rPr lang="en-US" sz="2200" dirty="0" smtClean="0"/>
              <a:t>184 </a:t>
            </a:r>
            <a:r>
              <a:rPr lang="en-US" sz="2200" dirty="0"/>
              <a:t>L of </a:t>
            </a:r>
            <a:r>
              <a:rPr lang="en-US" sz="2200" dirty="0" smtClean="0"/>
              <a:t>B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C gas at STP </a:t>
            </a:r>
            <a:r>
              <a:rPr lang="en-US" sz="2200" dirty="0"/>
              <a:t>react together.  Find the </a:t>
            </a:r>
            <a:r>
              <a:rPr lang="en-US" sz="2200" dirty="0" smtClean="0"/>
              <a:t>amount (based on the original units given) </a:t>
            </a:r>
            <a:r>
              <a:rPr lang="en-US" sz="2200" dirty="0"/>
              <a:t>of the reactants left over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4460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 Stoichiometry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672" y="1453445"/>
            <a:ext cx="3564661" cy="3771636"/>
          </a:xfrm>
        </p:spPr>
        <p:txBody>
          <a:bodyPr/>
          <a:lstStyle/>
          <a:p>
            <a:r>
              <a:rPr lang="en-US" dirty="0" smtClean="0"/>
              <a:t>To make one batch, it requires:</a:t>
            </a:r>
          </a:p>
          <a:p>
            <a:pPr lvl="1"/>
            <a:r>
              <a:rPr lang="en-US" dirty="0" smtClean="0"/>
              <a:t>2 eggs</a:t>
            </a:r>
          </a:p>
          <a:p>
            <a:pPr lvl="1"/>
            <a:r>
              <a:rPr lang="en-US" dirty="0" smtClean="0"/>
              <a:t>2 cups of flour</a:t>
            </a:r>
          </a:p>
          <a:p>
            <a:pPr lvl="1"/>
            <a:r>
              <a:rPr lang="en-US" dirty="0" smtClean="0"/>
              <a:t>2/3 cups of butter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21862" y="1453445"/>
            <a:ext cx="4557695" cy="3898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How many batches could you make with…</a:t>
            </a:r>
          </a:p>
          <a:p>
            <a:pPr lvl="1"/>
            <a:r>
              <a:rPr lang="en-US" sz="2200" dirty="0"/>
              <a:t>4</a:t>
            </a:r>
            <a:r>
              <a:rPr lang="en-US" sz="2200" dirty="0" smtClean="0"/>
              <a:t> eggs</a:t>
            </a:r>
          </a:p>
          <a:p>
            <a:pPr lvl="1"/>
            <a:r>
              <a:rPr lang="en-US" sz="2200" dirty="0"/>
              <a:t>6</a:t>
            </a:r>
            <a:r>
              <a:rPr lang="en-US" sz="2200" dirty="0" smtClean="0"/>
              <a:t> cups of flour</a:t>
            </a:r>
          </a:p>
          <a:p>
            <a:pPr lvl="1"/>
            <a:r>
              <a:rPr lang="en-US" sz="2200" dirty="0" smtClean="0"/>
              <a:t>2/3 cups of butter</a:t>
            </a:r>
            <a:endParaRPr lang="en-US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2671" y="3645839"/>
            <a:ext cx="8338930" cy="1713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/>
              <a:t>The cups of butter was your limiting reagent</a:t>
            </a:r>
          </a:p>
          <a:p>
            <a:pPr lvl="1"/>
            <a:r>
              <a:rPr lang="en-US" sz="2400" dirty="0" smtClean="0"/>
              <a:t>The eggs and flour were your excess reagents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But how could you show this mathematically…?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037285"/>
              </p:ext>
            </p:extLst>
          </p:nvPr>
        </p:nvGraphicFramePr>
        <p:xfrm>
          <a:off x="1330674" y="287160"/>
          <a:ext cx="6049434" cy="516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3" imgW="3378200" imgH="2882900" progId="Equation.3">
                  <p:embed/>
                </p:oleObj>
              </mc:Choice>
              <mc:Fallback>
                <p:oleObj name="Equation" r:id="rId3" imgW="3378200" imgH="288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0674" y="287160"/>
                        <a:ext cx="6049434" cy="516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92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Together…. 3 on your Own!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444" y="1502833"/>
            <a:ext cx="3231445" cy="35560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Whiteboard!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8652" b="-38652"/>
          <a:stretch>
            <a:fillRect/>
          </a:stretch>
        </p:blipFill>
        <p:spPr>
          <a:xfrm>
            <a:off x="4275667" y="1502832"/>
            <a:ext cx="3953933" cy="3925891"/>
          </a:xfrm>
        </p:spPr>
      </p:pic>
    </p:spTree>
    <p:extLst>
      <p:ext uri="{BB962C8B-B14F-4D97-AF65-F5344CB8AC3E}">
        <p14:creationId xmlns:p14="http://schemas.microsoft.com/office/powerpoint/2010/main" val="216067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444" y="1766047"/>
            <a:ext cx="7309556" cy="30031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20.00 g of H</a:t>
            </a:r>
            <a:r>
              <a:rPr lang="en-US" baseline="-25000" dirty="0" smtClean="0"/>
              <a:t>2</a:t>
            </a:r>
            <a:r>
              <a:rPr lang="en-US" dirty="0" smtClean="0"/>
              <a:t> react with 100.0 g of O</a:t>
            </a:r>
            <a:r>
              <a:rPr lang="en-US" baseline="-25000" dirty="0" smtClean="0"/>
              <a:t>2</a:t>
            </a:r>
            <a:r>
              <a:rPr lang="en-US" dirty="0" smtClean="0"/>
              <a:t> according to the reaction</a:t>
            </a:r>
          </a:p>
          <a:p>
            <a:pPr marL="0" indent="0" algn="ctr">
              <a:buNone/>
            </a:pPr>
            <a:r>
              <a:rPr lang="en-US" dirty="0" smtClean="0"/>
              <a:t>2 H</a:t>
            </a:r>
            <a:r>
              <a:rPr lang="en-US" baseline="-25000" dirty="0" smtClean="0"/>
              <a:t>2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2 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O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Which reactant is limiting and which reactant is in excess?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2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Calculate the number of moles of a product formed.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832599"/>
              </p:ext>
            </p:extLst>
          </p:nvPr>
        </p:nvGraphicFramePr>
        <p:xfrm>
          <a:off x="848768" y="2351852"/>
          <a:ext cx="7516398" cy="10649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1343"/>
                <a:gridCol w="352778"/>
                <a:gridCol w="1199444"/>
                <a:gridCol w="282223"/>
                <a:gridCol w="1298222"/>
                <a:gridCol w="282222"/>
                <a:gridCol w="1241778"/>
                <a:gridCol w="239889"/>
                <a:gridCol w="1168499"/>
              </a:tblGrid>
              <a:tr h="456236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Mole of H</a:t>
                      </a:r>
                      <a:r>
                        <a:rPr lang="en-US" sz="1500" baseline="-25000" dirty="0" smtClean="0"/>
                        <a:t>2</a:t>
                      </a:r>
                      <a:r>
                        <a:rPr lang="en-US" sz="1500" dirty="0" smtClean="0"/>
                        <a:t>O (based</a:t>
                      </a:r>
                      <a:r>
                        <a:rPr lang="en-US" sz="1500" baseline="0" dirty="0" smtClean="0"/>
                        <a:t> on 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15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500" baseline="0" dirty="0" smtClean="0"/>
                        <a:t>)</a:t>
                      </a:r>
                      <a:endParaRPr lang="en-US" sz="1500" dirty="0"/>
                    </a:p>
                  </a:txBody>
                  <a:tcPr marT="38100" marB="381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=</a:t>
                      </a:r>
                      <a:endParaRPr lang="en-US" sz="1500" dirty="0"/>
                    </a:p>
                  </a:txBody>
                  <a:tcPr marT="38100" marB="381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20.00 g H</a:t>
                      </a:r>
                      <a:r>
                        <a:rPr lang="en-US" sz="15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5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x</a:t>
                      </a:r>
                      <a:endParaRPr lang="en-US" sz="15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 mol H</a:t>
                      </a:r>
                      <a:r>
                        <a:rPr lang="en-US" sz="1500" baseline="-25000" dirty="0" smtClean="0"/>
                        <a:t>2</a:t>
                      </a:r>
                      <a:endParaRPr lang="en-US" sz="1500" dirty="0"/>
                    </a:p>
                  </a:txBody>
                  <a:tcPr marT="38100" marB="3810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x</a:t>
                      </a:r>
                      <a:endParaRPr lang="en-US" sz="15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 mol H</a:t>
                      </a:r>
                      <a:r>
                        <a:rPr lang="en-US" sz="1500" baseline="-25000" dirty="0" smtClean="0"/>
                        <a:t>2</a:t>
                      </a:r>
                      <a:r>
                        <a:rPr lang="en-US" sz="1500" dirty="0" smtClean="0"/>
                        <a:t>O</a:t>
                      </a:r>
                      <a:endParaRPr lang="en-US" sz="1500" dirty="0"/>
                    </a:p>
                  </a:txBody>
                  <a:tcPr marT="38100" marB="3810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=</a:t>
                      </a:r>
                      <a:endParaRPr lang="en-US" sz="1500" dirty="0"/>
                    </a:p>
                  </a:txBody>
                  <a:tcPr marT="38100" marB="381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10.0 mole H</a:t>
                      </a:r>
                      <a:r>
                        <a:rPr lang="en-US" sz="1500" baseline="-25000" dirty="0" smtClean="0"/>
                        <a:t>2</a:t>
                      </a:r>
                      <a:r>
                        <a:rPr lang="en-US" sz="1500" dirty="0" smtClean="0"/>
                        <a:t>O</a:t>
                      </a:r>
                      <a:endParaRPr lang="en-US" sz="1500" dirty="0"/>
                    </a:p>
                  </a:txBody>
                  <a:tcPr marT="38100" marB="38100" anchor="ctr"/>
                </a:tc>
              </a:tr>
              <a:tr h="60869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2.0 g H</a:t>
                      </a:r>
                      <a:r>
                        <a:rPr lang="en-US" sz="15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5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2 mol H</a:t>
                      </a:r>
                      <a:r>
                        <a:rPr lang="en-US" sz="15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5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269977"/>
              </p:ext>
            </p:extLst>
          </p:nvPr>
        </p:nvGraphicFramePr>
        <p:xfrm>
          <a:off x="558130" y="3228634"/>
          <a:ext cx="7807036" cy="1217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4391"/>
                <a:gridCol w="294958"/>
                <a:gridCol w="1283937"/>
                <a:gridCol w="277607"/>
                <a:gridCol w="1301288"/>
                <a:gridCol w="329659"/>
                <a:gridCol w="1301287"/>
                <a:gridCol w="277607"/>
                <a:gridCol w="976302"/>
              </a:tblGrid>
              <a:tr h="608695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Mole of H</a:t>
                      </a:r>
                      <a:r>
                        <a:rPr lang="en-US" sz="1500" baseline="-25000" dirty="0" smtClean="0"/>
                        <a:t>2</a:t>
                      </a:r>
                      <a:r>
                        <a:rPr lang="en-US" sz="1500" dirty="0" smtClean="0"/>
                        <a:t>O (based</a:t>
                      </a:r>
                      <a:r>
                        <a:rPr lang="en-US" sz="1500" baseline="0" dirty="0" smtClean="0"/>
                        <a:t> on </a:t>
                      </a:r>
                      <a:r>
                        <a:rPr lang="en-US" sz="15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15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1500" baseline="0" dirty="0" smtClean="0"/>
                        <a:t>)</a:t>
                      </a:r>
                      <a:endParaRPr lang="en-US" sz="1500" dirty="0"/>
                    </a:p>
                  </a:txBody>
                  <a:tcPr marT="38100" marB="381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=</a:t>
                      </a:r>
                      <a:endParaRPr lang="en-US" sz="1500" dirty="0"/>
                    </a:p>
                  </a:txBody>
                  <a:tcPr marT="38100" marB="381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00FF"/>
                          </a:solidFill>
                        </a:rPr>
                        <a:t>100.0 g O</a:t>
                      </a:r>
                      <a:r>
                        <a:rPr lang="en-US" sz="15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sz="15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 marT="38100" marB="381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x</a:t>
                      </a:r>
                      <a:endParaRPr lang="en-US" sz="15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 mol O</a:t>
                      </a:r>
                      <a:r>
                        <a:rPr lang="en-US" sz="1500" baseline="-25000" dirty="0" smtClean="0"/>
                        <a:t>2</a:t>
                      </a:r>
                      <a:endParaRPr lang="en-US" sz="1500" baseline="-25000" dirty="0"/>
                    </a:p>
                  </a:txBody>
                  <a:tcPr marT="38100" marB="3810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x</a:t>
                      </a:r>
                      <a:endParaRPr lang="en-US" sz="15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 mol H</a:t>
                      </a:r>
                      <a:r>
                        <a:rPr lang="en-US" sz="1500" baseline="-25000" dirty="0" smtClean="0"/>
                        <a:t>2</a:t>
                      </a:r>
                      <a:r>
                        <a:rPr lang="en-US" sz="1500" dirty="0" smtClean="0"/>
                        <a:t>O</a:t>
                      </a:r>
                      <a:endParaRPr lang="en-US" sz="1500" dirty="0"/>
                    </a:p>
                  </a:txBody>
                  <a:tcPr marT="38100" marB="3810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=</a:t>
                      </a:r>
                      <a:endParaRPr lang="en-US" sz="1500" dirty="0"/>
                    </a:p>
                  </a:txBody>
                  <a:tcPr marT="38100" marB="381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6.25</a:t>
                      </a:r>
                      <a:r>
                        <a:rPr lang="en-US" sz="1500" baseline="0" dirty="0" smtClean="0"/>
                        <a:t> mol </a:t>
                      </a:r>
                      <a:r>
                        <a:rPr lang="en-US" sz="1500" dirty="0" smtClean="0"/>
                        <a:t>H</a:t>
                      </a:r>
                      <a:r>
                        <a:rPr lang="en-US" sz="1500" baseline="-25000" dirty="0" smtClean="0"/>
                        <a:t>2</a:t>
                      </a:r>
                      <a:r>
                        <a:rPr lang="en-US" sz="1500" dirty="0" smtClean="0"/>
                        <a:t>O</a:t>
                      </a:r>
                      <a:endParaRPr lang="en-US" sz="1500" dirty="0"/>
                    </a:p>
                  </a:txBody>
                  <a:tcPr marT="38100" marB="38100" anchor="ctr"/>
                </a:tc>
              </a:tr>
              <a:tr h="60869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00FF"/>
                          </a:solidFill>
                        </a:rPr>
                        <a:t>32.0 g O</a:t>
                      </a:r>
                      <a:r>
                        <a:rPr lang="en-US" sz="15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sz="15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 marT="38100" marB="381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00FF"/>
                          </a:solidFill>
                        </a:rPr>
                        <a:t>1 mol O</a:t>
                      </a:r>
                      <a:r>
                        <a:rPr lang="en-US" sz="15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sz="15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 marT="38100" marB="381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02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57" y="1766047"/>
            <a:ext cx="7464777" cy="30031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Determine the limiting and excess reactants.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is the limiting reactant.</a:t>
            </a:r>
          </a:p>
          <a:p>
            <a:pPr marL="0" indent="0"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is the excess reactant.</a:t>
            </a:r>
          </a:p>
          <a:p>
            <a:pPr marL="0" indent="0">
              <a:buNone/>
            </a:pPr>
            <a:r>
              <a:rPr lang="en-US" dirty="0" smtClean="0"/>
              <a:t>2. How much H</a:t>
            </a:r>
            <a:r>
              <a:rPr lang="en-US" baseline="-25000" dirty="0" smtClean="0"/>
              <a:t>2</a:t>
            </a:r>
            <a:r>
              <a:rPr lang="en-US" dirty="0" smtClean="0"/>
              <a:t> (in grams) is left after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smtClean="0"/>
              <a:t>runs out?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2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223" y="1683389"/>
            <a:ext cx="7732889" cy="3421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To find mass of H</a:t>
            </a:r>
            <a:r>
              <a:rPr lang="en-US" baseline="-25000" dirty="0" smtClean="0"/>
              <a:t>2</a:t>
            </a:r>
            <a:r>
              <a:rPr lang="en-US" dirty="0" smtClean="0"/>
              <a:t> in excess, find the mass of H</a:t>
            </a:r>
            <a:r>
              <a:rPr lang="en-US" baseline="-25000" dirty="0" smtClean="0"/>
              <a:t>2</a:t>
            </a:r>
            <a:r>
              <a:rPr lang="en-US" dirty="0" smtClean="0"/>
              <a:t> which will react based on the mass of the limiting reactant.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35549"/>
              </p:ext>
            </p:extLst>
          </p:nvPr>
        </p:nvGraphicFramePr>
        <p:xfrm>
          <a:off x="457202" y="2481650"/>
          <a:ext cx="8486142" cy="1217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0637"/>
                <a:gridCol w="219939"/>
                <a:gridCol w="1194521"/>
                <a:gridCol w="248695"/>
                <a:gridCol w="1165764"/>
                <a:gridCol w="295327"/>
                <a:gridCol w="1165763"/>
                <a:gridCol w="248696"/>
                <a:gridCol w="1243481"/>
                <a:gridCol w="248695"/>
                <a:gridCol w="874624"/>
              </a:tblGrid>
              <a:tr h="608695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Mass of H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 (based</a:t>
                      </a:r>
                      <a:r>
                        <a:rPr lang="en-US" sz="1400" baseline="0" dirty="0" smtClean="0"/>
                        <a:t> on 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 marT="38100" marB="381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=</a:t>
                      </a:r>
                      <a:endParaRPr lang="en-US" sz="1400" dirty="0"/>
                    </a:p>
                  </a:txBody>
                  <a:tcPr marT="38100" marB="381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100.0 g O</a:t>
                      </a:r>
                      <a:r>
                        <a:rPr lang="en-US" sz="14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sz="14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 marT="38100" marB="381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mol O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baseline="-25000" dirty="0"/>
                    </a:p>
                  </a:txBody>
                  <a:tcPr marT="38100" marB="3810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mol H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dirty="0"/>
                    </a:p>
                  </a:txBody>
                  <a:tcPr marT="38100" marB="3810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2.0</a:t>
                      </a:r>
                      <a:r>
                        <a:rPr lang="en-US" sz="1400" baseline="0" dirty="0" smtClean="0"/>
                        <a:t> g H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dirty="0"/>
                    </a:p>
                  </a:txBody>
                  <a:tcPr marT="38100" marB="3810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=</a:t>
                      </a:r>
                      <a:endParaRPr lang="en-US" sz="1400" dirty="0"/>
                    </a:p>
                  </a:txBody>
                  <a:tcPr marT="38100" marB="381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12.5 g H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dirty="0"/>
                    </a:p>
                  </a:txBody>
                  <a:tcPr marT="38100" marB="38100" anchor="ctr"/>
                </a:tc>
              </a:tr>
              <a:tr h="60869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32.0 g O</a:t>
                      </a:r>
                      <a:r>
                        <a:rPr lang="en-US" sz="14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sz="14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 marT="38100" marB="381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1 mol O</a:t>
                      </a:r>
                      <a:r>
                        <a:rPr lang="en-US" sz="14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sz="14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 marT="38100" marB="381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mol H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dirty="0"/>
                    </a:p>
                  </a:txBody>
                  <a:tcPr marT="38100" marB="381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8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766047"/>
            <a:ext cx="7422444" cy="30031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4. Then, subtract the mass of H</a:t>
            </a:r>
            <a:r>
              <a:rPr lang="en-US" baseline="-25000" dirty="0" smtClean="0"/>
              <a:t>2</a:t>
            </a:r>
            <a:r>
              <a:rPr lang="en-US" dirty="0" smtClean="0"/>
              <a:t> which reacts from the starting mass of H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Mass of H</a:t>
            </a:r>
            <a:r>
              <a:rPr lang="en-US" baseline="-25000" dirty="0" smtClean="0"/>
              <a:t>2</a:t>
            </a:r>
            <a:r>
              <a:rPr lang="en-US" dirty="0" smtClean="0"/>
              <a:t> (in excess) </a:t>
            </a:r>
          </a:p>
          <a:p>
            <a:pPr marL="0" indent="0">
              <a:buNone/>
            </a:pPr>
            <a:r>
              <a:rPr lang="en-US" dirty="0" smtClean="0"/>
              <a:t>= mass H</a:t>
            </a:r>
            <a:r>
              <a:rPr lang="en-US" baseline="-25000" dirty="0" smtClean="0"/>
              <a:t>2</a:t>
            </a:r>
            <a:r>
              <a:rPr lang="en-US" dirty="0" smtClean="0"/>
              <a:t> (at start) – mass H</a:t>
            </a:r>
            <a:r>
              <a:rPr lang="en-US" baseline="-25000" dirty="0" smtClean="0"/>
              <a:t>2</a:t>
            </a:r>
            <a:r>
              <a:rPr lang="en-US" dirty="0" smtClean="0"/>
              <a:t> (reacted) </a:t>
            </a:r>
          </a:p>
          <a:p>
            <a:pPr marL="0" indent="0">
              <a:buNone/>
            </a:pPr>
            <a:r>
              <a:rPr lang="en-US" dirty="0" smtClean="0"/>
              <a:t>= 20.00 g – 12.5g = 7.5 g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626869" y="2672834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Take Attendance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6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111" y="1766047"/>
            <a:ext cx="7408333" cy="30031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If 56.8 g of FeCl</a:t>
            </a:r>
            <a:r>
              <a:rPr lang="en-US" baseline="-25000" dirty="0" smtClean="0"/>
              <a:t>2</a:t>
            </a:r>
            <a:r>
              <a:rPr lang="en-US" dirty="0" smtClean="0"/>
              <a:t>, 14.9 g of KNO</a:t>
            </a:r>
            <a:r>
              <a:rPr lang="en-US" baseline="-25000" dirty="0" smtClean="0"/>
              <a:t>3 </a:t>
            </a:r>
            <a:r>
              <a:rPr lang="en-US" dirty="0" smtClean="0"/>
              <a:t>and 40.0 g of HCl are mixed according to the reaction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FeCl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+ KNO</a:t>
            </a:r>
            <a:r>
              <a:rPr lang="en-US" baseline="-25000" dirty="0" smtClean="0"/>
              <a:t>3</a:t>
            </a:r>
            <a:r>
              <a:rPr lang="en-US" dirty="0" smtClean="0"/>
              <a:t> + </a:t>
            </a:r>
            <a:r>
              <a:rPr lang="en-US" dirty="0" err="1" smtClean="0"/>
              <a:t>HCl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FeCl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+ NO + </a:t>
            </a:r>
            <a:r>
              <a:rPr lang="en-US" dirty="0" smtClean="0">
                <a:sym typeface="Wingdings"/>
              </a:rPr>
              <a:t>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O </a:t>
            </a:r>
            <a:r>
              <a:rPr lang="en-US" dirty="0" smtClean="0">
                <a:sym typeface="Wingdings"/>
              </a:rPr>
              <a:t>+ </a:t>
            </a:r>
            <a:r>
              <a:rPr lang="en-US" dirty="0" err="1" smtClean="0">
                <a:sym typeface="Wingdings"/>
              </a:rPr>
              <a:t>KCl</a:t>
            </a:r>
            <a:endParaRPr lang="en-US" dirty="0" smtClean="0">
              <a:sym typeface="Wingdings"/>
            </a:endParaRPr>
          </a:p>
          <a:p>
            <a:pPr marL="0" indent="0" algn="ctr">
              <a:buNone/>
            </a:pPr>
            <a:endParaRPr lang="en-US" dirty="0" smtClean="0">
              <a:sym typeface="Wingdings"/>
            </a:endParaRPr>
          </a:p>
          <a:p>
            <a:pPr marL="457200" indent="-457200">
              <a:buAutoNum type="alphaLcParenR"/>
            </a:pPr>
            <a:r>
              <a:rPr lang="en-US" dirty="0" smtClean="0">
                <a:sym typeface="Wingdings"/>
              </a:rPr>
              <a:t>What </a:t>
            </a:r>
            <a:r>
              <a:rPr lang="en-US" dirty="0">
                <a:sym typeface="Wingdings"/>
              </a:rPr>
              <a:t>is the limiting reactant?</a:t>
            </a:r>
            <a:br>
              <a:rPr lang="en-US" dirty="0">
                <a:sym typeface="Wingdings"/>
              </a:rPr>
            </a:br>
            <a:endParaRPr lang="en-US" dirty="0">
              <a:sym typeface="Wingdings"/>
            </a:endParaRPr>
          </a:p>
          <a:p>
            <a:pPr marL="457200" indent="-457200">
              <a:buFont typeface="Arial" pitchFamily="34" charset="0"/>
              <a:buAutoNum type="alphaLcParenR"/>
            </a:pPr>
            <a:r>
              <a:rPr lang="en-US" dirty="0">
                <a:sym typeface="Wingdings"/>
              </a:rPr>
              <a:t>How many grams of each “excess” reactant left in the reaction vessel? </a:t>
            </a:r>
            <a:endParaRPr lang="en-US" dirty="0">
              <a:solidFill>
                <a:srgbClr val="FF0000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44588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 Cover.potx</Template>
  <TotalTime>5507</TotalTime>
  <Words>772</Words>
  <Application>Microsoft Macintosh PowerPoint</Application>
  <PresentationFormat>On-screen Show (16:10)</PresentationFormat>
  <Paragraphs>116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Books Classic 16x9</vt:lpstr>
      <vt:lpstr>Microsoft Equation</vt:lpstr>
      <vt:lpstr>Limiting &amp; Excess</vt:lpstr>
      <vt:lpstr>Cookie Stoichiometry</vt:lpstr>
      <vt:lpstr>2 Together…. 3 on your Own!</vt:lpstr>
      <vt:lpstr>Example 1</vt:lpstr>
      <vt:lpstr>Example 1</vt:lpstr>
      <vt:lpstr>Example 1</vt:lpstr>
      <vt:lpstr>Example 1</vt:lpstr>
      <vt:lpstr>Example 1</vt:lpstr>
      <vt:lpstr>Example 2</vt:lpstr>
      <vt:lpstr>Example 2</vt:lpstr>
      <vt:lpstr>Example 2</vt:lpstr>
      <vt:lpstr>Example 2</vt:lpstr>
      <vt:lpstr>PowerPoint Presentation</vt:lpstr>
      <vt:lpstr>Example 3</vt:lpstr>
      <vt:lpstr>PowerPoint Presentation</vt:lpstr>
      <vt:lpstr>Example 4</vt:lpstr>
      <vt:lpstr>PowerPoint Presentation</vt:lpstr>
      <vt:lpstr>Example 5:</vt:lpstr>
      <vt:lpstr>Example 5:</vt:lpstr>
      <vt:lpstr>PowerPoint Presentation</vt:lpstr>
    </vt:vector>
  </TitlesOfParts>
  <Company>Delta Secondary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Limiting &amp; Excess</dc:title>
  <dc:creator>Sachie Motohashi</dc:creator>
  <cp:lastModifiedBy>User</cp:lastModifiedBy>
  <cp:revision>44</cp:revision>
  <dcterms:created xsi:type="dcterms:W3CDTF">2011-10-20T23:17:24Z</dcterms:created>
  <dcterms:modified xsi:type="dcterms:W3CDTF">2015-01-30T23:01:26Z</dcterms:modified>
</cp:coreProperties>
</file>