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9" r:id="rId3"/>
    <p:sldId id="276" r:id="rId4"/>
    <p:sldId id="277" r:id="rId5"/>
    <p:sldId id="275" r:id="rId6"/>
    <p:sldId id="280" r:id="rId7"/>
    <p:sldId id="270" r:id="rId8"/>
    <p:sldId id="272" r:id="rId9"/>
    <p:sldId id="271" r:id="rId10"/>
    <p:sldId id="278" r:id="rId11"/>
    <p:sldId id="264" r:id="rId12"/>
    <p:sldId id="265" r:id="rId13"/>
    <p:sldId id="281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2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0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8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648F-BDD9-4149-B614-80EAF9DDBC76}" type="datetimeFigureOut">
              <a:rPr lang="en-US" smtClean="0"/>
              <a:t>17-11-26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D6AE-322B-A141-952E-757BF090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302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33" y="1027206"/>
            <a:ext cx="8572062" cy="4370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In a large tank of liquid, the hydrostatic pressure at a given depth is a function </a:t>
            </a:r>
            <a:r>
              <a:rPr lang="en-US" sz="2000" dirty="0" smtClean="0"/>
              <a:t>of:</a:t>
            </a:r>
          </a:p>
          <a:p>
            <a:pPr marL="0" indent="0" algn="ctr">
              <a:buNone/>
            </a:pPr>
            <a:r>
              <a:rPr lang="en-US" sz="2000" dirty="0" smtClean="0"/>
              <a:t>a. depth b</a:t>
            </a:r>
            <a:r>
              <a:rPr lang="en-US" sz="2000" dirty="0"/>
              <a:t>. surface </a:t>
            </a:r>
            <a:r>
              <a:rPr lang="en-US" sz="2000" dirty="0" smtClean="0"/>
              <a:t>area c</a:t>
            </a:r>
            <a:r>
              <a:rPr lang="en-US" sz="2000" dirty="0"/>
              <a:t>. liquid </a:t>
            </a:r>
            <a:r>
              <a:rPr lang="en-US" sz="2000" dirty="0" smtClean="0"/>
              <a:t>density d. object density e. a and c </a:t>
            </a:r>
            <a:r>
              <a:rPr lang="en-US" sz="2000" dirty="0"/>
              <a:t>f</a:t>
            </a:r>
            <a:r>
              <a:rPr lang="en-US" sz="2000" dirty="0" smtClean="0"/>
              <a:t>. a and d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Dams at two different locations are needed to form a lake. When the lake is filled, the water level will </a:t>
            </a:r>
            <a:r>
              <a:rPr lang="en-US" sz="2000" dirty="0" smtClean="0"/>
              <a:t>be </a:t>
            </a:r>
            <a:r>
              <a:rPr lang="en-US" sz="2000" dirty="0"/>
              <a:t>at the top of both dams. The Dam #2 is twice as high and twice as wide as Dam #1. How much </a:t>
            </a:r>
            <a:r>
              <a:rPr lang="en-US" sz="2000" dirty="0" smtClean="0"/>
              <a:t>greater </a:t>
            </a:r>
            <a:r>
              <a:rPr lang="en-US" sz="2000" dirty="0"/>
              <a:t>is the force of the water on Dam #2 than the force on Dam #1? </a:t>
            </a:r>
            <a:r>
              <a:rPr lang="en-US" sz="2000" i="1" dirty="0">
                <a:solidFill>
                  <a:srgbClr val="FF0000"/>
                </a:solidFill>
              </a:rPr>
              <a:t>(Ignore atmospheric pressure; </a:t>
            </a:r>
            <a:r>
              <a:rPr lang="en-US" sz="2000" i="1" dirty="0" smtClean="0">
                <a:solidFill>
                  <a:srgbClr val="FF0000"/>
                </a:solidFill>
              </a:rPr>
              <a:t>it </a:t>
            </a:r>
            <a:r>
              <a:rPr lang="en-US" sz="2000" i="1" dirty="0">
                <a:solidFill>
                  <a:srgbClr val="FF0000"/>
                </a:solidFill>
              </a:rPr>
              <a:t>is pushing on both sides of the dams.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>	a. 2  b. 4  c. 8  d. 16  e. 32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505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2" y="1181365"/>
            <a:ext cx="4426097" cy="4399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 bargain hunter purchases a "gold" crown at a flea market. After she gets home, she hangs it from a scale and finds its weight in air to be 7.84 N. She then weighs the crown while it is immersed in water (density of water is 1000 kg/m</a:t>
            </a:r>
            <a:r>
              <a:rPr lang="en-US" sz="2400" baseline="30000" dirty="0"/>
              <a:t>3</a:t>
            </a:r>
            <a:r>
              <a:rPr lang="en-US" sz="2400" dirty="0"/>
              <a:t>) and now the scale reads 6.86 N. Is the crown made of pure gold if the density of gold is 19.3 x 10</a:t>
            </a:r>
            <a:r>
              <a:rPr lang="en-US" sz="2400" baseline="30000" dirty="0"/>
              <a:t>3</a:t>
            </a:r>
            <a:r>
              <a:rPr lang="en-US" sz="2400" dirty="0"/>
              <a:t> kg/m</a:t>
            </a:r>
            <a:r>
              <a:rPr lang="en-US" sz="2400" baseline="30000" dirty="0"/>
              <a:t>3</a:t>
            </a:r>
            <a:r>
              <a:rPr lang="en-US" sz="2400" dirty="0" smtClean="0"/>
              <a:t>? (</a:t>
            </a:r>
            <a:r>
              <a:rPr lang="en-US" sz="2400" dirty="0" smtClean="0">
                <a:solidFill>
                  <a:srgbClr val="FF0000"/>
                </a:solidFill>
              </a:rPr>
              <a:t>Density of gold = 19,300 kg/m</a:t>
            </a:r>
            <a:r>
              <a:rPr lang="en-US" sz="2400" baseline="30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56916"/>
              </p:ext>
            </p:extLst>
          </p:nvPr>
        </p:nvGraphicFramePr>
        <p:xfrm>
          <a:off x="4743583" y="1314823"/>
          <a:ext cx="4017921" cy="426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841400" imgH="1955520" progId="Equation.3">
                  <p:embed/>
                </p:oleObj>
              </mc:Choice>
              <mc:Fallback>
                <p:oleObj name="Equation" r:id="rId3" imgW="1841400" imgH="1955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583" y="1314823"/>
                        <a:ext cx="4017921" cy="4266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249796" y="19034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0.98 N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67641" y="3004577"/>
            <a:ext cx="1233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0.0001 m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67641" y="3538817"/>
            <a:ext cx="1233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0.0001 m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90946" y="4068389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0.80 kg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001129" y="4847571"/>
            <a:ext cx="1373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8000 kg/m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2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2" y="114300"/>
            <a:ext cx="7202776" cy="952500"/>
          </a:xfrm>
        </p:spPr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57300"/>
            <a:ext cx="41910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was determined that a 400N input force could lift a 4000N weight on the other side (i.e. that with the greater area)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i="1" dirty="0" smtClean="0">
                <a:solidFill>
                  <a:srgbClr val="FF0000"/>
                </a:solidFill>
              </a:rPr>
              <a:t>If the amount </a:t>
            </a:r>
            <a:r>
              <a:rPr lang="en-US" b="1" i="1" dirty="0">
                <a:solidFill>
                  <a:srgbClr val="FF0000"/>
                </a:solidFill>
              </a:rPr>
              <a:t>of input force does not increase, </a:t>
            </a:r>
            <a:r>
              <a:rPr lang="en-US" b="1" i="1" dirty="0" smtClean="0">
                <a:solidFill>
                  <a:srgbClr val="FF0000"/>
                </a:solidFill>
              </a:rPr>
              <a:t>how can </a:t>
            </a:r>
            <a:r>
              <a:rPr lang="en-US" b="1" i="1" dirty="0">
                <a:solidFill>
                  <a:srgbClr val="FF0000"/>
                </a:solidFill>
              </a:rPr>
              <a:t>it lift a greater weight?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anything, the fact that the force is spread over a larger area on the output side suggests the overall pressure exerted on that side would decrease. </a:t>
            </a:r>
            <a:endParaRPr lang="en-US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en-US" b="1" i="1" dirty="0" smtClean="0">
                <a:solidFill>
                  <a:srgbClr val="FF0000"/>
                </a:solidFill>
              </a:rPr>
              <a:t>Where </a:t>
            </a:r>
            <a:r>
              <a:rPr lang="en-US" b="1" i="1" dirty="0">
                <a:solidFill>
                  <a:srgbClr val="FF0000"/>
                </a:solidFill>
              </a:rPr>
              <a:t>does that extra force come from?</a:t>
            </a:r>
          </a:p>
        </p:txBody>
      </p:sp>
      <p:pic>
        <p:nvPicPr>
          <p:cNvPr id="5" name="Content Placeholder 4" descr="Hydrolyic Lif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13" b="-80113"/>
          <a:stretch>
            <a:fillRect/>
          </a:stretch>
        </p:blipFill>
        <p:spPr>
          <a:xfrm>
            <a:off x="4419601" y="1009860"/>
            <a:ext cx="4571999" cy="4745646"/>
          </a:xfrm>
        </p:spPr>
      </p:pic>
    </p:spTree>
    <p:extLst>
      <p:ext uri="{BB962C8B-B14F-4D97-AF65-F5344CB8AC3E}">
        <p14:creationId xmlns:p14="http://schemas.microsoft.com/office/powerpoint/2010/main" val="385231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2" y="114300"/>
            <a:ext cx="7202776" cy="952500"/>
          </a:xfrm>
        </p:spPr>
        <p:txBody>
          <a:bodyPr/>
          <a:lstStyle/>
          <a:p>
            <a:r>
              <a:rPr lang="en-US" dirty="0" smtClean="0"/>
              <a:t>Q7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57300"/>
            <a:ext cx="41910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i="1" dirty="0" smtClean="0">
                <a:solidFill>
                  <a:srgbClr val="FF0000"/>
                </a:solidFill>
              </a:rPr>
              <a:t>If the amount </a:t>
            </a:r>
            <a:r>
              <a:rPr lang="en-US" b="1" i="1" dirty="0">
                <a:solidFill>
                  <a:srgbClr val="FF0000"/>
                </a:solidFill>
              </a:rPr>
              <a:t>of input force does not increase, </a:t>
            </a:r>
            <a:r>
              <a:rPr lang="en-US" b="1" i="1" dirty="0" smtClean="0">
                <a:solidFill>
                  <a:srgbClr val="FF0000"/>
                </a:solidFill>
              </a:rPr>
              <a:t>how can </a:t>
            </a:r>
            <a:r>
              <a:rPr lang="en-US" b="1" i="1" dirty="0">
                <a:solidFill>
                  <a:srgbClr val="FF0000"/>
                </a:solidFill>
              </a:rPr>
              <a:t>it lift a greater weight?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Pressure is a measure of Force/Area, if the area increases the Force increases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b="1" i="1" dirty="0" smtClean="0">
                <a:solidFill>
                  <a:srgbClr val="FF0000"/>
                </a:solidFill>
              </a:rPr>
              <a:t>Where </a:t>
            </a:r>
            <a:r>
              <a:rPr lang="en-US" b="1" i="1" dirty="0">
                <a:solidFill>
                  <a:srgbClr val="FF0000"/>
                </a:solidFill>
              </a:rPr>
              <a:t>does that extra force come from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Hydrolyic Lif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13" b="-80113"/>
          <a:stretch>
            <a:fillRect/>
          </a:stretch>
        </p:blipFill>
        <p:spPr>
          <a:xfrm>
            <a:off x="4419601" y="1009860"/>
            <a:ext cx="4571999" cy="4745646"/>
          </a:xfrm>
        </p:spPr>
      </p:pic>
    </p:spTree>
    <p:extLst>
      <p:ext uri="{BB962C8B-B14F-4D97-AF65-F5344CB8AC3E}">
        <p14:creationId xmlns:p14="http://schemas.microsoft.com/office/powerpoint/2010/main" val="8045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612" y="114300"/>
            <a:ext cx="7202776" cy="952500"/>
          </a:xfrm>
        </p:spPr>
        <p:txBody>
          <a:bodyPr/>
          <a:lstStyle/>
          <a:p>
            <a:r>
              <a:rPr lang="en-US" dirty="0" smtClean="0"/>
              <a:t>Q7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57300"/>
            <a:ext cx="4191000" cy="4114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i="1" dirty="0" smtClean="0">
                <a:solidFill>
                  <a:srgbClr val="FF0000"/>
                </a:solidFill>
              </a:rPr>
              <a:t>If the amount </a:t>
            </a:r>
            <a:r>
              <a:rPr lang="en-US" b="1" i="1" dirty="0">
                <a:solidFill>
                  <a:srgbClr val="FF0000"/>
                </a:solidFill>
              </a:rPr>
              <a:t>of input force does not increase, </a:t>
            </a:r>
            <a:r>
              <a:rPr lang="en-US" b="1" i="1" dirty="0" smtClean="0">
                <a:solidFill>
                  <a:srgbClr val="FF0000"/>
                </a:solidFill>
              </a:rPr>
              <a:t>how can </a:t>
            </a:r>
            <a:r>
              <a:rPr lang="en-US" b="1" i="1" dirty="0">
                <a:solidFill>
                  <a:srgbClr val="FF0000"/>
                </a:solidFill>
              </a:rPr>
              <a:t>it lift a greater weight?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Pressure is a measure of Force/Area, if the area increases the Force increases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b="1" i="1" dirty="0" smtClean="0">
                <a:solidFill>
                  <a:srgbClr val="FF0000"/>
                </a:solidFill>
              </a:rPr>
              <a:t>Where </a:t>
            </a:r>
            <a:r>
              <a:rPr lang="en-US" b="1" i="1" dirty="0">
                <a:solidFill>
                  <a:srgbClr val="FF0000"/>
                </a:solidFill>
              </a:rPr>
              <a:t>does that extra force come from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In order to lift the second lever even a short distance, the first lever must be cover a large distance (see diagram to the right) W</a:t>
            </a:r>
            <a:r>
              <a:rPr lang="en-US" baseline="-25000" dirty="0" smtClean="0">
                <a:solidFill>
                  <a:srgbClr val="0000FF"/>
                </a:solidFill>
              </a:rPr>
              <a:t>in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out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 descr="Hydrolyic Lif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13" b="-80113"/>
          <a:stretch>
            <a:fillRect/>
          </a:stretch>
        </p:blipFill>
        <p:spPr>
          <a:xfrm>
            <a:off x="4419601" y="1009860"/>
            <a:ext cx="4571999" cy="4745646"/>
          </a:xfrm>
        </p:spPr>
      </p:pic>
    </p:spTree>
    <p:extLst>
      <p:ext uri="{BB962C8B-B14F-4D97-AF65-F5344CB8AC3E}">
        <p14:creationId xmlns:p14="http://schemas.microsoft.com/office/powerpoint/2010/main" val="7369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302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33" y="1027206"/>
            <a:ext cx="8572062" cy="4370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In a large tank of liquid, the hydrostatic pressure at a given depth is a function </a:t>
            </a:r>
            <a:r>
              <a:rPr lang="en-US" sz="2000" dirty="0" smtClean="0"/>
              <a:t>of:</a:t>
            </a:r>
          </a:p>
          <a:p>
            <a:pPr marL="0" indent="0" algn="ctr">
              <a:buNone/>
            </a:pPr>
            <a:r>
              <a:rPr lang="en-US" sz="2000" dirty="0" smtClean="0"/>
              <a:t>a</a:t>
            </a:r>
            <a:r>
              <a:rPr lang="en-US" sz="2000" dirty="0"/>
              <a:t>. depth b. surface area c. liquid density d. object density </a:t>
            </a:r>
            <a:r>
              <a:rPr lang="en-US" sz="2000" dirty="0" smtClean="0">
                <a:solidFill>
                  <a:srgbClr val="FF0000"/>
                </a:solidFill>
              </a:rPr>
              <a:t>e. </a:t>
            </a:r>
            <a:r>
              <a:rPr lang="en-US" sz="2000" dirty="0">
                <a:solidFill>
                  <a:srgbClr val="FF0000"/>
                </a:solidFill>
              </a:rPr>
              <a:t>a and c </a:t>
            </a:r>
            <a:r>
              <a:rPr lang="en-US" sz="2000" dirty="0" smtClean="0"/>
              <a:t>f. </a:t>
            </a:r>
            <a:r>
              <a:rPr lang="en-US" sz="2000" dirty="0"/>
              <a:t>a and d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Dams at two different locations are needed to form a lake. When the lake is filled, the water level will </a:t>
            </a:r>
            <a:r>
              <a:rPr lang="en-US" sz="2000" dirty="0" smtClean="0"/>
              <a:t>be </a:t>
            </a:r>
            <a:r>
              <a:rPr lang="en-US" sz="2000" dirty="0"/>
              <a:t>at the top of both dams. The Dam #2 is twice as high and twice as wide as Dam #1. How much </a:t>
            </a:r>
            <a:r>
              <a:rPr lang="en-US" sz="2000" dirty="0" smtClean="0"/>
              <a:t>greater </a:t>
            </a:r>
            <a:r>
              <a:rPr lang="en-US" sz="2000" dirty="0"/>
              <a:t>is the force of the water on Dam #2 than the force on Dam #1? </a:t>
            </a:r>
            <a:r>
              <a:rPr lang="en-US" sz="2000" i="1" dirty="0">
                <a:solidFill>
                  <a:srgbClr val="FF0000"/>
                </a:solidFill>
              </a:rPr>
              <a:t>(Ignore atmospheric pressure; </a:t>
            </a:r>
            <a:r>
              <a:rPr lang="en-US" sz="2000" i="1" dirty="0" smtClean="0">
                <a:solidFill>
                  <a:srgbClr val="FF0000"/>
                </a:solidFill>
              </a:rPr>
              <a:t>it </a:t>
            </a:r>
            <a:r>
              <a:rPr lang="en-US" sz="2000" i="1" dirty="0">
                <a:solidFill>
                  <a:srgbClr val="FF0000"/>
                </a:solidFill>
              </a:rPr>
              <a:t>is pushing on both sides of the dams.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>	a. 2  b. 4  c. 8  d. 16  e. 32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854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302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33" y="1027206"/>
            <a:ext cx="8572062" cy="4370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In a large tank of liquid, the hydrostatic pressure at a given depth is a function </a:t>
            </a:r>
            <a:r>
              <a:rPr lang="en-US" sz="2000" dirty="0" smtClean="0"/>
              <a:t>of:</a:t>
            </a:r>
          </a:p>
          <a:p>
            <a:pPr marL="0" indent="0" algn="ctr">
              <a:buNone/>
            </a:pPr>
            <a:r>
              <a:rPr lang="en-US" sz="2000" dirty="0" smtClean="0"/>
              <a:t>a</a:t>
            </a:r>
            <a:r>
              <a:rPr lang="en-US" sz="2000" dirty="0"/>
              <a:t>. depth b. surface area c. liquid density d. object density </a:t>
            </a:r>
            <a:r>
              <a:rPr lang="en-US" sz="2000" dirty="0" smtClean="0">
                <a:solidFill>
                  <a:srgbClr val="FF0000"/>
                </a:solidFill>
              </a:rPr>
              <a:t>e. </a:t>
            </a:r>
            <a:r>
              <a:rPr lang="en-US" sz="2000" dirty="0">
                <a:solidFill>
                  <a:srgbClr val="FF0000"/>
                </a:solidFill>
              </a:rPr>
              <a:t>a and c </a:t>
            </a:r>
            <a:r>
              <a:rPr lang="en-US" sz="2000" dirty="0" smtClean="0"/>
              <a:t>f. </a:t>
            </a:r>
            <a:r>
              <a:rPr lang="en-US" sz="2000" dirty="0"/>
              <a:t>a and d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Dams at two different locations are needed to form a lake. When the lake is filled, the water level will </a:t>
            </a:r>
            <a:r>
              <a:rPr lang="en-US" sz="2000" dirty="0" smtClean="0"/>
              <a:t>be </a:t>
            </a:r>
            <a:r>
              <a:rPr lang="en-US" sz="2000" dirty="0"/>
              <a:t>at the top of both dams. The Dam #2 is twice as high and twice as wide as Dam #1. How much </a:t>
            </a:r>
            <a:r>
              <a:rPr lang="en-US" sz="2000" dirty="0" smtClean="0"/>
              <a:t>greater </a:t>
            </a:r>
            <a:r>
              <a:rPr lang="en-US" sz="2000" dirty="0"/>
              <a:t>is the force of the water on Dam #2 than the force on Dam #1? </a:t>
            </a:r>
            <a:r>
              <a:rPr lang="en-US" sz="2000" i="1" dirty="0">
                <a:solidFill>
                  <a:srgbClr val="FF0000"/>
                </a:solidFill>
              </a:rPr>
              <a:t>(Ignore atmospheric pressure; </a:t>
            </a:r>
            <a:r>
              <a:rPr lang="en-US" sz="2000" i="1" dirty="0" smtClean="0">
                <a:solidFill>
                  <a:srgbClr val="FF0000"/>
                </a:solidFill>
              </a:rPr>
              <a:t>it </a:t>
            </a:r>
            <a:r>
              <a:rPr lang="en-US" sz="2000" i="1" dirty="0">
                <a:solidFill>
                  <a:srgbClr val="FF0000"/>
                </a:solidFill>
              </a:rPr>
              <a:t>is pushing on both sides of the dams.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 smtClean="0"/>
              <a:t>	a. 2  b. 4  </a:t>
            </a:r>
            <a:r>
              <a:rPr lang="en-US" sz="2000" dirty="0" smtClean="0">
                <a:solidFill>
                  <a:srgbClr val="FF0000"/>
                </a:solidFill>
              </a:rPr>
              <a:t>c. 8  </a:t>
            </a:r>
            <a:r>
              <a:rPr lang="en-US" sz="2000" dirty="0" smtClean="0"/>
              <a:t>d. 16  e. 32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388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423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2" y="971176"/>
            <a:ext cx="8646764" cy="4133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A large stone is resting on the bottom of the swimming pool. The normal force of the bottom of the </a:t>
            </a:r>
            <a:r>
              <a:rPr lang="en-US" sz="2000" dirty="0" smtClean="0"/>
              <a:t>pool </a:t>
            </a:r>
            <a:r>
              <a:rPr lang="en-US" sz="2000" dirty="0"/>
              <a:t>on the stone is equal to the: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stone.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water </a:t>
            </a:r>
            <a:r>
              <a:rPr lang="en-US" sz="1600" dirty="0" smtClean="0"/>
              <a:t>displaced.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sum </a:t>
            </a:r>
            <a:r>
              <a:rPr lang="en-US" sz="1600" dirty="0"/>
              <a:t>of the weight of the stone and the weight of the displaced </a:t>
            </a:r>
            <a:r>
              <a:rPr lang="en-US" sz="1600" dirty="0" smtClean="0"/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difference </a:t>
            </a:r>
            <a:r>
              <a:rPr lang="en-US" sz="1600" dirty="0"/>
              <a:t>between the weight of the stone and the weight of the displaced </a:t>
            </a:r>
            <a:r>
              <a:rPr lang="en-US" sz="1600" dirty="0" smtClean="0"/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water in the swimming pool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A heavily loaded boat is floating in a pond. The boat starts to sink because of a leak but quick action </a:t>
            </a:r>
            <a:r>
              <a:rPr lang="en-US" sz="2000" dirty="0" smtClean="0"/>
              <a:t>plugging </a:t>
            </a:r>
            <a:r>
              <a:rPr lang="en-US" sz="2000" dirty="0"/>
              <a:t>the leak stops the boat from going under </a:t>
            </a:r>
            <a:r>
              <a:rPr lang="en-US" sz="2000" b="1" i="1" dirty="0">
                <a:solidFill>
                  <a:srgbClr val="FF0000"/>
                </a:solidFill>
              </a:rPr>
              <a:t>although it is now deeper in the water</a:t>
            </a:r>
            <a:r>
              <a:rPr lang="en-US" sz="2000" dirty="0"/>
              <a:t>. What </a:t>
            </a:r>
            <a:r>
              <a:rPr lang="en-US" sz="2000" dirty="0" smtClean="0"/>
              <a:t>happens </a:t>
            </a:r>
            <a:r>
              <a:rPr lang="en-US" sz="2000" dirty="0"/>
              <a:t>to the surface level of the pond?</a:t>
            </a:r>
          </a:p>
          <a:p>
            <a:pPr marL="0" indent="0">
              <a:buNone/>
            </a:pPr>
            <a:r>
              <a:rPr lang="en-US" sz="1600" dirty="0" smtClean="0"/>
              <a:t>	a. It </a:t>
            </a:r>
            <a:r>
              <a:rPr lang="en-US" sz="1600" dirty="0"/>
              <a:t>stays the </a:t>
            </a:r>
            <a:r>
              <a:rPr lang="en-US" sz="1600" dirty="0" smtClean="0"/>
              <a:t>same. b</a:t>
            </a:r>
            <a:r>
              <a:rPr lang="en-US" sz="1600" dirty="0"/>
              <a:t>. It goes </a:t>
            </a:r>
            <a:r>
              <a:rPr lang="en-US" sz="1600" dirty="0" smtClean="0"/>
              <a:t>up.  c</a:t>
            </a:r>
            <a:r>
              <a:rPr lang="en-US" sz="1600" dirty="0"/>
              <a:t>. It goes </a:t>
            </a:r>
            <a:r>
              <a:rPr lang="en-US" sz="1600" dirty="0" smtClean="0"/>
              <a:t>down. d</a:t>
            </a:r>
            <a:r>
              <a:rPr lang="en-US" sz="1600" dirty="0"/>
              <a:t>. More information is </a:t>
            </a:r>
            <a:r>
              <a:rPr lang="en-US" sz="1600" dirty="0" smtClean="0"/>
              <a:t>needed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013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423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2" y="971176"/>
            <a:ext cx="8646764" cy="4133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A large stone is resting on the bottom of the swimming pool. The normal force of the bottom of the </a:t>
            </a:r>
            <a:r>
              <a:rPr lang="en-US" sz="2000" dirty="0" smtClean="0"/>
              <a:t>pool </a:t>
            </a:r>
            <a:r>
              <a:rPr lang="en-US" sz="2000" dirty="0"/>
              <a:t>on the stone is equal to the: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stone.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 </a:t>
            </a:r>
            <a:r>
              <a:rPr lang="en-US" sz="1600" dirty="0"/>
              <a:t>weight of the water </a:t>
            </a:r>
            <a:r>
              <a:rPr lang="en-US" sz="1600" dirty="0" smtClean="0"/>
              <a:t>displaced.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sum </a:t>
            </a:r>
            <a:r>
              <a:rPr lang="en-US" sz="1600" dirty="0"/>
              <a:t>of the weight of the stone and the weight of the displaced </a:t>
            </a:r>
            <a:r>
              <a:rPr lang="en-US" sz="1600" dirty="0" smtClean="0"/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solidFill>
                  <a:srgbClr val="FF0000"/>
                </a:solidFill>
              </a:rPr>
              <a:t>difference </a:t>
            </a:r>
            <a:r>
              <a:rPr lang="en-US" sz="1600" dirty="0">
                <a:solidFill>
                  <a:srgbClr val="FF0000"/>
                </a:solidFill>
              </a:rPr>
              <a:t>between the weight of the stone and the weight of the displaced </a:t>
            </a:r>
            <a:r>
              <a:rPr lang="en-US" sz="1600" dirty="0" smtClean="0">
                <a:solidFill>
                  <a:srgbClr val="FF0000"/>
                </a:solidFill>
              </a:rPr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water in the swimming pool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A heavily loaded boat is floating in a pond. The boat starts to sink because of a leak but quick action </a:t>
            </a:r>
            <a:r>
              <a:rPr lang="en-US" sz="2000" dirty="0" smtClean="0"/>
              <a:t>plugging </a:t>
            </a:r>
            <a:r>
              <a:rPr lang="en-US" sz="2000" dirty="0"/>
              <a:t>the leak stops the boat from going under although it is now deeper in the water. What </a:t>
            </a:r>
            <a:r>
              <a:rPr lang="en-US" sz="2000" dirty="0" smtClean="0"/>
              <a:t>happens </a:t>
            </a:r>
            <a:r>
              <a:rPr lang="en-US" sz="2000" dirty="0"/>
              <a:t>to the surface level of the pond?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a. It </a:t>
            </a:r>
            <a:r>
              <a:rPr lang="en-US" sz="1600" dirty="0">
                <a:solidFill>
                  <a:srgbClr val="000000"/>
                </a:solidFill>
              </a:rPr>
              <a:t>stays the </a:t>
            </a:r>
            <a:r>
              <a:rPr lang="en-US" sz="1600" dirty="0" smtClean="0">
                <a:solidFill>
                  <a:srgbClr val="000000"/>
                </a:solidFill>
              </a:rPr>
              <a:t>same. </a:t>
            </a:r>
            <a:r>
              <a:rPr lang="en-US" sz="1600" dirty="0" smtClean="0"/>
              <a:t>b</a:t>
            </a:r>
            <a:r>
              <a:rPr lang="en-US" sz="1600" dirty="0"/>
              <a:t>. It goes </a:t>
            </a:r>
            <a:r>
              <a:rPr lang="en-US" sz="1600" dirty="0" smtClean="0"/>
              <a:t>up.  c</a:t>
            </a:r>
            <a:r>
              <a:rPr lang="en-US" sz="1600" dirty="0"/>
              <a:t>. It goes </a:t>
            </a:r>
            <a:r>
              <a:rPr lang="en-US" sz="1600" dirty="0" smtClean="0"/>
              <a:t>down. d</a:t>
            </a:r>
            <a:r>
              <a:rPr lang="en-US" sz="1600" dirty="0"/>
              <a:t>. More information is </a:t>
            </a:r>
            <a:r>
              <a:rPr lang="en-US" sz="1600" dirty="0" smtClean="0"/>
              <a:t>needed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722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423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Q’s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2" y="971176"/>
            <a:ext cx="8646764" cy="4133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A large stone is resting on the bottom of the swimming pool. The normal force of the bottom of the </a:t>
            </a:r>
            <a:r>
              <a:rPr lang="en-US" sz="2000" dirty="0" smtClean="0"/>
              <a:t>pool </a:t>
            </a:r>
            <a:r>
              <a:rPr lang="en-US" sz="2000" dirty="0"/>
              <a:t>on the stone is equal to the: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stone.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 </a:t>
            </a:r>
            <a:r>
              <a:rPr lang="en-US" sz="1600" dirty="0"/>
              <a:t>weight of the water </a:t>
            </a:r>
            <a:r>
              <a:rPr lang="en-US" sz="1600" dirty="0" smtClean="0"/>
              <a:t>displaced.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sum </a:t>
            </a:r>
            <a:r>
              <a:rPr lang="en-US" sz="1600" dirty="0"/>
              <a:t>of the weight of the stone and the weight of the displaced </a:t>
            </a:r>
            <a:r>
              <a:rPr lang="en-US" sz="1600" dirty="0" smtClean="0"/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solidFill>
                  <a:srgbClr val="FF0000"/>
                </a:solidFill>
              </a:rPr>
              <a:t>difference </a:t>
            </a:r>
            <a:r>
              <a:rPr lang="en-US" sz="1600" dirty="0">
                <a:solidFill>
                  <a:srgbClr val="FF0000"/>
                </a:solidFill>
              </a:rPr>
              <a:t>between the weight of the stone and the weight of the displaced </a:t>
            </a:r>
            <a:r>
              <a:rPr lang="en-US" sz="1600" dirty="0" smtClean="0">
                <a:solidFill>
                  <a:srgbClr val="FF0000"/>
                </a:solidFill>
              </a:rPr>
              <a:t>water.</a:t>
            </a:r>
          </a:p>
          <a:p>
            <a:pPr marL="457200" indent="-457200">
              <a:buAutoNum type="alphaLcPeriod"/>
            </a:pPr>
            <a:r>
              <a:rPr lang="en-US" sz="1600" dirty="0" smtClean="0"/>
              <a:t>weight </a:t>
            </a:r>
            <a:r>
              <a:rPr lang="en-US" sz="1600" dirty="0"/>
              <a:t>of the water in the swimming pool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A heavily loaded boat is floating in a pond. The boat starts to sink because of a leak but quick action </a:t>
            </a:r>
            <a:r>
              <a:rPr lang="en-US" sz="2000" dirty="0" smtClean="0"/>
              <a:t>plugging </a:t>
            </a:r>
            <a:r>
              <a:rPr lang="en-US" sz="2000" dirty="0"/>
              <a:t>the leak stops the boat from going under although it is now deeper in the water. What </a:t>
            </a:r>
            <a:r>
              <a:rPr lang="en-US" sz="2000" dirty="0" smtClean="0"/>
              <a:t>happens </a:t>
            </a:r>
            <a:r>
              <a:rPr lang="en-US" sz="2000" dirty="0"/>
              <a:t>to the surface level of the pond?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a. It </a:t>
            </a:r>
            <a:r>
              <a:rPr lang="en-US" sz="1600" dirty="0">
                <a:solidFill>
                  <a:srgbClr val="FF0000"/>
                </a:solidFill>
              </a:rPr>
              <a:t>stays the </a:t>
            </a:r>
            <a:r>
              <a:rPr lang="en-US" sz="1600" dirty="0" smtClean="0">
                <a:solidFill>
                  <a:srgbClr val="FF0000"/>
                </a:solidFill>
              </a:rPr>
              <a:t>same. </a:t>
            </a:r>
            <a:r>
              <a:rPr lang="en-US" sz="1600" dirty="0" smtClean="0"/>
              <a:t>b</a:t>
            </a:r>
            <a:r>
              <a:rPr lang="en-US" sz="1600" dirty="0"/>
              <a:t>. It goes </a:t>
            </a:r>
            <a:r>
              <a:rPr lang="en-US" sz="1600" dirty="0" smtClean="0"/>
              <a:t>up.  c</a:t>
            </a:r>
            <a:r>
              <a:rPr lang="en-US" sz="1600" dirty="0"/>
              <a:t>. It goes </a:t>
            </a:r>
            <a:r>
              <a:rPr lang="en-US" sz="1600" dirty="0" smtClean="0"/>
              <a:t>down. d</a:t>
            </a:r>
            <a:r>
              <a:rPr lang="en-US" sz="1600" dirty="0"/>
              <a:t>. More information is </a:t>
            </a:r>
            <a:r>
              <a:rPr lang="en-US" sz="1600" dirty="0" smtClean="0"/>
              <a:t>needed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262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/>
              <a:t>Calculate </a:t>
            </a:r>
            <a:r>
              <a:rPr lang="en-US" sz="2400" dirty="0"/>
              <a:t>the absolute pressure at an ocean depth of 1000 m. Assume that the density of water is 1000 kg/m</a:t>
            </a:r>
            <a:r>
              <a:rPr lang="en-US" sz="2400" baseline="30000" dirty="0"/>
              <a:t>3</a:t>
            </a:r>
            <a:r>
              <a:rPr lang="en-US" sz="2400" dirty="0"/>
              <a:t> and that P</a:t>
            </a:r>
            <a:r>
              <a:rPr lang="en-US" sz="2400" baseline="-25000" dirty="0"/>
              <a:t>o</a:t>
            </a:r>
            <a:r>
              <a:rPr lang="en-US" sz="2400" dirty="0"/>
              <a:t>= 1.01 x 10</a:t>
            </a:r>
            <a:r>
              <a:rPr lang="en-US" sz="2400" baseline="30000" dirty="0"/>
              <a:t>5</a:t>
            </a:r>
            <a:r>
              <a:rPr lang="en-US" sz="2400" dirty="0"/>
              <a:t> Pa (N/m</a:t>
            </a:r>
            <a:r>
              <a:rPr lang="en-US" sz="2400" baseline="30000" dirty="0"/>
              <a:t>2</a:t>
            </a:r>
            <a:r>
              <a:rPr lang="en-US" sz="2400" dirty="0"/>
              <a:t>).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/>
              <a:t>Calculate </a:t>
            </a:r>
            <a:r>
              <a:rPr lang="en-US" sz="2400" dirty="0"/>
              <a:t>the total force exerted on the outside of a 30.0 cm diameter circular submarine window at this depth.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5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/>
              <a:t>Calculate </a:t>
            </a:r>
            <a:r>
              <a:rPr lang="en-US" sz="2400" dirty="0"/>
              <a:t>the absolute pressure at an ocean depth of 1000 m. Assume that the density of water is 1000 kg/m</a:t>
            </a:r>
            <a:r>
              <a:rPr lang="en-US" sz="2400" baseline="30000" dirty="0"/>
              <a:t>3</a:t>
            </a:r>
            <a:r>
              <a:rPr lang="en-US" sz="2400" dirty="0"/>
              <a:t> and that P</a:t>
            </a:r>
            <a:r>
              <a:rPr lang="en-US" sz="2400" baseline="-25000" dirty="0"/>
              <a:t>o</a:t>
            </a:r>
            <a:r>
              <a:rPr lang="en-US" sz="2400" dirty="0"/>
              <a:t>= 1.01 x 10</a:t>
            </a:r>
            <a:r>
              <a:rPr lang="en-US" sz="2400" baseline="30000" dirty="0"/>
              <a:t>5</a:t>
            </a:r>
            <a:r>
              <a:rPr lang="en-US" sz="2400" dirty="0"/>
              <a:t> Pa (N/m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/>
              <a:t>Calculate </a:t>
            </a:r>
            <a:r>
              <a:rPr lang="en-US" sz="2400" dirty="0"/>
              <a:t>the total force exerted on the outside of a 30.0 cm diameter circular submarine window at this depth.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09600" y="3429000"/>
          <a:ext cx="39624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841400" imgH="647640" progId="Equation.3">
                  <p:embed/>
                </p:oleObj>
              </mc:Choice>
              <mc:Fallback>
                <p:oleObj name="Equation" r:id="rId3" imgW="18414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39624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09316" y="4532313"/>
            <a:ext cx="1546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9.9x10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 N/m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440238"/>
              </p:ext>
            </p:extLst>
          </p:nvPr>
        </p:nvGraphicFramePr>
        <p:xfrm>
          <a:off x="5133975" y="3603625"/>
          <a:ext cx="28686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1549400" imgH="393700" progId="Equation.DSMT4">
                  <p:embed/>
                </p:oleObj>
              </mc:Choice>
              <mc:Fallback>
                <p:oleObj name="Equation" r:id="rId5" imgW="1549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3603625"/>
                        <a:ext cx="28686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791200" y="4572000"/>
            <a:ext cx="144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2.80 x 10</a:t>
            </a:r>
            <a:r>
              <a:rPr lang="en-US" b="1" baseline="30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 N</a:t>
            </a:r>
          </a:p>
        </p:txBody>
      </p:sp>
    </p:spTree>
    <p:extLst>
      <p:ext uri="{BB962C8B-B14F-4D97-AF65-F5344CB8AC3E}">
        <p14:creationId xmlns:p14="http://schemas.microsoft.com/office/powerpoint/2010/main" val="113785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82" y="1181365"/>
            <a:ext cx="8590738" cy="4399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bargain hunter purchases a "gold" crown at a flea market. After she gets home, she hangs it from a scale and finds its weight in air to be 7.84 N. She then weighs the crown while it is immersed in water (density of water is 1000 kg/m</a:t>
            </a:r>
            <a:r>
              <a:rPr lang="en-US" sz="2400" baseline="30000" dirty="0"/>
              <a:t>3</a:t>
            </a:r>
            <a:r>
              <a:rPr lang="en-US" sz="2400" dirty="0"/>
              <a:t>) and now the scale reads 6.86 N. Is the crown made of pure gold if the density of gold is 19.3 x 10</a:t>
            </a:r>
            <a:r>
              <a:rPr lang="en-US" sz="2400" baseline="30000" dirty="0"/>
              <a:t>3</a:t>
            </a:r>
            <a:r>
              <a:rPr lang="en-US" sz="2400" dirty="0"/>
              <a:t> kg/m</a:t>
            </a:r>
            <a:r>
              <a:rPr lang="en-US" sz="2400" baseline="30000" dirty="0"/>
              <a:t>3</a:t>
            </a:r>
            <a:r>
              <a:rPr lang="en-US" sz="2400" dirty="0" smtClean="0"/>
              <a:t>? (</a:t>
            </a:r>
            <a:r>
              <a:rPr lang="en-US" sz="2400" dirty="0" smtClean="0">
                <a:solidFill>
                  <a:srgbClr val="FF0000"/>
                </a:solidFill>
              </a:rPr>
              <a:t>Density of gold = 19,300 kg/m</a:t>
            </a:r>
            <a:r>
              <a:rPr lang="en-US" sz="2400" baseline="30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8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4158</TotalTime>
  <Words>1324</Words>
  <Application>Microsoft Macintosh PowerPoint</Application>
  <PresentationFormat>On-screen Show (16:10)</PresentationFormat>
  <Paragraphs>76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MC Q’s</vt:lpstr>
      <vt:lpstr>MC Q’s ANSWERS</vt:lpstr>
      <vt:lpstr>MC Q’s ANSWERS</vt:lpstr>
      <vt:lpstr>MC Q’s</vt:lpstr>
      <vt:lpstr>MC Q’s ANSWERS</vt:lpstr>
      <vt:lpstr>MC Q’s ANSWERS</vt:lpstr>
      <vt:lpstr>Q5 </vt:lpstr>
      <vt:lpstr>Q5 Answer </vt:lpstr>
      <vt:lpstr>Q6</vt:lpstr>
      <vt:lpstr>Q6 Answer</vt:lpstr>
      <vt:lpstr>Q7</vt:lpstr>
      <vt:lpstr>Q7 Answer</vt:lpstr>
      <vt:lpstr>Q7 Answer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Challenge!  - Penny Boat</dc:title>
  <dc:creator>Scott Lawson</dc:creator>
  <cp:lastModifiedBy>SD45 User</cp:lastModifiedBy>
  <cp:revision>26</cp:revision>
  <dcterms:created xsi:type="dcterms:W3CDTF">2012-07-13T15:25:09Z</dcterms:created>
  <dcterms:modified xsi:type="dcterms:W3CDTF">2017-11-26T19:50:26Z</dcterms:modified>
</cp:coreProperties>
</file>