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5"/>
  </p:notesMasterIdLst>
  <p:handoutMasterIdLst>
    <p:handoutMasterId r:id="rId6"/>
  </p:handoutMasterIdLst>
  <p:sldIdLst>
    <p:sldId id="256" r:id="rId3"/>
    <p:sldId id="278" r:id="rId4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92" d="100"/>
          <a:sy n="92" d="100"/>
        </p:scale>
        <p:origin x="-880" y="-9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B48F5-BACC-47D6-A0F7-82FBF9C6BC85}" type="datetimeFigureOut">
              <a:rPr lang="en-US"/>
              <a:t>2014-12-06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CAF8E-318A-4EFE-8633-D9E72ABCE0E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6559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1CD00-5424-4675-AB18-2C419B060449}" type="datetimeFigureOut">
              <a:rPr lang="en-US"/>
              <a:t>2014-12-06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2CF44-2B13-41B4-A334-1CDF534EEBB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5385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gray">
          <a:xfrm>
            <a:off x="0" y="2354180"/>
            <a:ext cx="9141714" cy="2650775"/>
          </a:xfrm>
          <a:prstGeom prst="rect">
            <a:avLst/>
          </a:prstGeom>
          <a:solidFill>
            <a:schemeClr val="bg1">
              <a:lumMod val="85000"/>
              <a:lumOff val="1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 bwMode="black">
          <a:xfrm>
            <a:off x="0" y="2563091"/>
            <a:ext cx="9141714" cy="21994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800100" y="2638136"/>
            <a:ext cx="7543800" cy="1425864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4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800100" y="4127500"/>
            <a:ext cx="7543800" cy="5715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600">
                <a:solidFill>
                  <a:schemeClr val="accent1"/>
                </a:solidFill>
                <a:latin typeface="+mj-lt"/>
              </a:defRPr>
            </a:lvl1pPr>
            <a:lvl2pPr marL="356616" indent="0" algn="ctr">
              <a:buNone/>
              <a:defRPr sz="1600"/>
            </a:lvl2pPr>
            <a:lvl3pPr marL="713232" indent="0" algn="ctr">
              <a:buNone/>
              <a:defRPr sz="1400"/>
            </a:lvl3pPr>
            <a:lvl4pPr marL="1069848" indent="0" algn="ctr">
              <a:buNone/>
              <a:defRPr sz="1200"/>
            </a:lvl4pPr>
            <a:lvl5pPr marL="1426464" indent="0" algn="ctr">
              <a:buNone/>
              <a:defRPr sz="1200"/>
            </a:lvl5pPr>
            <a:lvl6pPr marL="1783080" indent="0" algn="ctr">
              <a:buNone/>
              <a:defRPr sz="1200"/>
            </a:lvl6pPr>
            <a:lvl7pPr marL="2139696" indent="0" algn="ctr">
              <a:buNone/>
              <a:defRPr sz="1200"/>
            </a:lvl7pPr>
            <a:lvl8pPr marL="2496312" indent="0" algn="ctr">
              <a:buNone/>
              <a:defRPr sz="1200"/>
            </a:lvl8pPr>
            <a:lvl9pPr marL="2852928" indent="0" algn="ctr">
              <a:buNone/>
              <a:defRPr sz="12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2014-12-06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81000"/>
            <a:ext cx="1457325" cy="46990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381000"/>
            <a:ext cx="5286375" cy="4699001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2014-12-06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2014-12-06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0"/>
            <a:ext cx="6858000" cy="2286000"/>
          </a:xfrm>
        </p:spPr>
        <p:txBody>
          <a:bodyPr anchor="b">
            <a:normAutofit/>
          </a:bodyPr>
          <a:lstStyle>
            <a:lvl1pPr>
              <a:defRPr sz="4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3824553"/>
            <a:ext cx="6858000" cy="1255448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accent1"/>
                </a:solidFill>
                <a:latin typeface="+mj-lt"/>
              </a:defRPr>
            </a:lvl1pPr>
            <a:lvl2pPr marL="356616" indent="0">
              <a:buNone/>
              <a:defRPr sz="1600"/>
            </a:lvl2pPr>
            <a:lvl3pPr marL="713232" indent="0">
              <a:buNone/>
              <a:defRPr sz="1400"/>
            </a:lvl3pPr>
            <a:lvl4pPr marL="1069848" indent="0">
              <a:buNone/>
              <a:defRPr sz="1200"/>
            </a:lvl4pPr>
            <a:lvl5pPr marL="1426464" indent="0">
              <a:buNone/>
              <a:defRPr sz="1200"/>
            </a:lvl5pPr>
            <a:lvl6pPr marL="1783080" indent="0">
              <a:buNone/>
              <a:defRPr sz="1200"/>
            </a:lvl6pPr>
            <a:lvl7pPr marL="2139696" indent="0">
              <a:buNone/>
              <a:defRPr sz="1200"/>
            </a:lvl7pPr>
            <a:lvl8pPr marL="2496312" indent="0">
              <a:buNone/>
              <a:defRPr sz="1200"/>
            </a:lvl8pPr>
            <a:lvl9pPr marL="285292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521355"/>
            <a:ext cx="3257550" cy="355864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521355"/>
            <a:ext cx="3257550" cy="355864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2014-12-06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5286" y="1524000"/>
            <a:ext cx="3257550" cy="5715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700" b="0">
                <a:solidFill>
                  <a:schemeClr val="tx1"/>
                </a:solidFill>
              </a:defRPr>
            </a:lvl1pPr>
            <a:lvl2pPr marL="356616" indent="0">
              <a:buNone/>
              <a:defRPr sz="1600" b="1"/>
            </a:lvl2pPr>
            <a:lvl3pPr marL="713232" indent="0">
              <a:buNone/>
              <a:defRPr sz="1400" b="1"/>
            </a:lvl3pPr>
            <a:lvl4pPr marL="1069848" indent="0">
              <a:buNone/>
              <a:defRPr sz="1200" b="1"/>
            </a:lvl4pPr>
            <a:lvl5pPr marL="1426464" indent="0">
              <a:buNone/>
              <a:defRPr sz="1200" b="1"/>
            </a:lvl5pPr>
            <a:lvl6pPr marL="1783080" indent="0">
              <a:buNone/>
              <a:defRPr sz="1200" b="1"/>
            </a:lvl6pPr>
            <a:lvl7pPr marL="2139696" indent="0">
              <a:buNone/>
              <a:defRPr sz="1200" b="1"/>
            </a:lvl7pPr>
            <a:lvl8pPr marL="2496312" indent="0">
              <a:buNone/>
              <a:defRPr sz="1200" b="1"/>
            </a:lvl8pPr>
            <a:lvl9pPr marL="2852928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5286" y="2095500"/>
            <a:ext cx="3257550" cy="29845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5736" y="1524000"/>
            <a:ext cx="3257550" cy="5715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700" b="0">
                <a:solidFill>
                  <a:schemeClr val="tx1"/>
                </a:solidFill>
              </a:defRPr>
            </a:lvl1pPr>
            <a:lvl2pPr marL="356616" indent="0">
              <a:buNone/>
              <a:defRPr sz="1600" b="1"/>
            </a:lvl2pPr>
            <a:lvl3pPr marL="713232" indent="0">
              <a:buNone/>
              <a:defRPr sz="1400" b="1"/>
            </a:lvl3pPr>
            <a:lvl4pPr marL="1069848" indent="0">
              <a:buNone/>
              <a:defRPr sz="1200" b="1"/>
            </a:lvl4pPr>
            <a:lvl5pPr marL="1426464" indent="0">
              <a:buNone/>
              <a:defRPr sz="1200" b="1"/>
            </a:lvl5pPr>
            <a:lvl6pPr marL="1783080" indent="0">
              <a:buNone/>
              <a:defRPr sz="1200" b="1"/>
            </a:lvl6pPr>
            <a:lvl7pPr marL="2139696" indent="0">
              <a:buNone/>
              <a:defRPr sz="1200" b="1"/>
            </a:lvl7pPr>
            <a:lvl8pPr marL="2496312" indent="0">
              <a:buNone/>
              <a:defRPr sz="1200" b="1"/>
            </a:lvl8pPr>
            <a:lvl9pPr marL="2852928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5736" y="2095500"/>
            <a:ext cx="3257550" cy="29845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2014-12-06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2014-12-06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2014-12-06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1941" y="1333500"/>
            <a:ext cx="2341960" cy="1524000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309" y="635000"/>
            <a:ext cx="4800600" cy="4445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00780" y="2857500"/>
            <a:ext cx="2343121" cy="1524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200"/>
            </a:lvl1pPr>
            <a:lvl2pPr marL="356616" indent="0">
              <a:buNone/>
              <a:defRPr sz="1100"/>
            </a:lvl2pPr>
            <a:lvl3pPr marL="713232" indent="0">
              <a:buNone/>
              <a:defRPr sz="900"/>
            </a:lvl3pPr>
            <a:lvl4pPr marL="1069848" indent="0">
              <a:buNone/>
              <a:defRPr sz="800"/>
            </a:lvl4pPr>
            <a:lvl5pPr marL="1426464" indent="0">
              <a:buNone/>
              <a:defRPr sz="800"/>
            </a:lvl5pPr>
            <a:lvl6pPr marL="1783080" indent="0">
              <a:buNone/>
              <a:defRPr sz="800"/>
            </a:lvl6pPr>
            <a:lvl7pPr marL="2139696" indent="0">
              <a:buNone/>
              <a:defRPr sz="800"/>
            </a:lvl7pPr>
            <a:lvl8pPr marL="2496312" indent="0">
              <a:buNone/>
              <a:defRPr sz="800"/>
            </a:lvl8pPr>
            <a:lvl9pPr marL="2852928" indent="0">
              <a:buNone/>
              <a:defRPr sz="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2014-12-06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blackWhite">
          <a:xfrm>
            <a:off x="483068" y="533400"/>
            <a:ext cx="5006340" cy="4648200"/>
          </a:xfrm>
          <a:prstGeom prst="rect">
            <a:avLst/>
          </a:prstGeom>
          <a:solidFill>
            <a:srgbClr val="000000"/>
          </a:solidFill>
          <a:ln w="1016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8464" y="1333500"/>
            <a:ext cx="2345436" cy="1524000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5938" y="647700"/>
            <a:ext cx="4800600" cy="4419600"/>
          </a:xfrm>
        </p:spPr>
        <p:txBody>
          <a:bodyPr tIns="356616">
            <a:normAutofit/>
          </a:bodyPr>
          <a:lstStyle>
            <a:lvl1pPr marL="0" indent="0" algn="ctr">
              <a:buNone/>
              <a:defRPr sz="1600"/>
            </a:lvl1pPr>
            <a:lvl2pPr marL="356616" indent="0">
              <a:buNone/>
              <a:defRPr sz="2200"/>
            </a:lvl2pPr>
            <a:lvl3pPr marL="713232" indent="0">
              <a:buNone/>
              <a:defRPr sz="1900"/>
            </a:lvl3pPr>
            <a:lvl4pPr marL="1069848" indent="0">
              <a:buNone/>
              <a:defRPr sz="1600"/>
            </a:lvl4pPr>
            <a:lvl5pPr marL="1426464" indent="0">
              <a:buNone/>
              <a:defRPr sz="1600"/>
            </a:lvl5pPr>
            <a:lvl6pPr marL="1783080" indent="0">
              <a:buNone/>
              <a:defRPr sz="1600"/>
            </a:lvl6pPr>
            <a:lvl7pPr marL="2139696" indent="0">
              <a:buNone/>
              <a:defRPr sz="1600"/>
            </a:lvl7pPr>
            <a:lvl8pPr marL="2496312" indent="0">
              <a:buNone/>
              <a:defRPr sz="1600"/>
            </a:lvl8pPr>
            <a:lvl9pPr marL="2852928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98464" y="2857500"/>
            <a:ext cx="2345436" cy="1524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200"/>
            </a:lvl1pPr>
            <a:lvl2pPr marL="356616" indent="0">
              <a:buNone/>
              <a:defRPr sz="1100"/>
            </a:lvl2pPr>
            <a:lvl3pPr marL="713232" indent="0">
              <a:buNone/>
              <a:defRPr sz="900"/>
            </a:lvl3pPr>
            <a:lvl4pPr marL="1069848" indent="0">
              <a:buNone/>
              <a:defRPr sz="800"/>
            </a:lvl4pPr>
            <a:lvl5pPr marL="1426464" indent="0">
              <a:buNone/>
              <a:defRPr sz="800"/>
            </a:lvl5pPr>
            <a:lvl6pPr marL="1783080" indent="0">
              <a:buNone/>
              <a:defRPr sz="800"/>
            </a:lvl6pPr>
            <a:lvl7pPr marL="2139696" indent="0">
              <a:buNone/>
              <a:defRPr sz="800"/>
            </a:lvl7pPr>
            <a:lvl8pPr marL="2496312" indent="0">
              <a:buNone/>
              <a:defRPr sz="800"/>
            </a:lvl8pPr>
            <a:lvl9pPr marL="2852928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2014-12-06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858000" cy="952500"/>
          </a:xfrm>
          <a:prstGeom prst="rect">
            <a:avLst/>
          </a:prstGeom>
        </p:spPr>
        <p:txBody>
          <a:bodyPr vert="horz" lIns="71323" tIns="35662" rIns="71323" bIns="35662" rtlCol="0" anchor="b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1524000"/>
            <a:ext cx="6858000" cy="3556000"/>
          </a:xfrm>
          <a:prstGeom prst="rect">
            <a:avLst/>
          </a:prstGeom>
        </p:spPr>
        <p:txBody>
          <a:bodyPr vert="horz" lIns="71323" tIns="35662" rIns="71323" bIns="35662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7950" y="5302250"/>
            <a:ext cx="742950" cy="214313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r">
              <a:defRPr sz="6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fld id="{37CC0096-1860-4642-9CD2-0079EA5E7CD1}" type="datetimeFigureOut">
              <a:rPr lang="en-US"/>
              <a:pPr/>
              <a:t>2014-12-06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3000" y="5302250"/>
            <a:ext cx="5161165" cy="214313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l">
              <a:defRPr sz="6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350" y="5302250"/>
            <a:ext cx="628650" cy="214313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r">
              <a:defRPr sz="6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fld id="{E31375A4-56A4-47D6-9801-1991572033F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713232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8308" indent="-178308" algn="l" defTabSz="713232" rtl="0" eaLnBrk="1" latinLnBrk="0" hangingPunct="1">
        <a:lnSpc>
          <a:spcPct val="90000"/>
        </a:lnSpc>
        <a:spcBef>
          <a:spcPts val="1404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63601" indent="-178308" algn="l" defTabSz="713232" rtl="0" eaLnBrk="1" latinLnBrk="0" hangingPunct="1">
        <a:lnSpc>
          <a:spcPct val="90000"/>
        </a:lnSpc>
        <a:spcBef>
          <a:spcPts val="78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713232" indent="-178308" algn="l" defTabSz="713232" rtl="0" eaLnBrk="1" latinLnBrk="0" hangingPunct="1">
        <a:lnSpc>
          <a:spcPct val="90000"/>
        </a:lnSpc>
        <a:spcBef>
          <a:spcPts val="624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962863" indent="-178308" algn="l" defTabSz="713232" rtl="0" eaLnBrk="1" latinLnBrk="0" hangingPunct="1">
        <a:lnSpc>
          <a:spcPct val="90000"/>
        </a:lnSpc>
        <a:spcBef>
          <a:spcPts val="624"/>
        </a:spcBef>
        <a:buClr>
          <a:schemeClr val="accent1"/>
        </a:buClr>
        <a:buFont typeface="Arial" pitchFamily="34" charset="0"/>
        <a:buChar char="•"/>
        <a:defRPr sz="11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1176833" indent="-178308" algn="l" defTabSz="713232" rtl="0" eaLnBrk="1" latinLnBrk="0" hangingPunct="1">
        <a:lnSpc>
          <a:spcPct val="90000"/>
        </a:lnSpc>
        <a:spcBef>
          <a:spcPts val="624"/>
        </a:spcBef>
        <a:buClr>
          <a:schemeClr val="accent1"/>
        </a:buClr>
        <a:buFont typeface="Arial" pitchFamily="34" charset="0"/>
        <a:buChar char="•"/>
        <a:defRPr sz="11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390802" indent="-178308" algn="l" defTabSz="713232" rtl="0" eaLnBrk="1" latinLnBrk="0" hangingPunct="1">
        <a:lnSpc>
          <a:spcPct val="90000"/>
        </a:lnSpc>
        <a:spcBef>
          <a:spcPts val="624"/>
        </a:spcBef>
        <a:buClr>
          <a:schemeClr val="accent1"/>
        </a:buClr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04772" indent="-178308" algn="l" defTabSz="713232" rtl="0" eaLnBrk="1" latinLnBrk="0" hangingPunct="1">
        <a:lnSpc>
          <a:spcPct val="90000"/>
        </a:lnSpc>
        <a:spcBef>
          <a:spcPts val="624"/>
        </a:spcBef>
        <a:buClr>
          <a:schemeClr val="accent1"/>
        </a:buClr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818742" indent="-178308" algn="l" defTabSz="713232" rtl="0" eaLnBrk="1" latinLnBrk="0" hangingPunct="1">
        <a:lnSpc>
          <a:spcPct val="90000"/>
        </a:lnSpc>
        <a:spcBef>
          <a:spcPts val="624"/>
        </a:spcBef>
        <a:buClr>
          <a:schemeClr val="accent1"/>
        </a:buClr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032711" indent="-178308" algn="l" defTabSz="713232" rtl="0" eaLnBrk="1" latinLnBrk="0" hangingPunct="1">
        <a:lnSpc>
          <a:spcPct val="90000"/>
        </a:lnSpc>
        <a:spcBef>
          <a:spcPts val="624"/>
        </a:spcBef>
        <a:buClr>
          <a:schemeClr val="accent1"/>
        </a:buClr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323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984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308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969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9631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292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1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71450" y="1521355"/>
            <a:ext cx="4019550" cy="35586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 6.0 m uniform beam of mass 32 kg is suspended horizontally by a hinge and a cable.  A 93 kg object is connected to one end of the beam.</a:t>
            </a:r>
          </a:p>
          <a:p>
            <a:pPr marL="0" indent="0">
              <a:buNone/>
            </a:pPr>
            <a:r>
              <a:rPr lang="en-US" sz="2000" dirty="0" smtClean="0"/>
              <a:t>What is </a:t>
            </a:r>
            <a:r>
              <a:rPr lang="en-US" sz="2000" dirty="0" smtClean="0">
                <a:solidFill>
                  <a:srgbClr val="FF0000"/>
                </a:solidFill>
              </a:rPr>
              <a:t>the magnitude of the horizontal force </a:t>
            </a:r>
            <a:r>
              <a:rPr lang="en-US" sz="2000" dirty="0" err="1" smtClean="0">
                <a:solidFill>
                  <a:srgbClr val="FF0000"/>
                </a:solidFill>
              </a:rPr>
              <a:t>F</a:t>
            </a:r>
            <a:r>
              <a:rPr lang="en-US" sz="2000" baseline="-25000" dirty="0" err="1">
                <a:solidFill>
                  <a:srgbClr val="FF0000"/>
                </a:solidFill>
              </a:rPr>
              <a:t>h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that the </a:t>
            </a:r>
            <a:r>
              <a:rPr lang="en-US" sz="2000" dirty="0" smtClean="0">
                <a:solidFill>
                  <a:srgbClr val="FFFF00"/>
                </a:solidFill>
              </a:rPr>
              <a:t>hinge exerts on the beam?</a:t>
            </a:r>
          </a:p>
          <a:p>
            <a:pPr marL="0" indent="0"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b="1" dirty="0" err="1" smtClean="0">
                <a:solidFill>
                  <a:srgbClr val="FF0000"/>
                </a:solidFill>
              </a:rPr>
              <a:t>Ans</a:t>
            </a:r>
            <a:r>
              <a:rPr lang="en-US" sz="2000" b="1" dirty="0" smtClean="0">
                <a:solidFill>
                  <a:srgbClr val="FF0000"/>
                </a:solidFill>
              </a:rPr>
              <a:t>: 1.4 x 10</a:t>
            </a:r>
            <a:r>
              <a:rPr lang="en-US" sz="2000" b="1" baseline="30000" dirty="0" smtClean="0">
                <a:solidFill>
                  <a:srgbClr val="FF0000"/>
                </a:solidFill>
              </a:rPr>
              <a:t>3</a:t>
            </a:r>
            <a:r>
              <a:rPr lang="en-US" sz="2000" b="1" dirty="0" smtClean="0">
                <a:solidFill>
                  <a:srgbClr val="FF0000"/>
                </a:solidFill>
              </a:rPr>
              <a:t> 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7" name="Content Placeholder 3" descr="Screen Shot 2013-12-04 at 1.26.21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8184" b="-38184"/>
          <a:stretch>
            <a:fillRect/>
          </a:stretch>
        </p:blipFill>
        <p:spPr>
          <a:xfrm>
            <a:off x="4259266" y="390927"/>
            <a:ext cx="4768975" cy="5209773"/>
          </a:xfrm>
        </p:spPr>
      </p:pic>
    </p:spTree>
    <p:extLst>
      <p:ext uri="{BB962C8B-B14F-4D97-AF65-F5344CB8AC3E}">
        <p14:creationId xmlns:p14="http://schemas.microsoft.com/office/powerpoint/2010/main" val="24245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-38100"/>
            <a:ext cx="6858000" cy="952500"/>
          </a:xfrm>
        </p:spPr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57300"/>
            <a:ext cx="4648200" cy="38227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A bar 1.0 m long has five forces acting on it as shown in the diagram.  What are the </a:t>
            </a:r>
            <a:r>
              <a:rPr lang="en-US" sz="1800" b="1" dirty="0" smtClean="0">
                <a:solidFill>
                  <a:srgbClr val="FF0000"/>
                </a:solidFill>
              </a:rPr>
              <a:t>magnitude, direction and location </a:t>
            </a:r>
            <a:r>
              <a:rPr lang="en-US" sz="1800" dirty="0" smtClean="0"/>
              <a:t>of the </a:t>
            </a:r>
            <a:r>
              <a:rPr lang="en-US" sz="1800" b="1" dirty="0" smtClean="0">
                <a:solidFill>
                  <a:srgbClr val="FF6600"/>
                </a:solidFill>
              </a:rPr>
              <a:t>single force </a:t>
            </a:r>
            <a:r>
              <a:rPr lang="en-US" sz="1800" dirty="0" smtClean="0"/>
              <a:t>required to produce static equilibrium.  </a:t>
            </a:r>
          </a:p>
          <a:p>
            <a:pPr marL="0" indent="0">
              <a:buNone/>
            </a:pPr>
            <a:r>
              <a:rPr lang="en-US" sz="1800" dirty="0" smtClean="0"/>
              <a:t>The weight and thickness of the bar are insignificant.</a:t>
            </a:r>
          </a:p>
          <a:p>
            <a:pPr marL="0" indent="0">
              <a:buNone/>
            </a:pPr>
            <a:r>
              <a:rPr lang="en-US" sz="1800" dirty="0" smtClean="0"/>
              <a:t>Use the hinge indicated in orange.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3366FF"/>
                </a:solidFill>
              </a:rPr>
              <a:t>Assume up is north and right is east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3366FF"/>
                </a:solidFill>
              </a:rPr>
              <a:t>3 Sig Figs!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</a:rPr>
              <a:t>Ans</a:t>
            </a:r>
            <a:r>
              <a:rPr lang="en-US" sz="1800" dirty="0" smtClean="0">
                <a:solidFill>
                  <a:srgbClr val="FF0000"/>
                </a:solidFill>
              </a:rPr>
              <a:t>: 4.96 N 54</a:t>
            </a:r>
            <a:r>
              <a:rPr lang="en-US" sz="1800" baseline="30000" dirty="0" smtClean="0">
                <a:solidFill>
                  <a:srgbClr val="FF0000"/>
                </a:solidFill>
              </a:rPr>
              <a:t>o</a:t>
            </a:r>
            <a:r>
              <a:rPr lang="en-US" sz="1800" dirty="0" smtClean="0">
                <a:solidFill>
                  <a:srgbClr val="FF0000"/>
                </a:solidFill>
              </a:rPr>
              <a:t> N of E, 0.15 m from the hinge</a:t>
            </a:r>
            <a:endParaRPr lang="en-US" sz="1800" dirty="0">
              <a:solidFill>
                <a:srgbClr val="FF0000"/>
              </a:solidFill>
            </a:endParaRPr>
          </a:p>
        </p:txBody>
      </p:sp>
      <p:pic>
        <p:nvPicPr>
          <p:cNvPr id="5" name="Content Placeholder 4" descr="Screen Shot 2013-12-04 at 1.50.40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039" b="-32039"/>
          <a:stretch>
            <a:fillRect/>
          </a:stretch>
        </p:blipFill>
        <p:spPr>
          <a:xfrm>
            <a:off x="4419600" y="657469"/>
            <a:ext cx="4594738" cy="5019431"/>
          </a:xfrm>
        </p:spPr>
      </p:pic>
      <p:sp>
        <p:nvSpPr>
          <p:cNvPr id="6" name="5-Point Star 5"/>
          <p:cNvSpPr/>
          <p:nvPr/>
        </p:nvSpPr>
        <p:spPr>
          <a:xfrm>
            <a:off x="4495800" y="2705100"/>
            <a:ext cx="304800" cy="304800"/>
          </a:xfrm>
          <a:prstGeom prst="star5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1028700"/>
            <a:ext cx="3733800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u="sng" dirty="0" smtClean="0">
                <a:solidFill>
                  <a:srgbClr val="FFFF00"/>
                </a:solidFill>
              </a:rPr>
              <a:t>Hint</a:t>
            </a:r>
            <a:r>
              <a:rPr lang="en-US" sz="1800" dirty="0" smtClean="0">
                <a:solidFill>
                  <a:srgbClr val="FFFF00"/>
                </a:solidFill>
              </a:rPr>
              <a:t>: start by balancing forces ΣF = 0</a:t>
            </a:r>
            <a:endParaRPr lang="en-US" sz="1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417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Tech Computer 16x9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46CFF6F-D9AA-4BC0-911A-0A13567719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Metal Gear.potx</Template>
  <TotalTime>0</TotalTime>
  <Words>146</Words>
  <Application>Microsoft Macintosh PowerPoint</Application>
  <PresentationFormat>On-screen Show (16:10)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Tech Computer 16x9</vt:lpstr>
      <vt:lpstr>Question 1</vt:lpstr>
      <vt:lpstr>Question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modified xsi:type="dcterms:W3CDTF">2014-12-07T00:51:13Z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TC029010269991</vt:lpwstr>
  </property>
</Properties>
</file>