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8"/>
  </p:handoutMasterIdLst>
  <p:sldIdLst>
    <p:sldId id="280" r:id="rId2"/>
    <p:sldId id="256" r:id="rId3"/>
    <p:sldId id="259" r:id="rId4"/>
    <p:sldId id="281" r:id="rId5"/>
    <p:sldId id="257" r:id="rId6"/>
    <p:sldId id="258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</p:sldIdLst>
  <p:sldSz cx="9144000" cy="5715000" type="screen16x10"/>
  <p:notesSz cx="6858000" cy="9180513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CCFF"/>
    <a:srgbClr val="CCFFFF"/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44" y="-11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 alt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 alt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 alt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B4A991-3C7F-498E-BA52-7A2C3EE8B1E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345441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8478838" cy="5144823"/>
            <a:chOff x="0" y="0"/>
            <a:chExt cx="5341" cy="3889"/>
          </a:xfrm>
        </p:grpSpPr>
        <p:sp>
          <p:nvSpPr>
            <p:cNvPr id="3075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7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8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1" y="2120"/>
                </a:cxn>
                <a:cxn ang="0">
                  <a:pos x="2285" y="1945"/>
                </a:cxn>
                <a:cxn ang="0">
                  <a:pos x="348" y="0"/>
                </a:cxn>
                <a:cxn ang="0">
                  <a:pos x="0" y="0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52500"/>
            <a:ext cx="77724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CA" altLang="en-US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349500"/>
            <a:ext cx="6400800" cy="1460500"/>
          </a:xfrm>
          <a:ln w="9525">
            <a:headEnd/>
            <a:tailEnd/>
          </a:ln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CA" altLang="en-US"/>
              <a:t>Click to edit Master subtitle style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 alt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 alt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35DB52-14A1-4082-91BC-12C52AE40C29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  <a:endParaRPr lang="en-CA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90500"/>
            <a:ext cx="1943100" cy="4889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0500"/>
            <a:ext cx="5676900" cy="4889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  <a:endParaRPr lang="en-CA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  <a:endParaRPr lang="en-CA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  <a:endParaRPr lang="en-CA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67896"/>
            <a:ext cx="3810000" cy="37121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67896"/>
            <a:ext cx="3810000" cy="37121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  <a:endParaRPr lang="en-CA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  <a:endParaRPr lang="en-CA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  <a:endParaRPr lang="en-CA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  <a:endParaRPr lang="en-CA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  <a:endParaRPr lang="en-CA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  <a:endParaRPr lang="en-CA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8478838" cy="5144823"/>
            <a:chOff x="0" y="0"/>
            <a:chExt cx="5341" cy="3889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8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1" y="2120"/>
                </a:cxn>
                <a:cxn ang="0">
                  <a:pos x="2285" y="1945"/>
                </a:cxn>
                <a:cxn ang="0">
                  <a:pos x="348" y="0"/>
                </a:cxn>
                <a:cxn ang="0">
                  <a:pos x="0" y="0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90500"/>
            <a:ext cx="7772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title style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CA" alt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CA" alt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r>
              <a:rPr lang="en-US"/>
              <a:t>1</a:t>
            </a:r>
            <a:endParaRPr lang="en-CA" alt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67896"/>
            <a:ext cx="7772400" cy="371210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text styles</a:t>
            </a:r>
          </a:p>
          <a:p>
            <a:pPr lvl="1"/>
            <a:r>
              <a:rPr lang="en-CA" altLang="en-US" smtClean="0"/>
              <a:t>Second level</a:t>
            </a:r>
          </a:p>
          <a:p>
            <a:pPr lvl="2"/>
            <a:r>
              <a:rPr lang="en-CA" altLang="en-US" smtClean="0"/>
              <a:t>Third level</a:t>
            </a:r>
          </a:p>
          <a:p>
            <a:pPr lvl="3"/>
            <a:r>
              <a:rPr lang="en-CA" altLang="en-US" smtClean="0"/>
              <a:t>Fourth level</a:t>
            </a:r>
          </a:p>
          <a:p>
            <a:pPr lvl="4"/>
            <a:r>
              <a:rPr lang="en-CA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Relationship Id="rId3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Relationship Id="rId3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Relationship Id="rId3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Relationship Id="rId3" Type="http://schemas.openxmlformats.org/officeDocument/2006/relationships/image" Target="../media/image1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Relationship Id="rId3" Type="http://schemas.openxmlformats.org/officeDocument/2006/relationships/image" Target="../media/image1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Relationship Id="rId3" Type="http://schemas.openxmlformats.org/officeDocument/2006/relationships/image" Target="../media/image1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Relationship Id="rId3" Type="http://schemas.openxmlformats.org/officeDocument/2006/relationships/image" Target="../media/image1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Relationship Id="rId3" Type="http://schemas.openxmlformats.org/officeDocument/2006/relationships/image" Target="../media/image1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Relationship Id="rId3" Type="http://schemas.openxmlformats.org/officeDocument/2006/relationships/image" Target="../media/image1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Relationship Id="rId3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Relationship Id="rId3" Type="http://schemas.openxmlformats.org/officeDocument/2006/relationships/image" Target="../media/image1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Relationship Id="rId3" Type="http://schemas.openxmlformats.org/officeDocument/2006/relationships/image" Target="../media/image1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Relationship Id="rId3" Type="http://schemas.openxmlformats.org/officeDocument/2006/relationships/image" Target="../media/image1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Relationship Id="rId3" Type="http://schemas.openxmlformats.org/officeDocument/2006/relationships/image" Target="../media/image1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Relationship Id="rId3" Type="http://schemas.openxmlformats.org/officeDocument/2006/relationships/image" Target="../media/image1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Relationship Id="rId3" Type="http://schemas.openxmlformats.org/officeDocument/2006/relationships/image" Target="../media/image1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slide" Target="slide13.xml"/><Relationship Id="rId20" Type="http://schemas.openxmlformats.org/officeDocument/2006/relationships/slide" Target="slide24.xml"/><Relationship Id="rId21" Type="http://schemas.openxmlformats.org/officeDocument/2006/relationships/slide" Target="slide25.xml"/><Relationship Id="rId10" Type="http://schemas.openxmlformats.org/officeDocument/2006/relationships/slide" Target="slide14.xml"/><Relationship Id="rId11" Type="http://schemas.openxmlformats.org/officeDocument/2006/relationships/slide" Target="slide15.xml"/><Relationship Id="rId12" Type="http://schemas.openxmlformats.org/officeDocument/2006/relationships/slide" Target="slide16.xml"/><Relationship Id="rId13" Type="http://schemas.openxmlformats.org/officeDocument/2006/relationships/slide" Target="slide17.xml"/><Relationship Id="rId14" Type="http://schemas.openxmlformats.org/officeDocument/2006/relationships/slide" Target="slide18.xml"/><Relationship Id="rId15" Type="http://schemas.openxmlformats.org/officeDocument/2006/relationships/slide" Target="slide19.xml"/><Relationship Id="rId16" Type="http://schemas.openxmlformats.org/officeDocument/2006/relationships/slide" Target="slide20.xml"/><Relationship Id="rId17" Type="http://schemas.openxmlformats.org/officeDocument/2006/relationships/slide" Target="slide21.xml"/><Relationship Id="rId18" Type="http://schemas.openxmlformats.org/officeDocument/2006/relationships/slide" Target="slide22.xml"/><Relationship Id="rId19" Type="http://schemas.openxmlformats.org/officeDocument/2006/relationships/slide" Target="slide23.xml"/><Relationship Id="rId1" Type="http://schemas.openxmlformats.org/officeDocument/2006/relationships/slideLayout" Target="../slideLayouts/slideLayout7.xml"/><Relationship Id="rId2" Type="http://schemas.openxmlformats.org/officeDocument/2006/relationships/slide" Target="slide6.xml"/><Relationship Id="rId3" Type="http://schemas.openxmlformats.org/officeDocument/2006/relationships/slide" Target="slide7.xml"/><Relationship Id="rId4" Type="http://schemas.openxmlformats.org/officeDocument/2006/relationships/slide" Target="slide8.xml"/><Relationship Id="rId5" Type="http://schemas.openxmlformats.org/officeDocument/2006/relationships/slide" Target="slide9.xml"/><Relationship Id="rId6" Type="http://schemas.openxmlformats.org/officeDocument/2006/relationships/slide" Target="slide10.xml"/><Relationship Id="rId7" Type="http://schemas.openxmlformats.org/officeDocument/2006/relationships/slide" Target="slide11.xml"/><Relationship Id="rId8" Type="http://schemas.openxmlformats.org/officeDocument/2006/relationships/slide" Target="slide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Relationship Id="rId3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Relationship Id="rId3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Relationship Id="rId3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Relationship Id="rId3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5715000"/>
          </a:xfrm>
          <a:prstGeom prst="rect">
            <a:avLst/>
          </a:prstGeom>
          <a:solidFill>
            <a:srgbClr val="0066FF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457200" y="317500"/>
            <a:ext cx="3810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Are you ready?</a:t>
            </a:r>
            <a:endParaRPr lang="en-CA" altLang="en-US" sz="4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219075" y="83345"/>
            <a:ext cx="8743950" cy="5472906"/>
            <a:chOff x="280" y="142"/>
            <a:chExt cx="5184" cy="3971"/>
          </a:xfrm>
        </p:grpSpPr>
        <p:sp>
          <p:nvSpPr>
            <p:cNvPr id="33795" name="Freeform 3"/>
            <p:cNvSpPr>
              <a:spLocks/>
            </p:cNvSpPr>
            <p:nvPr/>
          </p:nvSpPr>
          <p:spPr bwMode="auto">
            <a:xfrm>
              <a:off x="439" y="245"/>
              <a:ext cx="4875" cy="3868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96" name="Freeform 4"/>
            <p:cNvSpPr>
              <a:spLocks/>
            </p:cNvSpPr>
            <p:nvPr/>
          </p:nvSpPr>
          <p:spPr bwMode="auto">
            <a:xfrm>
              <a:off x="3820" y="2661"/>
              <a:ext cx="1481" cy="1366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97" name="Freeform 5"/>
            <p:cNvSpPr>
              <a:spLocks/>
            </p:cNvSpPr>
            <p:nvPr/>
          </p:nvSpPr>
          <p:spPr bwMode="auto">
            <a:xfrm>
              <a:off x="4599" y="3355"/>
              <a:ext cx="702" cy="689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98" name="Freeform 6"/>
            <p:cNvSpPr>
              <a:spLocks/>
            </p:cNvSpPr>
            <p:nvPr/>
          </p:nvSpPr>
          <p:spPr bwMode="auto">
            <a:xfrm>
              <a:off x="868" y="633"/>
              <a:ext cx="3909" cy="2810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99" name="Freeform 7"/>
            <p:cNvSpPr>
              <a:spLocks/>
            </p:cNvSpPr>
            <p:nvPr/>
          </p:nvSpPr>
          <p:spPr bwMode="auto">
            <a:xfrm>
              <a:off x="748" y="518"/>
              <a:ext cx="388" cy="3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0" name="Freeform 8"/>
            <p:cNvSpPr>
              <a:spLocks/>
            </p:cNvSpPr>
            <p:nvPr/>
          </p:nvSpPr>
          <p:spPr bwMode="auto">
            <a:xfrm>
              <a:off x="4640" y="518"/>
              <a:ext cx="358" cy="3137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1" name="Freeform 9"/>
            <p:cNvSpPr>
              <a:spLocks/>
            </p:cNvSpPr>
            <p:nvPr/>
          </p:nvSpPr>
          <p:spPr bwMode="auto">
            <a:xfrm>
              <a:off x="748" y="518"/>
              <a:ext cx="4250" cy="270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2" name="Freeform 10"/>
            <p:cNvSpPr>
              <a:spLocks/>
            </p:cNvSpPr>
            <p:nvPr/>
          </p:nvSpPr>
          <p:spPr bwMode="auto">
            <a:xfrm>
              <a:off x="748" y="3277"/>
              <a:ext cx="4250" cy="383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3" name="Freeform 11"/>
            <p:cNvSpPr>
              <a:spLocks/>
            </p:cNvSpPr>
            <p:nvPr/>
          </p:nvSpPr>
          <p:spPr bwMode="auto">
            <a:xfrm>
              <a:off x="282" y="142"/>
              <a:ext cx="5173" cy="39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4" name="Freeform 12"/>
            <p:cNvSpPr>
              <a:spLocks/>
            </p:cNvSpPr>
            <p:nvPr/>
          </p:nvSpPr>
          <p:spPr bwMode="auto">
            <a:xfrm>
              <a:off x="280" y="142"/>
              <a:ext cx="5184" cy="3971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5" name="Freeform 13"/>
            <p:cNvSpPr>
              <a:spLocks/>
            </p:cNvSpPr>
            <p:nvPr/>
          </p:nvSpPr>
          <p:spPr bwMode="auto">
            <a:xfrm>
              <a:off x="422" y="3817"/>
              <a:ext cx="4892" cy="273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1454151" y="977636"/>
            <a:ext cx="6297613" cy="204209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4000" dirty="0">
                <a:latin typeface="Arial Black" pitchFamily="34" charset="0"/>
              </a:rPr>
              <a:t>Answer:</a:t>
            </a:r>
          </a:p>
          <a:p>
            <a:pPr algn="ctr">
              <a:lnSpc>
                <a:spcPct val="85000"/>
              </a:lnSpc>
            </a:pPr>
            <a:r>
              <a:rPr lang="en-US" sz="3600" dirty="0" smtClean="0">
                <a:latin typeface="Arial Black" pitchFamily="34" charset="0"/>
              </a:rPr>
              <a:t>The total mass of all living things in a given area.</a:t>
            </a:r>
            <a:endParaRPr lang="en-CA" altLang="en-US" sz="3600" dirty="0">
              <a:latin typeface="Arial Black" pitchFamily="34" charset="0"/>
            </a:endParaRP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3633467" y="3525574"/>
            <a:ext cx="2059628" cy="835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latin typeface="Arial Black" pitchFamily="34" charset="0"/>
              </a:rPr>
              <a:t>Question:</a:t>
            </a:r>
          </a:p>
          <a:p>
            <a:pPr algn="ctr">
              <a:lnSpc>
                <a:spcPct val="85000"/>
              </a:lnSpc>
            </a:pPr>
            <a:r>
              <a:rPr lang="en-US" sz="2800" dirty="0" smtClean="0">
                <a:latin typeface="Arial Black" pitchFamily="34" charset="0"/>
              </a:rPr>
              <a:t>BIOMASS</a:t>
            </a:r>
            <a:endParaRPr lang="en-CA" altLang="en-US" sz="2800" dirty="0">
              <a:latin typeface="Arial Black" pitchFamily="34" charset="0"/>
            </a:endParaRPr>
          </a:p>
        </p:txBody>
      </p:sp>
      <p:pic>
        <p:nvPicPr>
          <p:cNvPr id="33810" name="Picture 18" descr="j024928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5080000"/>
            <a:ext cx="554038" cy="461698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6" grpId="0" autoUpdateAnimBg="0"/>
      <p:bldP spid="3380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219075" y="83345"/>
            <a:ext cx="8743950" cy="5472906"/>
            <a:chOff x="280" y="142"/>
            <a:chExt cx="5184" cy="3971"/>
          </a:xfrm>
        </p:grpSpPr>
        <p:sp>
          <p:nvSpPr>
            <p:cNvPr id="34819" name="Freeform 3"/>
            <p:cNvSpPr>
              <a:spLocks/>
            </p:cNvSpPr>
            <p:nvPr/>
          </p:nvSpPr>
          <p:spPr bwMode="auto">
            <a:xfrm>
              <a:off x="439" y="245"/>
              <a:ext cx="4875" cy="3868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0" name="Freeform 4"/>
            <p:cNvSpPr>
              <a:spLocks/>
            </p:cNvSpPr>
            <p:nvPr/>
          </p:nvSpPr>
          <p:spPr bwMode="auto">
            <a:xfrm>
              <a:off x="3820" y="2661"/>
              <a:ext cx="1481" cy="1366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1" name="Freeform 5"/>
            <p:cNvSpPr>
              <a:spLocks/>
            </p:cNvSpPr>
            <p:nvPr/>
          </p:nvSpPr>
          <p:spPr bwMode="auto">
            <a:xfrm>
              <a:off x="4599" y="3355"/>
              <a:ext cx="702" cy="689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2" name="Freeform 6"/>
            <p:cNvSpPr>
              <a:spLocks/>
            </p:cNvSpPr>
            <p:nvPr/>
          </p:nvSpPr>
          <p:spPr bwMode="auto">
            <a:xfrm>
              <a:off x="868" y="633"/>
              <a:ext cx="3909" cy="2810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3" name="Freeform 7"/>
            <p:cNvSpPr>
              <a:spLocks/>
            </p:cNvSpPr>
            <p:nvPr/>
          </p:nvSpPr>
          <p:spPr bwMode="auto">
            <a:xfrm>
              <a:off x="748" y="518"/>
              <a:ext cx="388" cy="3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4" name="Freeform 8"/>
            <p:cNvSpPr>
              <a:spLocks/>
            </p:cNvSpPr>
            <p:nvPr/>
          </p:nvSpPr>
          <p:spPr bwMode="auto">
            <a:xfrm>
              <a:off x="4640" y="518"/>
              <a:ext cx="358" cy="3137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5" name="Freeform 9"/>
            <p:cNvSpPr>
              <a:spLocks/>
            </p:cNvSpPr>
            <p:nvPr/>
          </p:nvSpPr>
          <p:spPr bwMode="auto">
            <a:xfrm>
              <a:off x="748" y="518"/>
              <a:ext cx="4250" cy="270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6" name="Freeform 10"/>
            <p:cNvSpPr>
              <a:spLocks/>
            </p:cNvSpPr>
            <p:nvPr/>
          </p:nvSpPr>
          <p:spPr bwMode="auto">
            <a:xfrm>
              <a:off x="748" y="3277"/>
              <a:ext cx="4250" cy="383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7" name="Freeform 11"/>
            <p:cNvSpPr>
              <a:spLocks/>
            </p:cNvSpPr>
            <p:nvPr/>
          </p:nvSpPr>
          <p:spPr bwMode="auto">
            <a:xfrm>
              <a:off x="282" y="142"/>
              <a:ext cx="5173" cy="39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8" name="Freeform 12"/>
            <p:cNvSpPr>
              <a:spLocks/>
            </p:cNvSpPr>
            <p:nvPr/>
          </p:nvSpPr>
          <p:spPr bwMode="auto">
            <a:xfrm>
              <a:off x="280" y="142"/>
              <a:ext cx="5184" cy="3971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9" name="Freeform 13"/>
            <p:cNvSpPr>
              <a:spLocks/>
            </p:cNvSpPr>
            <p:nvPr/>
          </p:nvSpPr>
          <p:spPr bwMode="auto">
            <a:xfrm>
              <a:off x="422" y="3817"/>
              <a:ext cx="4892" cy="273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1474789" y="988220"/>
            <a:ext cx="6264275" cy="18043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4000" dirty="0">
                <a:latin typeface="Arial Black" pitchFamily="34" charset="0"/>
              </a:rPr>
              <a:t>Answer:</a:t>
            </a:r>
          </a:p>
          <a:p>
            <a:pPr algn="ctr">
              <a:lnSpc>
                <a:spcPct val="85000"/>
              </a:lnSpc>
            </a:pPr>
            <a:r>
              <a:rPr lang="en-US" sz="3000" dirty="0" smtClean="0">
                <a:latin typeface="Arial Black" pitchFamily="34" charset="0"/>
              </a:rPr>
              <a:t>Consumers that obtain energy and nutrients from dead organisms and waste.</a:t>
            </a:r>
            <a:endParaRPr lang="en-CA" altLang="en-US" sz="3000" dirty="0">
              <a:latin typeface="Arial Black" pitchFamily="34" charset="0"/>
            </a:endParaRP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3170776" y="3525574"/>
            <a:ext cx="2985012" cy="835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latin typeface="Arial Black" pitchFamily="34" charset="0"/>
              </a:rPr>
              <a:t>Question:</a:t>
            </a:r>
          </a:p>
          <a:p>
            <a:pPr algn="ctr">
              <a:lnSpc>
                <a:spcPct val="85000"/>
              </a:lnSpc>
            </a:pPr>
            <a:r>
              <a:rPr lang="en-US" sz="2800" dirty="0" smtClean="0">
                <a:latin typeface="Arial Black" pitchFamily="34" charset="0"/>
              </a:rPr>
              <a:t>DETRIVORES?</a:t>
            </a:r>
            <a:endParaRPr lang="en-CA" altLang="en-US" sz="2800" dirty="0">
              <a:latin typeface="Arial Black" pitchFamily="34" charset="0"/>
            </a:endParaRPr>
          </a:p>
        </p:txBody>
      </p:sp>
      <p:pic>
        <p:nvPicPr>
          <p:cNvPr id="34834" name="Picture 18" descr="j024928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5080000"/>
            <a:ext cx="554038" cy="461698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0" grpId="0" autoUpdateAnimBg="0"/>
      <p:bldP spid="3483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219075" y="83345"/>
            <a:ext cx="8743950" cy="5472906"/>
            <a:chOff x="280" y="142"/>
            <a:chExt cx="5184" cy="3971"/>
          </a:xfrm>
        </p:grpSpPr>
        <p:sp>
          <p:nvSpPr>
            <p:cNvPr id="35843" name="Freeform 3"/>
            <p:cNvSpPr>
              <a:spLocks/>
            </p:cNvSpPr>
            <p:nvPr/>
          </p:nvSpPr>
          <p:spPr bwMode="auto">
            <a:xfrm>
              <a:off x="439" y="245"/>
              <a:ext cx="4875" cy="3868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44" name="Freeform 4"/>
            <p:cNvSpPr>
              <a:spLocks/>
            </p:cNvSpPr>
            <p:nvPr/>
          </p:nvSpPr>
          <p:spPr bwMode="auto">
            <a:xfrm>
              <a:off x="3820" y="2661"/>
              <a:ext cx="1481" cy="1366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45" name="Freeform 5"/>
            <p:cNvSpPr>
              <a:spLocks/>
            </p:cNvSpPr>
            <p:nvPr/>
          </p:nvSpPr>
          <p:spPr bwMode="auto">
            <a:xfrm>
              <a:off x="4599" y="3355"/>
              <a:ext cx="702" cy="689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46" name="Freeform 6"/>
            <p:cNvSpPr>
              <a:spLocks/>
            </p:cNvSpPr>
            <p:nvPr/>
          </p:nvSpPr>
          <p:spPr bwMode="auto">
            <a:xfrm>
              <a:off x="868" y="633"/>
              <a:ext cx="3909" cy="2810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47" name="Freeform 7"/>
            <p:cNvSpPr>
              <a:spLocks/>
            </p:cNvSpPr>
            <p:nvPr/>
          </p:nvSpPr>
          <p:spPr bwMode="auto">
            <a:xfrm>
              <a:off x="748" y="518"/>
              <a:ext cx="388" cy="3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48" name="Freeform 8"/>
            <p:cNvSpPr>
              <a:spLocks/>
            </p:cNvSpPr>
            <p:nvPr/>
          </p:nvSpPr>
          <p:spPr bwMode="auto">
            <a:xfrm>
              <a:off x="4640" y="518"/>
              <a:ext cx="358" cy="3137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49" name="Freeform 9"/>
            <p:cNvSpPr>
              <a:spLocks/>
            </p:cNvSpPr>
            <p:nvPr/>
          </p:nvSpPr>
          <p:spPr bwMode="auto">
            <a:xfrm>
              <a:off x="748" y="518"/>
              <a:ext cx="4250" cy="270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0" name="Freeform 10"/>
            <p:cNvSpPr>
              <a:spLocks/>
            </p:cNvSpPr>
            <p:nvPr/>
          </p:nvSpPr>
          <p:spPr bwMode="auto">
            <a:xfrm>
              <a:off x="748" y="3277"/>
              <a:ext cx="4250" cy="383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1" name="Freeform 11"/>
            <p:cNvSpPr>
              <a:spLocks/>
            </p:cNvSpPr>
            <p:nvPr/>
          </p:nvSpPr>
          <p:spPr bwMode="auto">
            <a:xfrm>
              <a:off x="282" y="142"/>
              <a:ext cx="5173" cy="39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2" name="Freeform 12"/>
            <p:cNvSpPr>
              <a:spLocks/>
            </p:cNvSpPr>
            <p:nvPr/>
          </p:nvSpPr>
          <p:spPr bwMode="auto">
            <a:xfrm>
              <a:off x="280" y="142"/>
              <a:ext cx="5184" cy="3971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3" name="Freeform 13"/>
            <p:cNvSpPr>
              <a:spLocks/>
            </p:cNvSpPr>
            <p:nvPr/>
          </p:nvSpPr>
          <p:spPr bwMode="auto">
            <a:xfrm>
              <a:off x="422" y="3817"/>
              <a:ext cx="4892" cy="273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1487488" y="977636"/>
            <a:ext cx="6242050" cy="188359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4000" dirty="0">
                <a:latin typeface="Arial Black" pitchFamily="34" charset="0"/>
              </a:rPr>
              <a:t>Answer:</a:t>
            </a:r>
          </a:p>
          <a:p>
            <a:pPr algn="ctr">
              <a:lnSpc>
                <a:spcPct val="85000"/>
              </a:lnSpc>
            </a:pPr>
            <a:r>
              <a:rPr lang="en-US" sz="3200" dirty="0" smtClean="0">
                <a:latin typeface="Arial Black" pitchFamily="34" charset="0"/>
              </a:rPr>
              <a:t>The symbiotic relationship between a man/woman and their dog.</a:t>
            </a:r>
            <a:endParaRPr lang="en-CA" altLang="en-US" sz="3200" dirty="0">
              <a:latin typeface="Arial Black" pitchFamily="34" charset="0"/>
            </a:endParaRP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3350489" y="3525574"/>
            <a:ext cx="2625589" cy="835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latin typeface="Arial Black" pitchFamily="34" charset="0"/>
              </a:rPr>
              <a:t>Question:</a:t>
            </a:r>
          </a:p>
          <a:p>
            <a:pPr algn="ctr">
              <a:lnSpc>
                <a:spcPct val="85000"/>
              </a:lnSpc>
            </a:pPr>
            <a:r>
              <a:rPr lang="en-US" sz="2800" dirty="0" smtClean="0">
                <a:latin typeface="Arial Black" pitchFamily="34" charset="0"/>
              </a:rPr>
              <a:t>MUTUALISM</a:t>
            </a:r>
            <a:endParaRPr lang="en-CA" altLang="en-US" sz="2800" dirty="0">
              <a:latin typeface="Arial Black" pitchFamily="34" charset="0"/>
            </a:endParaRPr>
          </a:p>
        </p:txBody>
      </p:sp>
      <p:pic>
        <p:nvPicPr>
          <p:cNvPr id="35858" name="Picture 18" descr="j024928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5080000"/>
            <a:ext cx="554038" cy="461698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4" grpId="0" autoUpdateAnimBg="0"/>
      <p:bldP spid="3585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219075" y="83345"/>
            <a:ext cx="8743950" cy="5472906"/>
            <a:chOff x="280" y="142"/>
            <a:chExt cx="5184" cy="3971"/>
          </a:xfrm>
        </p:grpSpPr>
        <p:sp>
          <p:nvSpPr>
            <p:cNvPr id="36867" name="Freeform 3"/>
            <p:cNvSpPr>
              <a:spLocks/>
            </p:cNvSpPr>
            <p:nvPr/>
          </p:nvSpPr>
          <p:spPr bwMode="auto">
            <a:xfrm>
              <a:off x="439" y="245"/>
              <a:ext cx="4875" cy="3868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68" name="Freeform 4"/>
            <p:cNvSpPr>
              <a:spLocks/>
            </p:cNvSpPr>
            <p:nvPr/>
          </p:nvSpPr>
          <p:spPr bwMode="auto">
            <a:xfrm>
              <a:off x="3820" y="2661"/>
              <a:ext cx="1481" cy="1366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69" name="Freeform 5"/>
            <p:cNvSpPr>
              <a:spLocks/>
            </p:cNvSpPr>
            <p:nvPr/>
          </p:nvSpPr>
          <p:spPr bwMode="auto">
            <a:xfrm>
              <a:off x="4599" y="3355"/>
              <a:ext cx="702" cy="689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0" name="Freeform 6"/>
            <p:cNvSpPr>
              <a:spLocks/>
            </p:cNvSpPr>
            <p:nvPr/>
          </p:nvSpPr>
          <p:spPr bwMode="auto">
            <a:xfrm>
              <a:off x="868" y="633"/>
              <a:ext cx="3909" cy="2810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1" name="Freeform 7"/>
            <p:cNvSpPr>
              <a:spLocks/>
            </p:cNvSpPr>
            <p:nvPr/>
          </p:nvSpPr>
          <p:spPr bwMode="auto">
            <a:xfrm>
              <a:off x="748" y="518"/>
              <a:ext cx="388" cy="3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2" name="Freeform 8"/>
            <p:cNvSpPr>
              <a:spLocks/>
            </p:cNvSpPr>
            <p:nvPr/>
          </p:nvSpPr>
          <p:spPr bwMode="auto">
            <a:xfrm>
              <a:off x="4640" y="518"/>
              <a:ext cx="358" cy="3137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3" name="Freeform 9"/>
            <p:cNvSpPr>
              <a:spLocks/>
            </p:cNvSpPr>
            <p:nvPr/>
          </p:nvSpPr>
          <p:spPr bwMode="auto">
            <a:xfrm>
              <a:off x="748" y="518"/>
              <a:ext cx="4250" cy="270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4" name="Freeform 10"/>
            <p:cNvSpPr>
              <a:spLocks/>
            </p:cNvSpPr>
            <p:nvPr/>
          </p:nvSpPr>
          <p:spPr bwMode="auto">
            <a:xfrm>
              <a:off x="748" y="3277"/>
              <a:ext cx="4250" cy="383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5" name="Freeform 11"/>
            <p:cNvSpPr>
              <a:spLocks/>
            </p:cNvSpPr>
            <p:nvPr/>
          </p:nvSpPr>
          <p:spPr bwMode="auto">
            <a:xfrm>
              <a:off x="282" y="142"/>
              <a:ext cx="5173" cy="39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6" name="Freeform 12"/>
            <p:cNvSpPr>
              <a:spLocks/>
            </p:cNvSpPr>
            <p:nvPr/>
          </p:nvSpPr>
          <p:spPr bwMode="auto">
            <a:xfrm>
              <a:off x="280" y="142"/>
              <a:ext cx="5184" cy="3971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7" name="Freeform 13"/>
            <p:cNvSpPr>
              <a:spLocks/>
            </p:cNvSpPr>
            <p:nvPr/>
          </p:nvSpPr>
          <p:spPr bwMode="auto">
            <a:xfrm>
              <a:off x="422" y="3817"/>
              <a:ext cx="4892" cy="273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1752600" y="977636"/>
            <a:ext cx="5791200" cy="17250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4000" dirty="0">
                <a:latin typeface="Arial Black" pitchFamily="34" charset="0"/>
              </a:rPr>
              <a:t>Answer:</a:t>
            </a:r>
          </a:p>
          <a:p>
            <a:pPr algn="ctr">
              <a:lnSpc>
                <a:spcPct val="85000"/>
              </a:lnSpc>
            </a:pPr>
            <a:r>
              <a:rPr lang="en-US" sz="2800" dirty="0" smtClean="0">
                <a:latin typeface="Arial Black" pitchFamily="34" charset="0"/>
              </a:rPr>
              <a:t>What percentage of energy is lost between producers and tertiary consumers?</a:t>
            </a:r>
            <a:endParaRPr lang="en-CA" altLang="en-US" sz="2800" dirty="0">
              <a:latin typeface="Arial Black" pitchFamily="34" charset="0"/>
            </a:endParaRP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3633467" y="3525574"/>
            <a:ext cx="2059628" cy="835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latin typeface="Arial Black" pitchFamily="34" charset="0"/>
              </a:rPr>
              <a:t>Question:</a:t>
            </a:r>
          </a:p>
          <a:p>
            <a:pPr algn="ctr">
              <a:lnSpc>
                <a:spcPct val="85000"/>
              </a:lnSpc>
            </a:pPr>
            <a:r>
              <a:rPr lang="en-US" sz="2800" dirty="0" smtClean="0">
                <a:latin typeface="Arial Black" pitchFamily="34" charset="0"/>
              </a:rPr>
              <a:t>99.9%</a:t>
            </a:r>
            <a:endParaRPr lang="en-CA" altLang="en-US" sz="2800" dirty="0">
              <a:latin typeface="Arial Black" pitchFamily="34" charset="0"/>
            </a:endParaRPr>
          </a:p>
        </p:txBody>
      </p:sp>
      <p:pic>
        <p:nvPicPr>
          <p:cNvPr id="36882" name="Picture 18" descr="j024928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5080000"/>
            <a:ext cx="554038" cy="461698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8" grpId="0" autoUpdateAnimBg="0"/>
      <p:bldP spid="3687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219075" y="83345"/>
            <a:ext cx="8743950" cy="5472906"/>
            <a:chOff x="280" y="142"/>
            <a:chExt cx="5184" cy="3971"/>
          </a:xfrm>
        </p:grpSpPr>
        <p:sp>
          <p:nvSpPr>
            <p:cNvPr id="37891" name="Freeform 3"/>
            <p:cNvSpPr>
              <a:spLocks/>
            </p:cNvSpPr>
            <p:nvPr/>
          </p:nvSpPr>
          <p:spPr bwMode="auto">
            <a:xfrm>
              <a:off x="439" y="245"/>
              <a:ext cx="4875" cy="3868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2" name="Freeform 4"/>
            <p:cNvSpPr>
              <a:spLocks/>
            </p:cNvSpPr>
            <p:nvPr/>
          </p:nvSpPr>
          <p:spPr bwMode="auto">
            <a:xfrm>
              <a:off x="3820" y="2661"/>
              <a:ext cx="1481" cy="1366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3" name="Freeform 5"/>
            <p:cNvSpPr>
              <a:spLocks/>
            </p:cNvSpPr>
            <p:nvPr/>
          </p:nvSpPr>
          <p:spPr bwMode="auto">
            <a:xfrm>
              <a:off x="4599" y="3355"/>
              <a:ext cx="702" cy="689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4" name="Freeform 6"/>
            <p:cNvSpPr>
              <a:spLocks/>
            </p:cNvSpPr>
            <p:nvPr/>
          </p:nvSpPr>
          <p:spPr bwMode="auto">
            <a:xfrm>
              <a:off x="868" y="633"/>
              <a:ext cx="3909" cy="2810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5" name="Freeform 7"/>
            <p:cNvSpPr>
              <a:spLocks/>
            </p:cNvSpPr>
            <p:nvPr/>
          </p:nvSpPr>
          <p:spPr bwMode="auto">
            <a:xfrm>
              <a:off x="748" y="518"/>
              <a:ext cx="388" cy="3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6" name="Freeform 8"/>
            <p:cNvSpPr>
              <a:spLocks/>
            </p:cNvSpPr>
            <p:nvPr/>
          </p:nvSpPr>
          <p:spPr bwMode="auto">
            <a:xfrm>
              <a:off x="4640" y="518"/>
              <a:ext cx="358" cy="3137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7" name="Freeform 9"/>
            <p:cNvSpPr>
              <a:spLocks/>
            </p:cNvSpPr>
            <p:nvPr/>
          </p:nvSpPr>
          <p:spPr bwMode="auto">
            <a:xfrm>
              <a:off x="748" y="518"/>
              <a:ext cx="4250" cy="270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8" name="Freeform 10"/>
            <p:cNvSpPr>
              <a:spLocks/>
            </p:cNvSpPr>
            <p:nvPr/>
          </p:nvSpPr>
          <p:spPr bwMode="auto">
            <a:xfrm>
              <a:off x="748" y="3277"/>
              <a:ext cx="4250" cy="383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9" name="Freeform 11"/>
            <p:cNvSpPr>
              <a:spLocks/>
            </p:cNvSpPr>
            <p:nvPr/>
          </p:nvSpPr>
          <p:spPr bwMode="auto">
            <a:xfrm>
              <a:off x="282" y="142"/>
              <a:ext cx="5173" cy="39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0" name="Freeform 12"/>
            <p:cNvSpPr>
              <a:spLocks/>
            </p:cNvSpPr>
            <p:nvPr/>
          </p:nvSpPr>
          <p:spPr bwMode="auto">
            <a:xfrm>
              <a:off x="280" y="142"/>
              <a:ext cx="5184" cy="3971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1" name="Freeform 13"/>
            <p:cNvSpPr>
              <a:spLocks/>
            </p:cNvSpPr>
            <p:nvPr/>
          </p:nvSpPr>
          <p:spPr bwMode="auto">
            <a:xfrm>
              <a:off x="422" y="3817"/>
              <a:ext cx="4892" cy="273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1487489" y="988220"/>
            <a:ext cx="6269037" cy="17250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4000" dirty="0">
                <a:latin typeface="Arial Black" pitchFamily="34" charset="0"/>
              </a:rPr>
              <a:t>Answer:</a:t>
            </a:r>
          </a:p>
          <a:p>
            <a:pPr algn="ctr">
              <a:lnSpc>
                <a:spcPct val="85000"/>
              </a:lnSpc>
            </a:pPr>
            <a:r>
              <a:rPr lang="en-US" sz="2800" dirty="0" smtClean="0">
                <a:latin typeface="Arial Black" pitchFamily="34" charset="0"/>
              </a:rPr>
              <a:t>The conversion of nitrogen gas into compounds contain nitrate and ammonium.</a:t>
            </a:r>
            <a:endParaRPr lang="en-CA" altLang="en-US" sz="2800" dirty="0">
              <a:latin typeface="Arial Black" pitchFamily="34" charset="0"/>
            </a:endParaRP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3057164" y="3525574"/>
            <a:ext cx="3212238" cy="835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latin typeface="Arial Black" pitchFamily="34" charset="0"/>
              </a:rPr>
              <a:t>Question:</a:t>
            </a:r>
          </a:p>
          <a:p>
            <a:pPr algn="ctr">
              <a:lnSpc>
                <a:spcPct val="85000"/>
              </a:lnSpc>
            </a:pPr>
            <a:r>
              <a:rPr lang="en-US" sz="2800" dirty="0" smtClean="0">
                <a:latin typeface="Arial Black" pitchFamily="34" charset="0"/>
              </a:rPr>
              <a:t>NITRIFICATION</a:t>
            </a:r>
            <a:endParaRPr lang="en-CA" altLang="en-US" sz="2800" dirty="0">
              <a:latin typeface="Arial Black" pitchFamily="34" charset="0"/>
            </a:endParaRPr>
          </a:p>
        </p:txBody>
      </p:sp>
      <p:pic>
        <p:nvPicPr>
          <p:cNvPr id="37906" name="Picture 18" descr="j024928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5080000"/>
            <a:ext cx="554038" cy="461698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2" grpId="0" autoUpdateAnimBg="0"/>
      <p:bldP spid="3790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219075" y="83345"/>
            <a:ext cx="8743950" cy="5472906"/>
            <a:chOff x="280" y="142"/>
            <a:chExt cx="5184" cy="3971"/>
          </a:xfrm>
        </p:grpSpPr>
        <p:sp>
          <p:nvSpPr>
            <p:cNvPr id="38915" name="Freeform 3"/>
            <p:cNvSpPr>
              <a:spLocks/>
            </p:cNvSpPr>
            <p:nvPr/>
          </p:nvSpPr>
          <p:spPr bwMode="auto">
            <a:xfrm>
              <a:off x="439" y="245"/>
              <a:ext cx="4875" cy="3868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16" name="Freeform 4"/>
            <p:cNvSpPr>
              <a:spLocks/>
            </p:cNvSpPr>
            <p:nvPr/>
          </p:nvSpPr>
          <p:spPr bwMode="auto">
            <a:xfrm>
              <a:off x="3820" y="2661"/>
              <a:ext cx="1481" cy="1366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17" name="Freeform 5"/>
            <p:cNvSpPr>
              <a:spLocks/>
            </p:cNvSpPr>
            <p:nvPr/>
          </p:nvSpPr>
          <p:spPr bwMode="auto">
            <a:xfrm>
              <a:off x="4599" y="3355"/>
              <a:ext cx="702" cy="689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18" name="Freeform 6"/>
            <p:cNvSpPr>
              <a:spLocks/>
            </p:cNvSpPr>
            <p:nvPr/>
          </p:nvSpPr>
          <p:spPr bwMode="auto">
            <a:xfrm>
              <a:off x="868" y="633"/>
              <a:ext cx="3909" cy="2810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19" name="Freeform 7"/>
            <p:cNvSpPr>
              <a:spLocks/>
            </p:cNvSpPr>
            <p:nvPr/>
          </p:nvSpPr>
          <p:spPr bwMode="auto">
            <a:xfrm>
              <a:off x="748" y="518"/>
              <a:ext cx="388" cy="3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20" name="Freeform 8"/>
            <p:cNvSpPr>
              <a:spLocks/>
            </p:cNvSpPr>
            <p:nvPr/>
          </p:nvSpPr>
          <p:spPr bwMode="auto">
            <a:xfrm>
              <a:off x="4640" y="518"/>
              <a:ext cx="358" cy="3137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21" name="Freeform 9"/>
            <p:cNvSpPr>
              <a:spLocks/>
            </p:cNvSpPr>
            <p:nvPr/>
          </p:nvSpPr>
          <p:spPr bwMode="auto">
            <a:xfrm>
              <a:off x="748" y="518"/>
              <a:ext cx="4250" cy="270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22" name="Freeform 10"/>
            <p:cNvSpPr>
              <a:spLocks/>
            </p:cNvSpPr>
            <p:nvPr/>
          </p:nvSpPr>
          <p:spPr bwMode="auto">
            <a:xfrm>
              <a:off x="748" y="3277"/>
              <a:ext cx="4250" cy="383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23" name="Freeform 11"/>
            <p:cNvSpPr>
              <a:spLocks/>
            </p:cNvSpPr>
            <p:nvPr/>
          </p:nvSpPr>
          <p:spPr bwMode="auto">
            <a:xfrm>
              <a:off x="282" y="142"/>
              <a:ext cx="5173" cy="39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24" name="Freeform 12"/>
            <p:cNvSpPr>
              <a:spLocks/>
            </p:cNvSpPr>
            <p:nvPr/>
          </p:nvSpPr>
          <p:spPr bwMode="auto">
            <a:xfrm>
              <a:off x="280" y="142"/>
              <a:ext cx="5184" cy="3971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25" name="Freeform 13"/>
            <p:cNvSpPr>
              <a:spLocks/>
            </p:cNvSpPr>
            <p:nvPr/>
          </p:nvSpPr>
          <p:spPr bwMode="auto">
            <a:xfrm>
              <a:off x="422" y="3817"/>
              <a:ext cx="4892" cy="273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1462088" y="988219"/>
            <a:ext cx="6267450" cy="209134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4000" dirty="0">
                <a:latin typeface="Arial Black" pitchFamily="34" charset="0"/>
              </a:rPr>
              <a:t>Answer:</a:t>
            </a:r>
          </a:p>
          <a:p>
            <a:pPr algn="ctr">
              <a:lnSpc>
                <a:spcPct val="85000"/>
              </a:lnSpc>
            </a:pPr>
            <a:r>
              <a:rPr lang="en-US" sz="2800" dirty="0">
                <a:latin typeface="Arial Black"/>
                <a:cs typeface="Arial Black"/>
              </a:rPr>
              <a:t>List three human activities that increase the amount of available nitrogen in the </a:t>
            </a:r>
            <a:r>
              <a:rPr lang="en-US" sz="2800" dirty="0" smtClean="0">
                <a:latin typeface="Arial Black"/>
                <a:cs typeface="Arial Black"/>
              </a:rPr>
              <a:t>biosphere</a:t>
            </a:r>
            <a:r>
              <a:rPr lang="en-US" sz="2800" dirty="0" smtClean="0">
                <a:latin typeface="Arial Black" pitchFamily="34" charset="0"/>
              </a:rPr>
              <a:t>.</a:t>
            </a:r>
            <a:endParaRPr lang="en-CA" altLang="en-US" sz="2800" dirty="0">
              <a:latin typeface="Arial Black" pitchFamily="34" charset="0"/>
            </a:endParaRPr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1494196" y="3433564"/>
            <a:ext cx="6338206" cy="114877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latin typeface="Arial Black" pitchFamily="34" charset="0"/>
              </a:rPr>
              <a:t>Question:</a:t>
            </a:r>
          </a:p>
          <a:p>
            <a:pPr algn="ctr">
              <a:lnSpc>
                <a:spcPct val="85000"/>
              </a:lnSpc>
            </a:pPr>
            <a:r>
              <a:rPr lang="en-US" sz="2600" dirty="0" smtClean="0">
                <a:latin typeface="Arial Black" pitchFamily="34" charset="0"/>
              </a:rPr>
              <a:t>BURING FOSSIL FUELS, SEWAGE, </a:t>
            </a:r>
          </a:p>
          <a:p>
            <a:pPr algn="ctr">
              <a:lnSpc>
                <a:spcPct val="85000"/>
              </a:lnSpc>
            </a:pPr>
            <a:r>
              <a:rPr lang="en-US" sz="2600" dirty="0" smtClean="0">
                <a:latin typeface="Arial Black" pitchFamily="34" charset="0"/>
              </a:rPr>
              <a:t>AND FERTILIZERS</a:t>
            </a:r>
            <a:endParaRPr lang="en-CA" altLang="en-US" sz="2600" dirty="0">
              <a:latin typeface="Arial Black" pitchFamily="34" charset="0"/>
            </a:endParaRPr>
          </a:p>
        </p:txBody>
      </p:sp>
      <p:pic>
        <p:nvPicPr>
          <p:cNvPr id="38930" name="Picture 18" descr="j024928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5080000"/>
            <a:ext cx="554038" cy="461698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6" grpId="0" autoUpdateAnimBg="0"/>
      <p:bldP spid="3892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/>
          <p:cNvGrpSpPr>
            <a:grpSpLocks/>
          </p:cNvGrpSpPr>
          <p:nvPr/>
        </p:nvGrpSpPr>
        <p:grpSpPr bwMode="auto">
          <a:xfrm>
            <a:off x="219075" y="83345"/>
            <a:ext cx="8743950" cy="5472906"/>
            <a:chOff x="280" y="142"/>
            <a:chExt cx="5184" cy="3971"/>
          </a:xfrm>
        </p:grpSpPr>
        <p:sp>
          <p:nvSpPr>
            <p:cNvPr id="39939" name="Freeform 3"/>
            <p:cNvSpPr>
              <a:spLocks/>
            </p:cNvSpPr>
            <p:nvPr/>
          </p:nvSpPr>
          <p:spPr bwMode="auto">
            <a:xfrm>
              <a:off x="439" y="245"/>
              <a:ext cx="4875" cy="3868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0" name="Freeform 4"/>
            <p:cNvSpPr>
              <a:spLocks/>
            </p:cNvSpPr>
            <p:nvPr/>
          </p:nvSpPr>
          <p:spPr bwMode="auto">
            <a:xfrm>
              <a:off x="3820" y="2661"/>
              <a:ext cx="1481" cy="1366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1" name="Freeform 5"/>
            <p:cNvSpPr>
              <a:spLocks/>
            </p:cNvSpPr>
            <p:nvPr/>
          </p:nvSpPr>
          <p:spPr bwMode="auto">
            <a:xfrm>
              <a:off x="4599" y="3355"/>
              <a:ext cx="702" cy="689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2" name="Freeform 6"/>
            <p:cNvSpPr>
              <a:spLocks/>
            </p:cNvSpPr>
            <p:nvPr/>
          </p:nvSpPr>
          <p:spPr bwMode="auto">
            <a:xfrm>
              <a:off x="868" y="633"/>
              <a:ext cx="3909" cy="2810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3" name="Freeform 7"/>
            <p:cNvSpPr>
              <a:spLocks/>
            </p:cNvSpPr>
            <p:nvPr/>
          </p:nvSpPr>
          <p:spPr bwMode="auto">
            <a:xfrm>
              <a:off x="748" y="518"/>
              <a:ext cx="388" cy="3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4" name="Freeform 8"/>
            <p:cNvSpPr>
              <a:spLocks/>
            </p:cNvSpPr>
            <p:nvPr/>
          </p:nvSpPr>
          <p:spPr bwMode="auto">
            <a:xfrm>
              <a:off x="4640" y="518"/>
              <a:ext cx="358" cy="3137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5" name="Freeform 9"/>
            <p:cNvSpPr>
              <a:spLocks/>
            </p:cNvSpPr>
            <p:nvPr/>
          </p:nvSpPr>
          <p:spPr bwMode="auto">
            <a:xfrm>
              <a:off x="748" y="518"/>
              <a:ext cx="4250" cy="270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6" name="Freeform 10"/>
            <p:cNvSpPr>
              <a:spLocks/>
            </p:cNvSpPr>
            <p:nvPr/>
          </p:nvSpPr>
          <p:spPr bwMode="auto">
            <a:xfrm>
              <a:off x="748" y="3277"/>
              <a:ext cx="4250" cy="383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7" name="Freeform 11"/>
            <p:cNvSpPr>
              <a:spLocks/>
            </p:cNvSpPr>
            <p:nvPr/>
          </p:nvSpPr>
          <p:spPr bwMode="auto">
            <a:xfrm>
              <a:off x="282" y="142"/>
              <a:ext cx="5173" cy="39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8" name="Freeform 12"/>
            <p:cNvSpPr>
              <a:spLocks/>
            </p:cNvSpPr>
            <p:nvPr/>
          </p:nvSpPr>
          <p:spPr bwMode="auto">
            <a:xfrm>
              <a:off x="280" y="142"/>
              <a:ext cx="5184" cy="3971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9" name="Freeform 13"/>
            <p:cNvSpPr>
              <a:spLocks/>
            </p:cNvSpPr>
            <p:nvPr/>
          </p:nvSpPr>
          <p:spPr bwMode="auto">
            <a:xfrm>
              <a:off x="422" y="3817"/>
              <a:ext cx="4892" cy="273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1474789" y="967053"/>
            <a:ext cx="6269037" cy="209134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4000" dirty="0">
                <a:latin typeface="Arial Black" pitchFamily="34" charset="0"/>
              </a:rPr>
              <a:t>Answer:</a:t>
            </a:r>
          </a:p>
          <a:p>
            <a:pPr algn="ctr">
              <a:lnSpc>
                <a:spcPct val="85000"/>
              </a:lnSpc>
            </a:pPr>
            <a:r>
              <a:rPr lang="en-US" sz="2800" dirty="0" smtClean="0">
                <a:latin typeface="Arial Black" pitchFamily="34" charset="0"/>
              </a:rPr>
              <a:t>Other than fertilizer use  how do humans add excess phosphorus into the environment?</a:t>
            </a:r>
            <a:endParaRPr lang="en-CA" altLang="en-US" sz="2800" dirty="0">
              <a:latin typeface="Arial Black" pitchFamily="34" charset="0"/>
            </a:endParaRPr>
          </a:p>
        </p:txBody>
      </p: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3633467" y="3525574"/>
            <a:ext cx="2059628" cy="835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latin typeface="Arial Black" pitchFamily="34" charset="0"/>
              </a:rPr>
              <a:t>Question:</a:t>
            </a:r>
          </a:p>
          <a:p>
            <a:pPr algn="ctr">
              <a:lnSpc>
                <a:spcPct val="85000"/>
              </a:lnSpc>
            </a:pPr>
            <a:r>
              <a:rPr lang="en-US" sz="2800" dirty="0" smtClean="0">
                <a:latin typeface="Arial Black" pitchFamily="34" charset="0"/>
              </a:rPr>
              <a:t>MINING</a:t>
            </a:r>
            <a:endParaRPr lang="en-CA" altLang="en-US" sz="2800" dirty="0">
              <a:latin typeface="Arial Black" pitchFamily="34" charset="0"/>
            </a:endParaRPr>
          </a:p>
        </p:txBody>
      </p:sp>
      <p:pic>
        <p:nvPicPr>
          <p:cNvPr id="39954" name="Picture 18" descr="j024928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5080000"/>
            <a:ext cx="554038" cy="461698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0" grpId="0" autoUpdateAnimBg="0"/>
      <p:bldP spid="3995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219075" y="83345"/>
            <a:ext cx="8743950" cy="5472906"/>
            <a:chOff x="280" y="142"/>
            <a:chExt cx="5184" cy="3971"/>
          </a:xfrm>
        </p:grpSpPr>
        <p:sp>
          <p:nvSpPr>
            <p:cNvPr id="40963" name="Freeform 3"/>
            <p:cNvSpPr>
              <a:spLocks/>
            </p:cNvSpPr>
            <p:nvPr/>
          </p:nvSpPr>
          <p:spPr bwMode="auto">
            <a:xfrm>
              <a:off x="439" y="245"/>
              <a:ext cx="4875" cy="3868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4" name="Freeform 4"/>
            <p:cNvSpPr>
              <a:spLocks/>
            </p:cNvSpPr>
            <p:nvPr/>
          </p:nvSpPr>
          <p:spPr bwMode="auto">
            <a:xfrm>
              <a:off x="3820" y="2661"/>
              <a:ext cx="1481" cy="1366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5" name="Freeform 5"/>
            <p:cNvSpPr>
              <a:spLocks/>
            </p:cNvSpPr>
            <p:nvPr/>
          </p:nvSpPr>
          <p:spPr bwMode="auto">
            <a:xfrm>
              <a:off x="4599" y="3355"/>
              <a:ext cx="702" cy="689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6" name="Freeform 6"/>
            <p:cNvSpPr>
              <a:spLocks/>
            </p:cNvSpPr>
            <p:nvPr/>
          </p:nvSpPr>
          <p:spPr bwMode="auto">
            <a:xfrm>
              <a:off x="868" y="633"/>
              <a:ext cx="3909" cy="2810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7" name="Freeform 7"/>
            <p:cNvSpPr>
              <a:spLocks/>
            </p:cNvSpPr>
            <p:nvPr/>
          </p:nvSpPr>
          <p:spPr bwMode="auto">
            <a:xfrm>
              <a:off x="748" y="518"/>
              <a:ext cx="388" cy="3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8" name="Freeform 8"/>
            <p:cNvSpPr>
              <a:spLocks/>
            </p:cNvSpPr>
            <p:nvPr/>
          </p:nvSpPr>
          <p:spPr bwMode="auto">
            <a:xfrm>
              <a:off x="4640" y="518"/>
              <a:ext cx="358" cy="3137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9" name="Freeform 9"/>
            <p:cNvSpPr>
              <a:spLocks/>
            </p:cNvSpPr>
            <p:nvPr/>
          </p:nvSpPr>
          <p:spPr bwMode="auto">
            <a:xfrm>
              <a:off x="748" y="518"/>
              <a:ext cx="4250" cy="270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0" name="Freeform 10"/>
            <p:cNvSpPr>
              <a:spLocks/>
            </p:cNvSpPr>
            <p:nvPr/>
          </p:nvSpPr>
          <p:spPr bwMode="auto">
            <a:xfrm>
              <a:off x="748" y="3277"/>
              <a:ext cx="4250" cy="383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" name="Freeform 11"/>
            <p:cNvSpPr>
              <a:spLocks/>
            </p:cNvSpPr>
            <p:nvPr/>
          </p:nvSpPr>
          <p:spPr bwMode="auto">
            <a:xfrm>
              <a:off x="282" y="142"/>
              <a:ext cx="5173" cy="39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2" name="Freeform 12"/>
            <p:cNvSpPr>
              <a:spLocks/>
            </p:cNvSpPr>
            <p:nvPr/>
          </p:nvSpPr>
          <p:spPr bwMode="auto">
            <a:xfrm>
              <a:off x="280" y="142"/>
              <a:ext cx="5184" cy="3971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3" name="Freeform 13"/>
            <p:cNvSpPr>
              <a:spLocks/>
            </p:cNvSpPr>
            <p:nvPr/>
          </p:nvSpPr>
          <p:spPr bwMode="auto">
            <a:xfrm>
              <a:off x="422" y="3817"/>
              <a:ext cx="4892" cy="273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1462088" y="998803"/>
            <a:ext cx="6280150" cy="17250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4000" dirty="0">
                <a:latin typeface="Arial Black" pitchFamily="34" charset="0"/>
              </a:rPr>
              <a:t>Answer:</a:t>
            </a:r>
          </a:p>
          <a:p>
            <a:pPr algn="ctr">
              <a:lnSpc>
                <a:spcPct val="85000"/>
              </a:lnSpc>
            </a:pPr>
            <a:r>
              <a:rPr lang="en-US" sz="2800" dirty="0" smtClean="0">
                <a:latin typeface="Arial Black" pitchFamily="34" charset="0"/>
              </a:rPr>
              <a:t>When in the atmosphere carbon dioxide (CO</a:t>
            </a:r>
            <a:r>
              <a:rPr lang="en-US" sz="2800" baseline="-25000" dirty="0" smtClean="0">
                <a:latin typeface="Arial Black" pitchFamily="34" charset="0"/>
              </a:rPr>
              <a:t>2</a:t>
            </a:r>
            <a:r>
              <a:rPr lang="en-US" sz="2800" dirty="0" smtClean="0">
                <a:latin typeface="Arial Black" pitchFamily="34" charset="0"/>
              </a:rPr>
              <a:t>) and methane (CH</a:t>
            </a:r>
            <a:r>
              <a:rPr lang="en-US" sz="2800" baseline="-25000" dirty="0" smtClean="0">
                <a:latin typeface="Arial Black" pitchFamily="34" charset="0"/>
              </a:rPr>
              <a:t>4</a:t>
            </a:r>
            <a:r>
              <a:rPr lang="en-US" sz="2800" dirty="0" smtClean="0">
                <a:latin typeface="Arial Black" pitchFamily="34" charset="0"/>
              </a:rPr>
              <a:t>) are known as.</a:t>
            </a:r>
            <a:endParaRPr lang="en-CA" altLang="en-US" sz="2800" dirty="0">
              <a:latin typeface="Arial Black" pitchFamily="34" charset="0"/>
            </a:endParaRPr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2426861" y="3525574"/>
            <a:ext cx="4472849" cy="835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latin typeface="Arial Black" pitchFamily="34" charset="0"/>
              </a:rPr>
              <a:t>Question:</a:t>
            </a:r>
          </a:p>
          <a:p>
            <a:pPr algn="ctr">
              <a:lnSpc>
                <a:spcPct val="85000"/>
              </a:lnSpc>
            </a:pPr>
            <a:r>
              <a:rPr lang="en-US" sz="2800" dirty="0" smtClean="0">
                <a:latin typeface="Arial Black" pitchFamily="34" charset="0"/>
              </a:rPr>
              <a:t>GREENHOUSE GASES</a:t>
            </a:r>
            <a:endParaRPr lang="en-CA" altLang="en-US" sz="2800" dirty="0">
              <a:latin typeface="Arial Black" pitchFamily="34" charset="0"/>
            </a:endParaRPr>
          </a:p>
        </p:txBody>
      </p:sp>
      <p:pic>
        <p:nvPicPr>
          <p:cNvPr id="40978" name="Picture 18" descr="j024928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5080000"/>
            <a:ext cx="554038" cy="461698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4" grpId="0" autoUpdateAnimBg="0"/>
      <p:bldP spid="4097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2"/>
          <p:cNvGrpSpPr>
            <a:grpSpLocks/>
          </p:cNvGrpSpPr>
          <p:nvPr/>
        </p:nvGrpSpPr>
        <p:grpSpPr bwMode="auto">
          <a:xfrm>
            <a:off x="219075" y="83345"/>
            <a:ext cx="8743950" cy="5472906"/>
            <a:chOff x="280" y="142"/>
            <a:chExt cx="5184" cy="3971"/>
          </a:xfrm>
        </p:grpSpPr>
        <p:sp>
          <p:nvSpPr>
            <p:cNvPr id="41987" name="Freeform 3"/>
            <p:cNvSpPr>
              <a:spLocks/>
            </p:cNvSpPr>
            <p:nvPr/>
          </p:nvSpPr>
          <p:spPr bwMode="auto">
            <a:xfrm>
              <a:off x="439" y="245"/>
              <a:ext cx="4875" cy="3868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88" name="Freeform 4"/>
            <p:cNvSpPr>
              <a:spLocks/>
            </p:cNvSpPr>
            <p:nvPr/>
          </p:nvSpPr>
          <p:spPr bwMode="auto">
            <a:xfrm>
              <a:off x="3820" y="2661"/>
              <a:ext cx="1481" cy="1366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89" name="Freeform 5"/>
            <p:cNvSpPr>
              <a:spLocks/>
            </p:cNvSpPr>
            <p:nvPr/>
          </p:nvSpPr>
          <p:spPr bwMode="auto">
            <a:xfrm>
              <a:off x="4599" y="3355"/>
              <a:ext cx="702" cy="689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0" name="Freeform 6"/>
            <p:cNvSpPr>
              <a:spLocks/>
            </p:cNvSpPr>
            <p:nvPr/>
          </p:nvSpPr>
          <p:spPr bwMode="auto">
            <a:xfrm>
              <a:off x="868" y="633"/>
              <a:ext cx="3909" cy="2810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1" name="Freeform 7"/>
            <p:cNvSpPr>
              <a:spLocks/>
            </p:cNvSpPr>
            <p:nvPr/>
          </p:nvSpPr>
          <p:spPr bwMode="auto">
            <a:xfrm>
              <a:off x="748" y="518"/>
              <a:ext cx="388" cy="3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2" name="Freeform 8"/>
            <p:cNvSpPr>
              <a:spLocks/>
            </p:cNvSpPr>
            <p:nvPr/>
          </p:nvSpPr>
          <p:spPr bwMode="auto">
            <a:xfrm>
              <a:off x="4640" y="518"/>
              <a:ext cx="358" cy="3137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3" name="Freeform 9"/>
            <p:cNvSpPr>
              <a:spLocks/>
            </p:cNvSpPr>
            <p:nvPr/>
          </p:nvSpPr>
          <p:spPr bwMode="auto">
            <a:xfrm>
              <a:off x="748" y="518"/>
              <a:ext cx="4250" cy="270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4" name="Freeform 10"/>
            <p:cNvSpPr>
              <a:spLocks/>
            </p:cNvSpPr>
            <p:nvPr/>
          </p:nvSpPr>
          <p:spPr bwMode="auto">
            <a:xfrm>
              <a:off x="748" y="3277"/>
              <a:ext cx="4250" cy="383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5" name="Freeform 11"/>
            <p:cNvSpPr>
              <a:spLocks/>
            </p:cNvSpPr>
            <p:nvPr/>
          </p:nvSpPr>
          <p:spPr bwMode="auto">
            <a:xfrm>
              <a:off x="282" y="142"/>
              <a:ext cx="5173" cy="39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6" name="Freeform 12"/>
            <p:cNvSpPr>
              <a:spLocks/>
            </p:cNvSpPr>
            <p:nvPr/>
          </p:nvSpPr>
          <p:spPr bwMode="auto">
            <a:xfrm>
              <a:off x="280" y="142"/>
              <a:ext cx="5184" cy="3971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7" name="Freeform 13"/>
            <p:cNvSpPr>
              <a:spLocks/>
            </p:cNvSpPr>
            <p:nvPr/>
          </p:nvSpPr>
          <p:spPr bwMode="auto">
            <a:xfrm>
              <a:off x="422" y="3817"/>
              <a:ext cx="4892" cy="273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1501776" y="967053"/>
            <a:ext cx="6215063" cy="204209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4000" dirty="0">
                <a:latin typeface="Arial Black" pitchFamily="34" charset="0"/>
              </a:rPr>
              <a:t>Answer:</a:t>
            </a:r>
          </a:p>
          <a:p>
            <a:pPr algn="ctr">
              <a:lnSpc>
                <a:spcPct val="85000"/>
              </a:lnSpc>
            </a:pPr>
            <a:r>
              <a:rPr lang="en-US" sz="3600" dirty="0" smtClean="0">
                <a:latin typeface="Arial Black" pitchFamily="34" charset="0"/>
              </a:rPr>
              <a:t>The slow buildup of the amount of chemicals in an organism.</a:t>
            </a:r>
            <a:endParaRPr lang="en-CA" altLang="en-US" sz="3600" dirty="0">
              <a:latin typeface="Arial Black" pitchFamily="34" charset="0"/>
            </a:endParaRPr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2588072" y="3525574"/>
            <a:ext cx="4150420" cy="835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latin typeface="Arial Black" pitchFamily="34" charset="0"/>
              </a:rPr>
              <a:t>Question:</a:t>
            </a:r>
          </a:p>
          <a:p>
            <a:pPr algn="ctr">
              <a:lnSpc>
                <a:spcPct val="85000"/>
              </a:lnSpc>
            </a:pPr>
            <a:r>
              <a:rPr lang="en-US" sz="2800" dirty="0" smtClean="0">
                <a:latin typeface="Arial Black" pitchFamily="34" charset="0"/>
              </a:rPr>
              <a:t>BIOACCUMULATION</a:t>
            </a:r>
            <a:endParaRPr lang="en-CA" altLang="en-US" sz="2800" dirty="0">
              <a:latin typeface="Arial Black" pitchFamily="34" charset="0"/>
            </a:endParaRPr>
          </a:p>
        </p:txBody>
      </p:sp>
      <p:pic>
        <p:nvPicPr>
          <p:cNvPr id="42002" name="Picture 18" descr="j024928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5080000"/>
            <a:ext cx="554038" cy="461698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8" grpId="0" autoUpdateAnimBg="0"/>
      <p:bldP spid="4199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219075" y="83345"/>
            <a:ext cx="8743950" cy="5472906"/>
            <a:chOff x="280" y="142"/>
            <a:chExt cx="5184" cy="3971"/>
          </a:xfrm>
        </p:grpSpPr>
        <p:sp>
          <p:nvSpPr>
            <p:cNvPr id="43011" name="Freeform 3"/>
            <p:cNvSpPr>
              <a:spLocks/>
            </p:cNvSpPr>
            <p:nvPr/>
          </p:nvSpPr>
          <p:spPr bwMode="auto">
            <a:xfrm>
              <a:off x="439" y="245"/>
              <a:ext cx="4875" cy="3868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2" name="Freeform 4"/>
            <p:cNvSpPr>
              <a:spLocks/>
            </p:cNvSpPr>
            <p:nvPr/>
          </p:nvSpPr>
          <p:spPr bwMode="auto">
            <a:xfrm>
              <a:off x="3820" y="2661"/>
              <a:ext cx="1481" cy="1366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3" name="Freeform 5"/>
            <p:cNvSpPr>
              <a:spLocks/>
            </p:cNvSpPr>
            <p:nvPr/>
          </p:nvSpPr>
          <p:spPr bwMode="auto">
            <a:xfrm>
              <a:off x="4599" y="3355"/>
              <a:ext cx="702" cy="689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4" name="Freeform 6"/>
            <p:cNvSpPr>
              <a:spLocks/>
            </p:cNvSpPr>
            <p:nvPr/>
          </p:nvSpPr>
          <p:spPr bwMode="auto">
            <a:xfrm>
              <a:off x="868" y="633"/>
              <a:ext cx="3909" cy="2810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5" name="Freeform 7"/>
            <p:cNvSpPr>
              <a:spLocks/>
            </p:cNvSpPr>
            <p:nvPr/>
          </p:nvSpPr>
          <p:spPr bwMode="auto">
            <a:xfrm>
              <a:off x="748" y="518"/>
              <a:ext cx="388" cy="3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6" name="Freeform 8"/>
            <p:cNvSpPr>
              <a:spLocks/>
            </p:cNvSpPr>
            <p:nvPr/>
          </p:nvSpPr>
          <p:spPr bwMode="auto">
            <a:xfrm>
              <a:off x="4640" y="518"/>
              <a:ext cx="358" cy="3137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7" name="Freeform 9"/>
            <p:cNvSpPr>
              <a:spLocks/>
            </p:cNvSpPr>
            <p:nvPr/>
          </p:nvSpPr>
          <p:spPr bwMode="auto">
            <a:xfrm>
              <a:off x="748" y="518"/>
              <a:ext cx="4250" cy="270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8" name="Freeform 10"/>
            <p:cNvSpPr>
              <a:spLocks/>
            </p:cNvSpPr>
            <p:nvPr/>
          </p:nvSpPr>
          <p:spPr bwMode="auto">
            <a:xfrm>
              <a:off x="748" y="3277"/>
              <a:ext cx="4250" cy="383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9" name="Freeform 11"/>
            <p:cNvSpPr>
              <a:spLocks/>
            </p:cNvSpPr>
            <p:nvPr/>
          </p:nvSpPr>
          <p:spPr bwMode="auto">
            <a:xfrm>
              <a:off x="282" y="142"/>
              <a:ext cx="5173" cy="39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0" name="Freeform 12"/>
            <p:cNvSpPr>
              <a:spLocks/>
            </p:cNvSpPr>
            <p:nvPr/>
          </p:nvSpPr>
          <p:spPr bwMode="auto">
            <a:xfrm>
              <a:off x="280" y="142"/>
              <a:ext cx="5184" cy="3971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1" name="Freeform 13"/>
            <p:cNvSpPr>
              <a:spLocks/>
            </p:cNvSpPr>
            <p:nvPr/>
          </p:nvSpPr>
          <p:spPr bwMode="auto">
            <a:xfrm>
              <a:off x="422" y="3817"/>
              <a:ext cx="4892" cy="273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1487489" y="977636"/>
            <a:ext cx="6256337" cy="164583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4000" dirty="0">
                <a:latin typeface="Arial Black" pitchFamily="34" charset="0"/>
              </a:rPr>
              <a:t>Answer:</a:t>
            </a:r>
          </a:p>
          <a:p>
            <a:pPr algn="ctr">
              <a:lnSpc>
                <a:spcPct val="85000"/>
              </a:lnSpc>
            </a:pPr>
            <a:r>
              <a:rPr lang="en-US" sz="2600" dirty="0" smtClean="0">
                <a:latin typeface="Arial Black" pitchFamily="34" charset="0"/>
              </a:rPr>
              <a:t>Contain carbon and remain in water and soil for many years.</a:t>
            </a:r>
          </a:p>
          <a:p>
            <a:pPr algn="ctr">
              <a:lnSpc>
                <a:spcPct val="85000"/>
              </a:lnSpc>
            </a:pPr>
            <a:r>
              <a:rPr lang="en-US" sz="2600" u="sng" dirty="0" smtClean="0">
                <a:latin typeface="Arial Black" pitchFamily="34" charset="0"/>
              </a:rPr>
              <a:t>Example</a:t>
            </a:r>
            <a:r>
              <a:rPr lang="en-US" sz="2600" dirty="0" smtClean="0">
                <a:latin typeface="Arial Black" pitchFamily="34" charset="0"/>
              </a:rPr>
              <a:t>: DDT  </a:t>
            </a:r>
            <a:endParaRPr lang="en-CA" altLang="en-US" sz="2600" dirty="0">
              <a:latin typeface="Arial Black" pitchFamily="34" charset="0"/>
            </a:endParaRP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2312374" y="3289548"/>
            <a:ext cx="4701828" cy="120186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latin typeface="Arial Black" pitchFamily="34" charset="0"/>
              </a:rPr>
              <a:t>Question:</a:t>
            </a:r>
          </a:p>
          <a:p>
            <a:pPr algn="ctr">
              <a:lnSpc>
                <a:spcPct val="85000"/>
              </a:lnSpc>
            </a:pPr>
            <a:r>
              <a:rPr lang="en-US" sz="2800" dirty="0" smtClean="0">
                <a:latin typeface="Arial Black" pitchFamily="34" charset="0"/>
              </a:rPr>
              <a:t>PERSISTANT ORGANIC </a:t>
            </a:r>
          </a:p>
          <a:p>
            <a:pPr algn="ctr">
              <a:lnSpc>
                <a:spcPct val="85000"/>
              </a:lnSpc>
            </a:pPr>
            <a:r>
              <a:rPr lang="en-US" sz="2800" dirty="0" smtClean="0">
                <a:latin typeface="Arial Black" pitchFamily="34" charset="0"/>
              </a:rPr>
              <a:t>POLLUTANTS – POP’S</a:t>
            </a:r>
            <a:endParaRPr lang="en-CA" altLang="en-US" sz="2800" dirty="0">
              <a:latin typeface="Arial Black" pitchFamily="34" charset="0"/>
            </a:endParaRPr>
          </a:p>
        </p:txBody>
      </p:sp>
      <p:pic>
        <p:nvPicPr>
          <p:cNvPr id="43026" name="Picture 18" descr="j024928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5080000"/>
            <a:ext cx="554038" cy="461698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2" grpId="0" autoUpdateAnimBg="0"/>
      <p:bldP spid="4302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Welcome to</a:t>
            </a:r>
            <a:endParaRPr lang="en-CA" alt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349500"/>
            <a:ext cx="6400800" cy="762000"/>
          </a:xfrm>
        </p:spPr>
        <p:txBody>
          <a:bodyPr/>
          <a:lstStyle/>
          <a:p>
            <a:r>
              <a:rPr lang="en-US" dirty="0" smtClean="0"/>
              <a:t>Ecosystems</a:t>
            </a:r>
            <a:endParaRPr lang="en-CA" altLang="en-US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447800" y="3619500"/>
            <a:ext cx="640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447800" y="3556000"/>
            <a:ext cx="640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1524000" y="3429000"/>
            <a:ext cx="640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1524000" y="3429000"/>
            <a:ext cx="640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1524000" y="3429000"/>
            <a:ext cx="640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Vagabond" pitchFamily="2" charset="0"/>
              </a:rPr>
              <a:t>JEOPARDY</a:t>
            </a: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Showcard Gothic" pitchFamily="82" charset="0"/>
              </a:rPr>
              <a:t>!</a:t>
            </a:r>
            <a:endParaRPr lang="en-CA" altLang="en-US" sz="8000">
              <a:effectLst>
                <a:outerShdw blurRad="38100" dist="38100" dir="2700000" algn="tl">
                  <a:srgbClr val="000000"/>
                </a:outerShdw>
              </a:effectLst>
              <a:latin typeface="Showcard Gothic" pitchFamily="82" charset="0"/>
            </a:endParaRP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1524000" y="3429000"/>
            <a:ext cx="640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Vagabond" pitchFamily="2" charset="0"/>
              </a:rPr>
              <a:t>JEOPARDY</a:t>
            </a: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Showcard Gothic" pitchFamily="82" charset="0"/>
              </a:rPr>
              <a:t>!</a:t>
            </a:r>
            <a:endParaRPr lang="en-CA" altLang="en-US" sz="8000">
              <a:effectLst>
                <a:outerShdw blurRad="38100" dist="38100" dir="2700000" algn="tl">
                  <a:srgbClr val="000000"/>
                </a:outerShdw>
              </a:effectLst>
              <a:latin typeface="Showcard Gothic" pitchFamily="82" charset="0"/>
            </a:endParaRPr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1524000" y="3429000"/>
            <a:ext cx="640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Vagabond" pitchFamily="2" charset="0"/>
              </a:rPr>
              <a:t>JEOPARDY</a:t>
            </a: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Showcard Gothic" pitchFamily="82" charset="0"/>
              </a:rPr>
              <a:t>!</a:t>
            </a:r>
            <a:endParaRPr lang="en-CA" altLang="en-US" sz="8000">
              <a:effectLst>
                <a:outerShdw blurRad="38100" dist="38100" dir="2700000" algn="tl">
                  <a:srgbClr val="000000"/>
                </a:outerShdw>
              </a:effectLst>
              <a:latin typeface="Showcard Gothic" pitchFamily="82" charset="0"/>
            </a:endParaRPr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1524000" y="3429000"/>
            <a:ext cx="640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Vagabond" pitchFamily="2" charset="0"/>
              </a:rPr>
              <a:t>JEOPARDY</a:t>
            </a: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Showcard Gothic" pitchFamily="82" charset="0"/>
              </a:rPr>
              <a:t>!</a:t>
            </a:r>
            <a:endParaRPr lang="en-CA" altLang="en-US" sz="8000">
              <a:effectLst>
                <a:outerShdw blurRad="38100" dist="38100" dir="2700000" algn="tl">
                  <a:srgbClr val="000000"/>
                </a:outerShdw>
              </a:effectLst>
              <a:latin typeface="Showcard Gothic" pitchFamily="82" charset="0"/>
            </a:endParaRP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1524000" y="3429000"/>
            <a:ext cx="640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Vagabond" pitchFamily="2" charset="0"/>
              </a:rPr>
              <a:t>JEOPARDY</a:t>
            </a: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Showcard Gothic" pitchFamily="82" charset="0"/>
              </a:rPr>
              <a:t>!</a:t>
            </a:r>
            <a:endParaRPr lang="en-CA" altLang="en-US" sz="8000">
              <a:effectLst>
                <a:outerShdw blurRad="38100" dist="38100" dir="2700000" algn="tl">
                  <a:srgbClr val="000000"/>
                </a:outerShdw>
              </a:effectLst>
              <a:latin typeface="Showcard Gothic" pitchFamily="82" charset="0"/>
            </a:endParaRP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1524000" y="3429000"/>
            <a:ext cx="640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Vagabond" pitchFamily="2" charset="0"/>
              </a:rPr>
              <a:t>JEOPARDY</a:t>
            </a: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Showcard Gothic" pitchFamily="82" charset="0"/>
              </a:rPr>
              <a:t>!</a:t>
            </a:r>
            <a:endParaRPr lang="en-CA" altLang="en-US" sz="8000">
              <a:effectLst>
                <a:outerShdw blurRad="38100" dist="38100" dir="2700000" algn="tl">
                  <a:srgbClr val="000000"/>
                </a:outerShdw>
              </a:effectLst>
              <a:latin typeface="Showcard Gothic" pitchFamily="82" charset="0"/>
            </a:endParaRPr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1524000" y="3429000"/>
            <a:ext cx="640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Vagabond" pitchFamily="2" charset="0"/>
              </a:rPr>
              <a:t>JEOPARDY</a:t>
            </a: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Showcard Gothic" pitchFamily="82" charset="0"/>
              </a:rPr>
              <a:t>!</a:t>
            </a:r>
            <a:endParaRPr lang="en-CA" altLang="en-US" sz="8000">
              <a:effectLst>
                <a:outerShdw blurRad="38100" dist="38100" dir="2700000" algn="tl">
                  <a:srgbClr val="000000"/>
                </a:outerShdw>
              </a:effectLst>
              <a:latin typeface="Showcard Gothic" pitchFamily="82" charset="0"/>
            </a:endParaRPr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1524000" y="3429000"/>
            <a:ext cx="640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Vagabond" pitchFamily="2" charset="0"/>
              </a:rPr>
              <a:t>JEOPARDY</a:t>
            </a: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Showcard Gothic" pitchFamily="82" charset="0"/>
              </a:rPr>
              <a:t>!</a:t>
            </a:r>
            <a:endParaRPr lang="en-CA" altLang="en-US" sz="8000">
              <a:effectLst>
                <a:outerShdw blurRad="38100" dist="38100" dir="2700000" algn="tl">
                  <a:srgbClr val="000000"/>
                </a:outerShdw>
              </a:effectLst>
              <a:latin typeface="Showcard Gothic" pitchFamily="82" charset="0"/>
            </a:endParaRPr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1524000" y="3429000"/>
            <a:ext cx="640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Vagabond" pitchFamily="2" charset="0"/>
              </a:rPr>
              <a:t>JEOPARDY</a:t>
            </a: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Showcard Gothic" pitchFamily="82" charset="0"/>
              </a:rPr>
              <a:t>!</a:t>
            </a:r>
            <a:endParaRPr lang="en-CA" altLang="en-US" sz="8000">
              <a:effectLst>
                <a:outerShdw blurRad="38100" dist="38100" dir="2700000" algn="tl">
                  <a:srgbClr val="000000"/>
                </a:outerShdw>
              </a:effectLst>
              <a:latin typeface="Showcard Gothic" pitchFamily="82" charset="0"/>
            </a:endParaRPr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1524000" y="3429000"/>
            <a:ext cx="640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Vagabond" pitchFamily="2" charset="0"/>
              </a:rPr>
              <a:t>JEOPARDY</a:t>
            </a: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Showcard Gothic" pitchFamily="82" charset="0"/>
              </a:rPr>
              <a:t>!</a:t>
            </a:r>
            <a:endParaRPr lang="en-CA" altLang="en-US" sz="8000">
              <a:effectLst>
                <a:outerShdw blurRad="38100" dist="38100" dir="2700000" algn="tl">
                  <a:srgbClr val="000000"/>
                </a:outerShdw>
              </a:effectLst>
              <a:latin typeface="Showcard Gothic" pitchFamily="82" charset="0"/>
            </a:endParaRPr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1524000" y="3429000"/>
            <a:ext cx="640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Vagabond" pitchFamily="2" charset="0"/>
              </a:rPr>
              <a:t>JEOPARDY</a:t>
            </a: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Showcard Gothic" pitchFamily="82" charset="0"/>
              </a:rPr>
              <a:t>!</a:t>
            </a:r>
            <a:endParaRPr lang="en-CA" altLang="en-US" sz="8000">
              <a:effectLst>
                <a:outerShdw blurRad="38100" dist="38100" dir="2700000" algn="tl">
                  <a:srgbClr val="000000"/>
                </a:outerShdw>
              </a:effectLst>
              <a:latin typeface="Showcard Gothic" pitchFamily="82" charset="0"/>
            </a:endParaRPr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1524000" y="3429000"/>
            <a:ext cx="640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Vagabond" pitchFamily="2" charset="0"/>
              </a:rPr>
              <a:t>JEOPARDY</a:t>
            </a: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Showcard Gothic" pitchFamily="82" charset="0"/>
              </a:rPr>
              <a:t>!</a:t>
            </a:r>
            <a:endParaRPr lang="en-CA" altLang="en-US" sz="8000">
              <a:effectLst>
                <a:outerShdw blurRad="38100" dist="38100" dir="2700000" algn="tl">
                  <a:srgbClr val="000000"/>
                </a:outerShdw>
              </a:effectLst>
              <a:latin typeface="Showcard Gothic" pitchFamily="82" charset="0"/>
            </a:endParaRPr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1524000" y="3429000"/>
            <a:ext cx="640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Vagabond" pitchFamily="2" charset="0"/>
              </a:rPr>
              <a:t>JEOPARDY</a:t>
            </a: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Showcard Gothic" pitchFamily="82" charset="0"/>
              </a:rPr>
              <a:t>!</a:t>
            </a:r>
            <a:endParaRPr lang="en-CA" altLang="en-US" sz="8000">
              <a:effectLst>
                <a:outerShdw blurRad="38100" dist="38100" dir="2700000" algn="tl">
                  <a:srgbClr val="000000"/>
                </a:outerShdw>
              </a:effectLst>
              <a:latin typeface="Showcard Gothic" pitchFamily="82" charset="0"/>
            </a:endParaRPr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1524000" y="3429000"/>
            <a:ext cx="640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Vagabond" pitchFamily="2" charset="0"/>
              </a:rPr>
              <a:t>JEOPARDY</a:t>
            </a: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Showcard Gothic" pitchFamily="82" charset="0"/>
              </a:rPr>
              <a:t>!</a:t>
            </a:r>
            <a:endParaRPr lang="en-CA" altLang="en-US" sz="8000">
              <a:effectLst>
                <a:outerShdw blurRad="38100" dist="38100" dir="2700000" algn="tl">
                  <a:srgbClr val="000000"/>
                </a:outerShdw>
              </a:effectLst>
              <a:latin typeface="Showcard Gothic" pitchFamily="82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75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5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25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75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45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25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675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5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825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9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975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5" grpId="0" autoUpdateAnimBg="0"/>
      <p:bldP spid="26636" grpId="0" autoUpdateAnimBg="0"/>
      <p:bldP spid="26637" grpId="0" autoUpdateAnimBg="0"/>
      <p:bldP spid="26638" grpId="0" autoUpdateAnimBg="0"/>
      <p:bldP spid="26639" grpId="0" autoUpdateAnimBg="0"/>
      <p:bldP spid="26640" grpId="0" autoUpdateAnimBg="0"/>
      <p:bldP spid="26641" grpId="0" autoUpdateAnimBg="0"/>
      <p:bldP spid="26642" grpId="0" autoUpdateAnimBg="0"/>
      <p:bldP spid="26643" grpId="0" autoUpdateAnimBg="0"/>
      <p:bldP spid="26644" grpId="0" autoUpdateAnimBg="0"/>
      <p:bldP spid="26645" grpId="0" autoUpdateAnimBg="0"/>
      <p:bldP spid="26646" grpId="0" autoUpdateAnimBg="0"/>
      <p:bldP spid="26647" grpId="0" autoUpdateAnimBg="0"/>
      <p:bldP spid="26648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219075" y="83345"/>
            <a:ext cx="8743950" cy="5472906"/>
            <a:chOff x="280" y="142"/>
            <a:chExt cx="5184" cy="3971"/>
          </a:xfrm>
        </p:grpSpPr>
        <p:sp>
          <p:nvSpPr>
            <p:cNvPr id="44035" name="Freeform 3"/>
            <p:cNvSpPr>
              <a:spLocks/>
            </p:cNvSpPr>
            <p:nvPr/>
          </p:nvSpPr>
          <p:spPr bwMode="auto">
            <a:xfrm>
              <a:off x="439" y="245"/>
              <a:ext cx="4875" cy="3868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36" name="Freeform 4"/>
            <p:cNvSpPr>
              <a:spLocks/>
            </p:cNvSpPr>
            <p:nvPr/>
          </p:nvSpPr>
          <p:spPr bwMode="auto">
            <a:xfrm>
              <a:off x="3820" y="2661"/>
              <a:ext cx="1481" cy="1366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37" name="Freeform 5"/>
            <p:cNvSpPr>
              <a:spLocks/>
            </p:cNvSpPr>
            <p:nvPr/>
          </p:nvSpPr>
          <p:spPr bwMode="auto">
            <a:xfrm>
              <a:off x="4599" y="3355"/>
              <a:ext cx="702" cy="689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38" name="Freeform 6"/>
            <p:cNvSpPr>
              <a:spLocks/>
            </p:cNvSpPr>
            <p:nvPr/>
          </p:nvSpPr>
          <p:spPr bwMode="auto">
            <a:xfrm>
              <a:off x="868" y="633"/>
              <a:ext cx="3909" cy="2810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39" name="Freeform 7"/>
            <p:cNvSpPr>
              <a:spLocks/>
            </p:cNvSpPr>
            <p:nvPr/>
          </p:nvSpPr>
          <p:spPr bwMode="auto">
            <a:xfrm>
              <a:off x="748" y="518"/>
              <a:ext cx="388" cy="3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0" name="Freeform 8"/>
            <p:cNvSpPr>
              <a:spLocks/>
            </p:cNvSpPr>
            <p:nvPr/>
          </p:nvSpPr>
          <p:spPr bwMode="auto">
            <a:xfrm>
              <a:off x="4640" y="518"/>
              <a:ext cx="358" cy="3137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1" name="Freeform 9"/>
            <p:cNvSpPr>
              <a:spLocks/>
            </p:cNvSpPr>
            <p:nvPr/>
          </p:nvSpPr>
          <p:spPr bwMode="auto">
            <a:xfrm>
              <a:off x="748" y="518"/>
              <a:ext cx="4250" cy="270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2" name="Freeform 10"/>
            <p:cNvSpPr>
              <a:spLocks/>
            </p:cNvSpPr>
            <p:nvPr/>
          </p:nvSpPr>
          <p:spPr bwMode="auto">
            <a:xfrm>
              <a:off x="748" y="3277"/>
              <a:ext cx="4250" cy="383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3" name="Freeform 11"/>
            <p:cNvSpPr>
              <a:spLocks/>
            </p:cNvSpPr>
            <p:nvPr/>
          </p:nvSpPr>
          <p:spPr bwMode="auto">
            <a:xfrm>
              <a:off x="282" y="142"/>
              <a:ext cx="5173" cy="39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4" name="Freeform 12"/>
            <p:cNvSpPr>
              <a:spLocks/>
            </p:cNvSpPr>
            <p:nvPr/>
          </p:nvSpPr>
          <p:spPr bwMode="auto">
            <a:xfrm>
              <a:off x="280" y="142"/>
              <a:ext cx="5184" cy="3971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5" name="Freeform 13"/>
            <p:cNvSpPr>
              <a:spLocks/>
            </p:cNvSpPr>
            <p:nvPr/>
          </p:nvSpPr>
          <p:spPr bwMode="auto">
            <a:xfrm>
              <a:off x="422" y="3817"/>
              <a:ext cx="4892" cy="273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1331640" y="967053"/>
            <a:ext cx="6480720" cy="206287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4000" dirty="0">
                <a:latin typeface="Arial Black" pitchFamily="34" charset="0"/>
              </a:rPr>
              <a:t>Answer:</a:t>
            </a:r>
          </a:p>
          <a:p>
            <a:pPr algn="ctr">
              <a:lnSpc>
                <a:spcPct val="85000"/>
              </a:lnSpc>
            </a:pPr>
            <a:r>
              <a:rPr lang="en-US" sz="2200" dirty="0" smtClean="0">
                <a:latin typeface="Arial Black" pitchFamily="34" charset="0"/>
              </a:rPr>
              <a:t>Three identical triplets are raised identically except for one being a vegetarian, one a meat eater and the other an omnivore.  Who’s body contains the least amount of toxins at age 50?</a:t>
            </a:r>
            <a:endParaRPr lang="en-CA" altLang="en-US" sz="2200" dirty="0">
              <a:latin typeface="Arial Black" pitchFamily="34" charset="0"/>
            </a:endParaRPr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2797855" y="3525574"/>
            <a:ext cx="3730859" cy="835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latin typeface="Arial Black" pitchFamily="34" charset="0"/>
              </a:rPr>
              <a:t>Question:</a:t>
            </a:r>
          </a:p>
          <a:p>
            <a:pPr algn="ctr">
              <a:lnSpc>
                <a:spcPct val="85000"/>
              </a:lnSpc>
            </a:pPr>
            <a:r>
              <a:rPr lang="en-US" sz="2800" dirty="0" smtClean="0">
                <a:latin typeface="Arial Black" pitchFamily="34" charset="0"/>
              </a:rPr>
              <a:t>THE VEGETARIAN</a:t>
            </a:r>
            <a:endParaRPr lang="en-CA" altLang="en-US" sz="2800" dirty="0">
              <a:latin typeface="Arial Black" pitchFamily="34" charset="0"/>
            </a:endParaRPr>
          </a:p>
        </p:txBody>
      </p:sp>
      <p:pic>
        <p:nvPicPr>
          <p:cNvPr id="44051" name="Picture 19" descr="j024928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5080000"/>
            <a:ext cx="554038" cy="461698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6" grpId="0" autoUpdateAnimBg="0"/>
      <p:bldP spid="44047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219075" y="83345"/>
            <a:ext cx="8743950" cy="5472906"/>
            <a:chOff x="280" y="142"/>
            <a:chExt cx="5184" cy="3971"/>
          </a:xfrm>
        </p:grpSpPr>
        <p:sp>
          <p:nvSpPr>
            <p:cNvPr id="45059" name="Freeform 3"/>
            <p:cNvSpPr>
              <a:spLocks/>
            </p:cNvSpPr>
            <p:nvPr/>
          </p:nvSpPr>
          <p:spPr bwMode="auto">
            <a:xfrm>
              <a:off x="439" y="245"/>
              <a:ext cx="4875" cy="3868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0" name="Freeform 4"/>
            <p:cNvSpPr>
              <a:spLocks/>
            </p:cNvSpPr>
            <p:nvPr/>
          </p:nvSpPr>
          <p:spPr bwMode="auto">
            <a:xfrm>
              <a:off x="3820" y="2661"/>
              <a:ext cx="1481" cy="1366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1" name="Freeform 5"/>
            <p:cNvSpPr>
              <a:spLocks/>
            </p:cNvSpPr>
            <p:nvPr/>
          </p:nvSpPr>
          <p:spPr bwMode="auto">
            <a:xfrm>
              <a:off x="4599" y="3355"/>
              <a:ext cx="702" cy="689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2" name="Freeform 6"/>
            <p:cNvSpPr>
              <a:spLocks/>
            </p:cNvSpPr>
            <p:nvPr/>
          </p:nvSpPr>
          <p:spPr bwMode="auto">
            <a:xfrm>
              <a:off x="868" y="633"/>
              <a:ext cx="3909" cy="2810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3" name="Freeform 7"/>
            <p:cNvSpPr>
              <a:spLocks/>
            </p:cNvSpPr>
            <p:nvPr/>
          </p:nvSpPr>
          <p:spPr bwMode="auto">
            <a:xfrm>
              <a:off x="748" y="518"/>
              <a:ext cx="388" cy="3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4" name="Freeform 8"/>
            <p:cNvSpPr>
              <a:spLocks/>
            </p:cNvSpPr>
            <p:nvPr/>
          </p:nvSpPr>
          <p:spPr bwMode="auto">
            <a:xfrm>
              <a:off x="4640" y="518"/>
              <a:ext cx="358" cy="3137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5" name="Freeform 9"/>
            <p:cNvSpPr>
              <a:spLocks/>
            </p:cNvSpPr>
            <p:nvPr/>
          </p:nvSpPr>
          <p:spPr bwMode="auto">
            <a:xfrm>
              <a:off x="748" y="518"/>
              <a:ext cx="4250" cy="270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6" name="Freeform 10"/>
            <p:cNvSpPr>
              <a:spLocks/>
            </p:cNvSpPr>
            <p:nvPr/>
          </p:nvSpPr>
          <p:spPr bwMode="auto">
            <a:xfrm>
              <a:off x="748" y="3277"/>
              <a:ext cx="4250" cy="383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7" name="Freeform 11"/>
            <p:cNvSpPr>
              <a:spLocks/>
            </p:cNvSpPr>
            <p:nvPr/>
          </p:nvSpPr>
          <p:spPr bwMode="auto">
            <a:xfrm>
              <a:off x="282" y="142"/>
              <a:ext cx="5173" cy="39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8" name="Freeform 12"/>
            <p:cNvSpPr>
              <a:spLocks/>
            </p:cNvSpPr>
            <p:nvPr/>
          </p:nvSpPr>
          <p:spPr bwMode="auto">
            <a:xfrm>
              <a:off x="280" y="142"/>
              <a:ext cx="5184" cy="3971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9" name="Freeform 13"/>
            <p:cNvSpPr>
              <a:spLocks/>
            </p:cNvSpPr>
            <p:nvPr/>
          </p:nvSpPr>
          <p:spPr bwMode="auto">
            <a:xfrm>
              <a:off x="422" y="3817"/>
              <a:ext cx="4892" cy="273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1474788" y="977636"/>
            <a:ext cx="6240462" cy="17250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4000" dirty="0">
                <a:latin typeface="Arial Black" pitchFamily="34" charset="0"/>
              </a:rPr>
              <a:t>Answer:</a:t>
            </a:r>
          </a:p>
          <a:p>
            <a:pPr algn="ctr">
              <a:lnSpc>
                <a:spcPct val="85000"/>
              </a:lnSpc>
            </a:pPr>
            <a:r>
              <a:rPr lang="en-US" sz="2800" dirty="0" smtClean="0">
                <a:latin typeface="Arial Black" pitchFamily="34" charset="0"/>
              </a:rPr>
              <a:t>The use of micro-organisms or plants to help clean up trapped chemicals.</a:t>
            </a:r>
            <a:endParaRPr lang="en-CA" altLang="en-US" sz="2800" dirty="0">
              <a:latin typeface="Arial Black" pitchFamily="34" charset="0"/>
            </a:endParaRP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2698356" y="3525574"/>
            <a:ext cx="3929857" cy="835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latin typeface="Arial Black" pitchFamily="34" charset="0"/>
              </a:rPr>
              <a:t>Question:</a:t>
            </a:r>
          </a:p>
          <a:p>
            <a:pPr algn="ctr">
              <a:lnSpc>
                <a:spcPct val="85000"/>
              </a:lnSpc>
            </a:pPr>
            <a:r>
              <a:rPr lang="en-US" sz="2800" dirty="0" smtClean="0">
                <a:latin typeface="Arial Black" pitchFamily="34" charset="0"/>
              </a:rPr>
              <a:t>BIOREMEDIATION?</a:t>
            </a:r>
            <a:endParaRPr lang="en-CA" altLang="en-US" sz="2800" dirty="0">
              <a:latin typeface="Arial Black" pitchFamily="34" charset="0"/>
            </a:endParaRPr>
          </a:p>
        </p:txBody>
      </p:sp>
      <p:pic>
        <p:nvPicPr>
          <p:cNvPr id="45074" name="Picture 18" descr="j024928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5080000"/>
            <a:ext cx="554038" cy="461698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0" grpId="0" autoUpdateAnimBg="0"/>
      <p:bldP spid="45071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2"/>
          <p:cNvGrpSpPr>
            <a:grpSpLocks/>
          </p:cNvGrpSpPr>
          <p:nvPr/>
        </p:nvGrpSpPr>
        <p:grpSpPr bwMode="auto">
          <a:xfrm>
            <a:off x="219075" y="83345"/>
            <a:ext cx="8743950" cy="5472906"/>
            <a:chOff x="280" y="142"/>
            <a:chExt cx="5184" cy="3971"/>
          </a:xfrm>
        </p:grpSpPr>
        <p:sp>
          <p:nvSpPr>
            <p:cNvPr id="46083" name="Freeform 3"/>
            <p:cNvSpPr>
              <a:spLocks/>
            </p:cNvSpPr>
            <p:nvPr/>
          </p:nvSpPr>
          <p:spPr bwMode="auto">
            <a:xfrm>
              <a:off x="439" y="245"/>
              <a:ext cx="4875" cy="3868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84" name="Freeform 4"/>
            <p:cNvSpPr>
              <a:spLocks/>
            </p:cNvSpPr>
            <p:nvPr/>
          </p:nvSpPr>
          <p:spPr bwMode="auto">
            <a:xfrm>
              <a:off x="3820" y="2661"/>
              <a:ext cx="1481" cy="1366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85" name="Freeform 5"/>
            <p:cNvSpPr>
              <a:spLocks/>
            </p:cNvSpPr>
            <p:nvPr/>
          </p:nvSpPr>
          <p:spPr bwMode="auto">
            <a:xfrm>
              <a:off x="4599" y="3355"/>
              <a:ext cx="702" cy="689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86" name="Freeform 6"/>
            <p:cNvSpPr>
              <a:spLocks/>
            </p:cNvSpPr>
            <p:nvPr/>
          </p:nvSpPr>
          <p:spPr bwMode="auto">
            <a:xfrm>
              <a:off x="868" y="633"/>
              <a:ext cx="3909" cy="2810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87" name="Freeform 7"/>
            <p:cNvSpPr>
              <a:spLocks/>
            </p:cNvSpPr>
            <p:nvPr/>
          </p:nvSpPr>
          <p:spPr bwMode="auto">
            <a:xfrm>
              <a:off x="748" y="518"/>
              <a:ext cx="388" cy="3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88" name="Freeform 8"/>
            <p:cNvSpPr>
              <a:spLocks/>
            </p:cNvSpPr>
            <p:nvPr/>
          </p:nvSpPr>
          <p:spPr bwMode="auto">
            <a:xfrm>
              <a:off x="4640" y="518"/>
              <a:ext cx="358" cy="3137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89" name="Freeform 9"/>
            <p:cNvSpPr>
              <a:spLocks/>
            </p:cNvSpPr>
            <p:nvPr/>
          </p:nvSpPr>
          <p:spPr bwMode="auto">
            <a:xfrm>
              <a:off x="748" y="518"/>
              <a:ext cx="4250" cy="270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0" name="Freeform 10"/>
            <p:cNvSpPr>
              <a:spLocks/>
            </p:cNvSpPr>
            <p:nvPr/>
          </p:nvSpPr>
          <p:spPr bwMode="auto">
            <a:xfrm>
              <a:off x="748" y="3277"/>
              <a:ext cx="4250" cy="383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1" name="Freeform 11"/>
            <p:cNvSpPr>
              <a:spLocks/>
            </p:cNvSpPr>
            <p:nvPr/>
          </p:nvSpPr>
          <p:spPr bwMode="auto">
            <a:xfrm>
              <a:off x="282" y="142"/>
              <a:ext cx="5173" cy="39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2" name="Freeform 12"/>
            <p:cNvSpPr>
              <a:spLocks/>
            </p:cNvSpPr>
            <p:nvPr/>
          </p:nvSpPr>
          <p:spPr bwMode="auto">
            <a:xfrm>
              <a:off x="280" y="142"/>
              <a:ext cx="5184" cy="3971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3" name="Freeform 13"/>
            <p:cNvSpPr>
              <a:spLocks/>
            </p:cNvSpPr>
            <p:nvPr/>
          </p:nvSpPr>
          <p:spPr bwMode="auto">
            <a:xfrm>
              <a:off x="422" y="3817"/>
              <a:ext cx="4892" cy="273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1539876" y="956469"/>
            <a:ext cx="6175375" cy="209134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4000" dirty="0">
                <a:latin typeface="Arial Black" pitchFamily="34" charset="0"/>
              </a:rPr>
              <a:t>Answer:</a:t>
            </a:r>
          </a:p>
          <a:p>
            <a:pPr algn="ctr">
              <a:lnSpc>
                <a:spcPct val="85000"/>
              </a:lnSpc>
            </a:pPr>
            <a:r>
              <a:rPr lang="en-US" sz="2800" dirty="0" smtClean="0">
                <a:latin typeface="Arial Black" pitchFamily="34" charset="0"/>
              </a:rPr>
              <a:t>The process where individuals with advantages are better able to reproduce and pass along their traits.</a:t>
            </a:r>
            <a:endParaRPr lang="en-CA" altLang="en-US" sz="2800" dirty="0">
              <a:latin typeface="Arial Black" pitchFamily="34" charset="0"/>
            </a:endParaRP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2410729" y="3525574"/>
            <a:ext cx="4505110" cy="835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latin typeface="Arial Black" pitchFamily="34" charset="0"/>
              </a:rPr>
              <a:t>Question:</a:t>
            </a:r>
          </a:p>
          <a:p>
            <a:pPr algn="ctr">
              <a:lnSpc>
                <a:spcPct val="85000"/>
              </a:lnSpc>
            </a:pPr>
            <a:r>
              <a:rPr lang="en-US" sz="2800" dirty="0" smtClean="0">
                <a:latin typeface="Arial Black" pitchFamily="34" charset="0"/>
              </a:rPr>
              <a:t>NATURAL SELECTION</a:t>
            </a:r>
            <a:endParaRPr lang="en-CA" altLang="en-US" sz="2800" dirty="0">
              <a:latin typeface="Arial Black" pitchFamily="34" charset="0"/>
            </a:endParaRPr>
          </a:p>
        </p:txBody>
      </p:sp>
      <p:pic>
        <p:nvPicPr>
          <p:cNvPr id="46098" name="Picture 18" descr="j024928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5080000"/>
            <a:ext cx="554038" cy="461698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4" grpId="0" autoUpdateAnimBg="0"/>
      <p:bldP spid="46095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2"/>
          <p:cNvGrpSpPr>
            <a:grpSpLocks/>
          </p:cNvGrpSpPr>
          <p:nvPr/>
        </p:nvGrpSpPr>
        <p:grpSpPr bwMode="auto">
          <a:xfrm>
            <a:off x="219075" y="83345"/>
            <a:ext cx="8743950" cy="5472906"/>
            <a:chOff x="280" y="142"/>
            <a:chExt cx="5184" cy="3971"/>
          </a:xfrm>
        </p:grpSpPr>
        <p:sp>
          <p:nvSpPr>
            <p:cNvPr id="47107" name="Freeform 3"/>
            <p:cNvSpPr>
              <a:spLocks/>
            </p:cNvSpPr>
            <p:nvPr/>
          </p:nvSpPr>
          <p:spPr bwMode="auto">
            <a:xfrm>
              <a:off x="439" y="245"/>
              <a:ext cx="4875" cy="3868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08" name="Freeform 4"/>
            <p:cNvSpPr>
              <a:spLocks/>
            </p:cNvSpPr>
            <p:nvPr/>
          </p:nvSpPr>
          <p:spPr bwMode="auto">
            <a:xfrm>
              <a:off x="3820" y="2661"/>
              <a:ext cx="1481" cy="1366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09" name="Freeform 5"/>
            <p:cNvSpPr>
              <a:spLocks/>
            </p:cNvSpPr>
            <p:nvPr/>
          </p:nvSpPr>
          <p:spPr bwMode="auto">
            <a:xfrm>
              <a:off x="4599" y="3355"/>
              <a:ext cx="702" cy="689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0" name="Freeform 6"/>
            <p:cNvSpPr>
              <a:spLocks/>
            </p:cNvSpPr>
            <p:nvPr/>
          </p:nvSpPr>
          <p:spPr bwMode="auto">
            <a:xfrm>
              <a:off x="868" y="633"/>
              <a:ext cx="3909" cy="2810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1" name="Freeform 7"/>
            <p:cNvSpPr>
              <a:spLocks/>
            </p:cNvSpPr>
            <p:nvPr/>
          </p:nvSpPr>
          <p:spPr bwMode="auto">
            <a:xfrm>
              <a:off x="748" y="518"/>
              <a:ext cx="388" cy="3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2" name="Freeform 8"/>
            <p:cNvSpPr>
              <a:spLocks/>
            </p:cNvSpPr>
            <p:nvPr/>
          </p:nvSpPr>
          <p:spPr bwMode="auto">
            <a:xfrm>
              <a:off x="4640" y="518"/>
              <a:ext cx="358" cy="3137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3" name="Freeform 9"/>
            <p:cNvSpPr>
              <a:spLocks/>
            </p:cNvSpPr>
            <p:nvPr/>
          </p:nvSpPr>
          <p:spPr bwMode="auto">
            <a:xfrm>
              <a:off x="748" y="518"/>
              <a:ext cx="4250" cy="270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4" name="Freeform 10"/>
            <p:cNvSpPr>
              <a:spLocks/>
            </p:cNvSpPr>
            <p:nvPr/>
          </p:nvSpPr>
          <p:spPr bwMode="auto">
            <a:xfrm>
              <a:off x="748" y="3277"/>
              <a:ext cx="4250" cy="383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5" name="Freeform 11"/>
            <p:cNvSpPr>
              <a:spLocks/>
            </p:cNvSpPr>
            <p:nvPr/>
          </p:nvSpPr>
          <p:spPr bwMode="auto">
            <a:xfrm>
              <a:off x="282" y="142"/>
              <a:ext cx="5173" cy="39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6" name="Freeform 12"/>
            <p:cNvSpPr>
              <a:spLocks/>
            </p:cNvSpPr>
            <p:nvPr/>
          </p:nvSpPr>
          <p:spPr bwMode="auto">
            <a:xfrm>
              <a:off x="280" y="142"/>
              <a:ext cx="5184" cy="3971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7" name="Freeform 13"/>
            <p:cNvSpPr>
              <a:spLocks/>
            </p:cNvSpPr>
            <p:nvPr/>
          </p:nvSpPr>
          <p:spPr bwMode="auto">
            <a:xfrm>
              <a:off x="422" y="3817"/>
              <a:ext cx="4892" cy="273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1514476" y="977636"/>
            <a:ext cx="6202363" cy="17250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4000" dirty="0">
                <a:latin typeface="Arial Black" pitchFamily="34" charset="0"/>
              </a:rPr>
              <a:t>Answer:</a:t>
            </a:r>
          </a:p>
          <a:p>
            <a:pPr algn="ctr">
              <a:lnSpc>
                <a:spcPct val="85000"/>
              </a:lnSpc>
            </a:pPr>
            <a:r>
              <a:rPr lang="en-US" sz="2800" dirty="0" smtClean="0">
                <a:latin typeface="Arial Black" pitchFamily="34" charset="0"/>
              </a:rPr>
              <a:t>When many different species appear from one original species.</a:t>
            </a:r>
            <a:endParaRPr lang="en-CA" altLang="en-US" sz="2800" dirty="0">
              <a:latin typeface="Arial Black" pitchFamily="34" charset="0"/>
            </a:endParaRPr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2276955" y="3525574"/>
            <a:ext cx="4772661" cy="835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latin typeface="Arial Black" pitchFamily="34" charset="0"/>
              </a:rPr>
              <a:t>Question:</a:t>
            </a:r>
          </a:p>
          <a:p>
            <a:pPr algn="ctr">
              <a:lnSpc>
                <a:spcPct val="85000"/>
              </a:lnSpc>
            </a:pPr>
            <a:r>
              <a:rPr lang="en-US" sz="2800" dirty="0" smtClean="0">
                <a:latin typeface="Arial Black" pitchFamily="34" charset="0"/>
              </a:rPr>
              <a:t>ADAPTIVE RADIATION?</a:t>
            </a:r>
            <a:endParaRPr lang="en-CA" altLang="en-US" sz="2800" dirty="0">
              <a:latin typeface="Arial Black" pitchFamily="34" charset="0"/>
            </a:endParaRPr>
          </a:p>
        </p:txBody>
      </p:sp>
      <p:pic>
        <p:nvPicPr>
          <p:cNvPr id="47122" name="Picture 18" descr="j024928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5080000"/>
            <a:ext cx="554038" cy="461698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8" grpId="0" autoUpdateAnimBg="0"/>
      <p:bldP spid="47119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2"/>
          <p:cNvGrpSpPr>
            <a:grpSpLocks/>
          </p:cNvGrpSpPr>
          <p:nvPr/>
        </p:nvGrpSpPr>
        <p:grpSpPr bwMode="auto">
          <a:xfrm>
            <a:off x="219075" y="83345"/>
            <a:ext cx="8743950" cy="5472906"/>
            <a:chOff x="280" y="142"/>
            <a:chExt cx="5184" cy="3971"/>
          </a:xfrm>
        </p:grpSpPr>
        <p:sp>
          <p:nvSpPr>
            <p:cNvPr id="48131" name="Freeform 3"/>
            <p:cNvSpPr>
              <a:spLocks/>
            </p:cNvSpPr>
            <p:nvPr/>
          </p:nvSpPr>
          <p:spPr bwMode="auto">
            <a:xfrm>
              <a:off x="439" y="245"/>
              <a:ext cx="4875" cy="3868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32" name="Freeform 4"/>
            <p:cNvSpPr>
              <a:spLocks/>
            </p:cNvSpPr>
            <p:nvPr/>
          </p:nvSpPr>
          <p:spPr bwMode="auto">
            <a:xfrm>
              <a:off x="3820" y="2661"/>
              <a:ext cx="1481" cy="1366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33" name="Freeform 5"/>
            <p:cNvSpPr>
              <a:spLocks/>
            </p:cNvSpPr>
            <p:nvPr/>
          </p:nvSpPr>
          <p:spPr bwMode="auto">
            <a:xfrm>
              <a:off x="4599" y="3355"/>
              <a:ext cx="702" cy="689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34" name="Freeform 6"/>
            <p:cNvSpPr>
              <a:spLocks/>
            </p:cNvSpPr>
            <p:nvPr/>
          </p:nvSpPr>
          <p:spPr bwMode="auto">
            <a:xfrm>
              <a:off x="868" y="633"/>
              <a:ext cx="3909" cy="2810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35" name="Freeform 7"/>
            <p:cNvSpPr>
              <a:spLocks/>
            </p:cNvSpPr>
            <p:nvPr/>
          </p:nvSpPr>
          <p:spPr bwMode="auto">
            <a:xfrm>
              <a:off x="748" y="518"/>
              <a:ext cx="388" cy="3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36" name="Freeform 8"/>
            <p:cNvSpPr>
              <a:spLocks/>
            </p:cNvSpPr>
            <p:nvPr/>
          </p:nvSpPr>
          <p:spPr bwMode="auto">
            <a:xfrm>
              <a:off x="4640" y="518"/>
              <a:ext cx="358" cy="3137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37" name="Freeform 9"/>
            <p:cNvSpPr>
              <a:spLocks/>
            </p:cNvSpPr>
            <p:nvPr/>
          </p:nvSpPr>
          <p:spPr bwMode="auto">
            <a:xfrm>
              <a:off x="748" y="518"/>
              <a:ext cx="4250" cy="270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38" name="Freeform 10"/>
            <p:cNvSpPr>
              <a:spLocks/>
            </p:cNvSpPr>
            <p:nvPr/>
          </p:nvSpPr>
          <p:spPr bwMode="auto">
            <a:xfrm>
              <a:off x="748" y="3277"/>
              <a:ext cx="4250" cy="383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39" name="Freeform 11"/>
            <p:cNvSpPr>
              <a:spLocks/>
            </p:cNvSpPr>
            <p:nvPr/>
          </p:nvSpPr>
          <p:spPr bwMode="auto">
            <a:xfrm>
              <a:off x="282" y="142"/>
              <a:ext cx="5173" cy="39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40" name="Freeform 12"/>
            <p:cNvSpPr>
              <a:spLocks/>
            </p:cNvSpPr>
            <p:nvPr/>
          </p:nvSpPr>
          <p:spPr bwMode="auto">
            <a:xfrm>
              <a:off x="280" y="142"/>
              <a:ext cx="5184" cy="3971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41" name="Freeform 13"/>
            <p:cNvSpPr>
              <a:spLocks/>
            </p:cNvSpPr>
            <p:nvPr/>
          </p:nvSpPr>
          <p:spPr bwMode="auto">
            <a:xfrm>
              <a:off x="422" y="3817"/>
              <a:ext cx="4892" cy="273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1487488" y="977636"/>
            <a:ext cx="6254750" cy="17250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4000" dirty="0">
                <a:latin typeface="Arial Black" pitchFamily="34" charset="0"/>
              </a:rPr>
              <a:t>Answer:</a:t>
            </a:r>
          </a:p>
          <a:p>
            <a:pPr algn="ctr">
              <a:lnSpc>
                <a:spcPct val="85000"/>
              </a:lnSpc>
            </a:pPr>
            <a:r>
              <a:rPr lang="en-US" sz="2800" dirty="0" smtClean="0">
                <a:latin typeface="Arial Black" pitchFamily="34" charset="0"/>
              </a:rPr>
              <a:t>Name 4 natural disturbances that can affect a mature community</a:t>
            </a:r>
            <a:endParaRPr lang="en-CA" altLang="en-US" sz="2800" dirty="0">
              <a:latin typeface="Arial Black" pitchFamily="34" charset="0"/>
            </a:endParaRPr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1866679" y="3217540"/>
            <a:ext cx="5629140" cy="133036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latin typeface="Arial Black" pitchFamily="34" charset="0"/>
              </a:rPr>
              <a:t>Question:</a:t>
            </a:r>
          </a:p>
          <a:p>
            <a:pPr algn="ctr">
              <a:lnSpc>
                <a:spcPct val="85000"/>
              </a:lnSpc>
            </a:pPr>
            <a:r>
              <a:rPr lang="en-US" sz="2200" dirty="0" smtClean="0">
                <a:latin typeface="Arial Black" pitchFamily="34" charset="0"/>
              </a:rPr>
              <a:t>FIRE, DROUGHT, FLOOD, TSUNAMI, </a:t>
            </a:r>
          </a:p>
          <a:p>
            <a:pPr algn="ctr">
              <a:lnSpc>
                <a:spcPct val="85000"/>
              </a:lnSpc>
            </a:pPr>
            <a:r>
              <a:rPr lang="en-US" altLang="en-US" sz="2200" dirty="0" smtClean="0">
                <a:latin typeface="Arial Black" pitchFamily="34" charset="0"/>
              </a:rPr>
              <a:t>VOLCANO, EARTHQUAKE, </a:t>
            </a:r>
          </a:p>
          <a:p>
            <a:pPr algn="ctr">
              <a:lnSpc>
                <a:spcPct val="85000"/>
              </a:lnSpc>
            </a:pPr>
            <a:r>
              <a:rPr lang="en-US" altLang="en-US" sz="2200" dirty="0" smtClean="0">
                <a:latin typeface="Arial Black" pitchFamily="34" charset="0"/>
              </a:rPr>
              <a:t>INSECT INFESTATIONS</a:t>
            </a:r>
            <a:endParaRPr lang="en-CA" altLang="en-US" sz="2200" dirty="0">
              <a:latin typeface="Arial Black" pitchFamily="34" charset="0"/>
            </a:endParaRPr>
          </a:p>
        </p:txBody>
      </p:sp>
      <p:pic>
        <p:nvPicPr>
          <p:cNvPr id="48146" name="Picture 18" descr="j024928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5080000"/>
            <a:ext cx="554038" cy="461698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2" grpId="0" autoUpdateAnimBg="0"/>
      <p:bldP spid="48143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/>
          <p:cNvGrpSpPr>
            <a:grpSpLocks/>
          </p:cNvGrpSpPr>
          <p:nvPr/>
        </p:nvGrpSpPr>
        <p:grpSpPr bwMode="auto">
          <a:xfrm>
            <a:off x="219075" y="83345"/>
            <a:ext cx="8743950" cy="5472906"/>
            <a:chOff x="280" y="142"/>
            <a:chExt cx="5184" cy="3971"/>
          </a:xfrm>
        </p:grpSpPr>
        <p:sp>
          <p:nvSpPr>
            <p:cNvPr id="49155" name="Freeform 3"/>
            <p:cNvSpPr>
              <a:spLocks/>
            </p:cNvSpPr>
            <p:nvPr/>
          </p:nvSpPr>
          <p:spPr bwMode="auto">
            <a:xfrm>
              <a:off x="439" y="245"/>
              <a:ext cx="4875" cy="3868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56" name="Freeform 4"/>
            <p:cNvSpPr>
              <a:spLocks/>
            </p:cNvSpPr>
            <p:nvPr/>
          </p:nvSpPr>
          <p:spPr bwMode="auto">
            <a:xfrm>
              <a:off x="3820" y="2661"/>
              <a:ext cx="1481" cy="1366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57" name="Freeform 5"/>
            <p:cNvSpPr>
              <a:spLocks/>
            </p:cNvSpPr>
            <p:nvPr/>
          </p:nvSpPr>
          <p:spPr bwMode="auto">
            <a:xfrm>
              <a:off x="4599" y="3355"/>
              <a:ext cx="702" cy="689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58" name="Freeform 6"/>
            <p:cNvSpPr>
              <a:spLocks/>
            </p:cNvSpPr>
            <p:nvPr/>
          </p:nvSpPr>
          <p:spPr bwMode="auto">
            <a:xfrm>
              <a:off x="868" y="633"/>
              <a:ext cx="3909" cy="2810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59" name="Freeform 7"/>
            <p:cNvSpPr>
              <a:spLocks/>
            </p:cNvSpPr>
            <p:nvPr/>
          </p:nvSpPr>
          <p:spPr bwMode="auto">
            <a:xfrm>
              <a:off x="748" y="518"/>
              <a:ext cx="388" cy="3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0" name="Freeform 8"/>
            <p:cNvSpPr>
              <a:spLocks/>
            </p:cNvSpPr>
            <p:nvPr/>
          </p:nvSpPr>
          <p:spPr bwMode="auto">
            <a:xfrm>
              <a:off x="4640" y="518"/>
              <a:ext cx="358" cy="3137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1" name="Freeform 9"/>
            <p:cNvSpPr>
              <a:spLocks/>
            </p:cNvSpPr>
            <p:nvPr/>
          </p:nvSpPr>
          <p:spPr bwMode="auto">
            <a:xfrm>
              <a:off x="748" y="518"/>
              <a:ext cx="4250" cy="270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2" name="Freeform 10"/>
            <p:cNvSpPr>
              <a:spLocks/>
            </p:cNvSpPr>
            <p:nvPr/>
          </p:nvSpPr>
          <p:spPr bwMode="auto">
            <a:xfrm>
              <a:off x="748" y="3277"/>
              <a:ext cx="4250" cy="383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3" name="Freeform 11"/>
            <p:cNvSpPr>
              <a:spLocks/>
            </p:cNvSpPr>
            <p:nvPr/>
          </p:nvSpPr>
          <p:spPr bwMode="auto">
            <a:xfrm>
              <a:off x="282" y="142"/>
              <a:ext cx="5173" cy="39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4" name="Freeform 12"/>
            <p:cNvSpPr>
              <a:spLocks/>
            </p:cNvSpPr>
            <p:nvPr/>
          </p:nvSpPr>
          <p:spPr bwMode="auto">
            <a:xfrm>
              <a:off x="280" y="142"/>
              <a:ext cx="5184" cy="3971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5" name="Freeform 13"/>
            <p:cNvSpPr>
              <a:spLocks/>
            </p:cNvSpPr>
            <p:nvPr/>
          </p:nvSpPr>
          <p:spPr bwMode="auto">
            <a:xfrm>
              <a:off x="422" y="3817"/>
              <a:ext cx="4892" cy="273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1403649" y="960438"/>
            <a:ext cx="6480719" cy="266611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4000" dirty="0">
                <a:latin typeface="Arial Black" pitchFamily="34" charset="0"/>
              </a:rPr>
              <a:t>Answer:</a:t>
            </a:r>
          </a:p>
          <a:p>
            <a:pPr algn="ctr">
              <a:lnSpc>
                <a:spcPct val="85000"/>
              </a:lnSpc>
            </a:pPr>
            <a:r>
              <a:rPr lang="en-US" sz="2600" dirty="0">
                <a:latin typeface="Arial Black" pitchFamily="34" charset="0"/>
              </a:rPr>
              <a:t>T</a:t>
            </a:r>
            <a:r>
              <a:rPr lang="en-US" sz="2600" dirty="0" smtClean="0">
                <a:latin typeface="Arial Black" pitchFamily="34" charset="0"/>
              </a:rPr>
              <a:t>he </a:t>
            </a:r>
            <a:r>
              <a:rPr lang="en-US" sz="2600" dirty="0">
                <a:latin typeface="Arial Black" pitchFamily="34" charset="0"/>
              </a:rPr>
              <a:t>first organisms able to survive and reproduce that alter abiotic and biotic environment in some way that soil improves, plants are able to grow, and animals begin to appear</a:t>
            </a:r>
            <a:r>
              <a:rPr lang="en-US" sz="2600" dirty="0" smtClean="0">
                <a:latin typeface="Arial Black" pitchFamily="34" charset="0"/>
              </a:rPr>
              <a:t>.</a:t>
            </a:r>
            <a:endParaRPr lang="en-CA" altLang="en-US" sz="2600" dirty="0">
              <a:latin typeface="Arial Black" pitchFamily="34" charset="0"/>
            </a:endParaRPr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2905242" y="3678071"/>
            <a:ext cx="3516082" cy="835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latin typeface="Arial Black" pitchFamily="34" charset="0"/>
              </a:rPr>
              <a:t>Question:</a:t>
            </a:r>
          </a:p>
          <a:p>
            <a:pPr algn="ctr">
              <a:lnSpc>
                <a:spcPct val="85000"/>
              </a:lnSpc>
            </a:pPr>
            <a:r>
              <a:rPr lang="en-US" sz="2800" dirty="0" smtClean="0">
                <a:latin typeface="Arial Black" pitchFamily="34" charset="0"/>
              </a:rPr>
              <a:t>PINEER SPECIES</a:t>
            </a:r>
            <a:endParaRPr lang="en-CA" altLang="en-US" sz="2800" dirty="0">
              <a:latin typeface="Arial Black" pitchFamily="34" charset="0"/>
            </a:endParaRPr>
          </a:p>
        </p:txBody>
      </p:sp>
      <p:pic>
        <p:nvPicPr>
          <p:cNvPr id="49170" name="Picture 18" descr="j024928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5080000"/>
            <a:ext cx="554038" cy="461698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6" grpId="0" autoUpdateAnimBg="0"/>
      <p:bldP spid="49167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Thanks for Playing!</a:t>
            </a:r>
            <a:endParaRPr lang="en-CA" alt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reminders about the game:</a:t>
            </a:r>
            <a:endParaRPr lang="en-CA" alt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177314"/>
            <a:ext cx="8136904" cy="3902687"/>
          </a:xfrm>
        </p:spPr>
        <p:txBody>
          <a:bodyPr/>
          <a:lstStyle/>
          <a:p>
            <a:r>
              <a:rPr lang="en-US" sz="2600" dirty="0" smtClean="0"/>
              <a:t>In a moment, I will split you into 5 groups</a:t>
            </a:r>
          </a:p>
          <a:p>
            <a:r>
              <a:rPr lang="en-US" sz="2600" dirty="0" smtClean="0"/>
              <a:t>You will compete with your groups in a round of </a:t>
            </a:r>
            <a:r>
              <a:rPr lang="en-US" sz="2600" dirty="0" smtClean="0">
                <a:solidFill>
                  <a:srgbClr val="FF0000"/>
                </a:solidFill>
              </a:rPr>
              <a:t>BIOLOGY Jeopardy!!</a:t>
            </a:r>
          </a:p>
          <a:p>
            <a:r>
              <a:rPr lang="en-US" sz="2600" dirty="0" smtClean="0"/>
              <a:t>Once </a:t>
            </a:r>
            <a:r>
              <a:rPr lang="en-US" sz="2600" dirty="0"/>
              <a:t>the </a:t>
            </a:r>
            <a:r>
              <a:rPr lang="en-US" sz="2600" dirty="0" smtClean="0"/>
              <a:t>question </a:t>
            </a:r>
            <a:r>
              <a:rPr lang="en-US" sz="2600" dirty="0"/>
              <a:t>is read, </a:t>
            </a:r>
            <a:r>
              <a:rPr lang="en-US" sz="2600" dirty="0" smtClean="0"/>
              <a:t>the starting group will have the first option to answer the question.</a:t>
            </a:r>
            <a:endParaRPr lang="en-US" sz="2600" dirty="0"/>
          </a:p>
          <a:p>
            <a:r>
              <a:rPr lang="en-CA" sz="2600" dirty="0" smtClean="0"/>
              <a:t>If they are unable to answer, the question will be passed onto the next group</a:t>
            </a:r>
          </a:p>
          <a:p>
            <a:r>
              <a:rPr lang="en-CA" altLang="en-US" sz="2600" dirty="0" smtClean="0"/>
              <a:t>After each correct answer the honour will pass to the next group who will select the next question!</a:t>
            </a:r>
            <a:endParaRPr lang="en-CA" altLang="en-US" sz="2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67896"/>
            <a:ext cx="8280920" cy="3712104"/>
          </a:xfrm>
        </p:spPr>
        <p:txBody>
          <a:bodyPr/>
          <a:lstStyle/>
          <a:p>
            <a:r>
              <a:rPr lang="en-US" sz="2800" dirty="0" smtClean="0"/>
              <a:t>Please work WITH your group</a:t>
            </a:r>
          </a:p>
          <a:p>
            <a:r>
              <a:rPr lang="en-US" sz="2800" u="sng" dirty="0" smtClean="0"/>
              <a:t>Note</a:t>
            </a:r>
            <a:r>
              <a:rPr lang="en-US" sz="2800" dirty="0" smtClean="0"/>
              <a:t>: With only 16 questions, this is NOT a comprehensive review of the LARGE pool of material we covered in Biology!</a:t>
            </a:r>
          </a:p>
          <a:p>
            <a:r>
              <a:rPr lang="en-US" sz="2800" dirty="0" smtClean="0"/>
              <a:t>Make sure to continue your studies!</a:t>
            </a:r>
          </a:p>
          <a:p>
            <a:r>
              <a:rPr lang="en-US" sz="2800" b="1" u="sng" dirty="0" smtClean="0">
                <a:solidFill>
                  <a:srgbClr val="FF0000"/>
                </a:solidFill>
              </a:rPr>
              <a:t>Good Luck!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205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01613" y="63500"/>
            <a:ext cx="1663700" cy="635000"/>
          </a:xfrm>
          <a:prstGeom prst="rect">
            <a:avLst/>
          </a:prstGeom>
          <a:solidFill>
            <a:srgbClr val="00008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en-CA" altLang="en-US" dirty="0" smtClean="0">
                <a:latin typeface="Arial Narrow" pitchFamily="34" charset="0"/>
              </a:rPr>
              <a:t>Biomes and</a:t>
            </a:r>
          </a:p>
          <a:p>
            <a:pPr algn="ctr">
              <a:lnSpc>
                <a:spcPct val="85000"/>
              </a:lnSpc>
            </a:pPr>
            <a:r>
              <a:rPr lang="en-CA" altLang="en-US" dirty="0" smtClean="0">
                <a:latin typeface="Arial Narrow" pitchFamily="34" charset="0"/>
              </a:rPr>
              <a:t> Ecosystems</a:t>
            </a:r>
            <a:endParaRPr lang="en-CA" altLang="en-US" dirty="0">
              <a:latin typeface="Arial Narrow" pitchFamily="34" charset="0"/>
            </a:endParaRP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1973263" y="63500"/>
            <a:ext cx="1663700" cy="635000"/>
          </a:xfrm>
          <a:prstGeom prst="rect">
            <a:avLst/>
          </a:prstGeom>
          <a:solidFill>
            <a:srgbClr val="00008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en-CA" altLang="en-US" dirty="0" smtClean="0">
                <a:latin typeface="Arial Narrow" pitchFamily="34" charset="0"/>
              </a:rPr>
              <a:t>Energy </a:t>
            </a:r>
          </a:p>
          <a:p>
            <a:pPr algn="ctr">
              <a:lnSpc>
                <a:spcPct val="85000"/>
              </a:lnSpc>
            </a:pPr>
            <a:r>
              <a:rPr lang="en-CA" altLang="en-US" dirty="0" smtClean="0">
                <a:latin typeface="Arial Narrow" pitchFamily="34" charset="0"/>
              </a:rPr>
              <a:t>Flow</a:t>
            </a:r>
            <a:endParaRPr lang="en-CA" altLang="en-US" dirty="0">
              <a:latin typeface="Arial Narrow" pitchFamily="34" charset="0"/>
            </a:endParaRP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3744913" y="63500"/>
            <a:ext cx="1663700" cy="635000"/>
          </a:xfrm>
          <a:prstGeom prst="rect">
            <a:avLst/>
          </a:prstGeom>
          <a:solidFill>
            <a:srgbClr val="00008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en-CA" altLang="en-US" dirty="0" smtClean="0">
                <a:latin typeface="Arial Narrow" pitchFamily="34" charset="0"/>
              </a:rPr>
              <a:t>Nutrient</a:t>
            </a:r>
          </a:p>
          <a:p>
            <a:pPr algn="ctr">
              <a:lnSpc>
                <a:spcPct val="85000"/>
              </a:lnSpc>
            </a:pPr>
            <a:r>
              <a:rPr lang="en-CA" altLang="en-US" dirty="0" smtClean="0">
                <a:latin typeface="Arial Narrow" pitchFamily="34" charset="0"/>
              </a:rPr>
              <a:t>Cycles</a:t>
            </a:r>
            <a:endParaRPr lang="en-CA" altLang="en-US" dirty="0">
              <a:latin typeface="Arial Narrow" pitchFamily="34" charset="0"/>
            </a:endParaRP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5516563" y="63500"/>
            <a:ext cx="1663700" cy="635000"/>
          </a:xfrm>
          <a:prstGeom prst="rect">
            <a:avLst/>
          </a:prstGeom>
          <a:solidFill>
            <a:srgbClr val="00008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en-CA" altLang="en-US" sz="2000" dirty="0" smtClean="0">
                <a:latin typeface="Arial Narrow" pitchFamily="34" charset="0"/>
              </a:rPr>
              <a:t>Bioaccumulation/</a:t>
            </a:r>
          </a:p>
          <a:p>
            <a:pPr algn="ctr">
              <a:lnSpc>
                <a:spcPct val="85000"/>
              </a:lnSpc>
            </a:pPr>
            <a:r>
              <a:rPr lang="en-CA" altLang="en-US" sz="2000" dirty="0" smtClean="0">
                <a:latin typeface="Arial Narrow" pitchFamily="34" charset="0"/>
              </a:rPr>
              <a:t>Biomagnification</a:t>
            </a:r>
            <a:endParaRPr lang="en-CA" altLang="en-US" sz="2000" dirty="0">
              <a:latin typeface="Arial Narrow" pitchFamily="34" charset="0"/>
            </a:endParaRP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7288213" y="63500"/>
            <a:ext cx="1663700" cy="635000"/>
          </a:xfrm>
          <a:prstGeom prst="rect">
            <a:avLst/>
          </a:prstGeom>
          <a:solidFill>
            <a:srgbClr val="00008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en-CA" altLang="en-US" dirty="0" smtClean="0">
                <a:latin typeface="Arial Narrow" pitchFamily="34" charset="0"/>
              </a:rPr>
              <a:t>Changes in</a:t>
            </a:r>
          </a:p>
          <a:p>
            <a:pPr algn="ctr">
              <a:lnSpc>
                <a:spcPct val="85000"/>
              </a:lnSpc>
            </a:pPr>
            <a:r>
              <a:rPr lang="en-CA" altLang="en-US" dirty="0" smtClean="0">
                <a:latin typeface="Arial Narrow" pitchFamily="34" charset="0"/>
              </a:rPr>
              <a:t>Ecosystems</a:t>
            </a:r>
            <a:endParaRPr lang="en-CA" altLang="en-US" dirty="0">
              <a:latin typeface="Arial Narrow" pitchFamily="34" charset="0"/>
            </a:endParaRPr>
          </a:p>
        </p:txBody>
      </p:sp>
      <p:grpSp>
        <p:nvGrpSpPr>
          <p:cNvPr id="27680" name="Group 32"/>
          <p:cNvGrpSpPr>
            <a:grpSpLocks/>
          </p:cNvGrpSpPr>
          <p:nvPr/>
        </p:nvGrpSpPr>
        <p:grpSpPr bwMode="auto">
          <a:xfrm>
            <a:off x="215900" y="821532"/>
            <a:ext cx="1689100" cy="1078177"/>
            <a:chOff x="1665" y="1084"/>
            <a:chExt cx="2415" cy="1892"/>
          </a:xfrm>
        </p:grpSpPr>
        <p:sp>
          <p:nvSpPr>
            <p:cNvPr id="27681" name="Freeform 33"/>
            <p:cNvSpPr>
              <a:spLocks/>
            </p:cNvSpPr>
            <p:nvPr/>
          </p:nvSpPr>
          <p:spPr bwMode="auto">
            <a:xfrm>
              <a:off x="1739" y="1133"/>
              <a:ext cx="2271" cy="1843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2" name="Freeform 34"/>
            <p:cNvSpPr>
              <a:spLocks/>
            </p:cNvSpPr>
            <p:nvPr/>
          </p:nvSpPr>
          <p:spPr bwMode="auto">
            <a:xfrm>
              <a:off x="3314" y="2284"/>
              <a:ext cx="690" cy="651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3" name="Freeform 35"/>
            <p:cNvSpPr>
              <a:spLocks/>
            </p:cNvSpPr>
            <p:nvPr/>
          </p:nvSpPr>
          <p:spPr bwMode="auto">
            <a:xfrm>
              <a:off x="3677" y="2615"/>
              <a:ext cx="327" cy="328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4" name="Freeform 36"/>
            <p:cNvSpPr>
              <a:spLocks/>
            </p:cNvSpPr>
            <p:nvPr/>
          </p:nvSpPr>
          <p:spPr bwMode="auto">
            <a:xfrm>
              <a:off x="1939" y="1318"/>
              <a:ext cx="1821" cy="1339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5" name="Freeform 37"/>
            <p:cNvSpPr>
              <a:spLocks/>
            </p:cNvSpPr>
            <p:nvPr/>
          </p:nvSpPr>
          <p:spPr bwMode="auto">
            <a:xfrm>
              <a:off x="1883" y="1263"/>
              <a:ext cx="181" cy="14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6" name="Freeform 38"/>
            <p:cNvSpPr>
              <a:spLocks/>
            </p:cNvSpPr>
            <p:nvPr/>
          </p:nvSpPr>
          <p:spPr bwMode="auto">
            <a:xfrm>
              <a:off x="3696" y="1263"/>
              <a:ext cx="167" cy="1495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7" name="Freeform 39"/>
            <p:cNvSpPr>
              <a:spLocks/>
            </p:cNvSpPr>
            <p:nvPr/>
          </p:nvSpPr>
          <p:spPr bwMode="auto">
            <a:xfrm>
              <a:off x="1883" y="1263"/>
              <a:ext cx="1980" cy="129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8" name="Freeform 40"/>
            <p:cNvSpPr>
              <a:spLocks/>
            </p:cNvSpPr>
            <p:nvPr/>
          </p:nvSpPr>
          <p:spPr bwMode="auto">
            <a:xfrm>
              <a:off x="1883" y="2599"/>
              <a:ext cx="1980" cy="161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9" name="Freeform 41"/>
            <p:cNvSpPr>
              <a:spLocks/>
            </p:cNvSpPr>
            <p:nvPr/>
          </p:nvSpPr>
          <p:spPr bwMode="auto">
            <a:xfrm>
              <a:off x="1666" y="1084"/>
              <a:ext cx="2410" cy="18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0" name="Freeform 42"/>
            <p:cNvSpPr>
              <a:spLocks/>
            </p:cNvSpPr>
            <p:nvPr/>
          </p:nvSpPr>
          <p:spPr bwMode="auto">
            <a:xfrm>
              <a:off x="1665" y="1084"/>
              <a:ext cx="2415" cy="1892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1" name="Freeform 43"/>
            <p:cNvSpPr>
              <a:spLocks/>
            </p:cNvSpPr>
            <p:nvPr/>
          </p:nvSpPr>
          <p:spPr bwMode="auto">
            <a:xfrm>
              <a:off x="1731" y="2835"/>
              <a:ext cx="2279" cy="130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92" name="Text Box 44"/>
          <p:cNvSpPr txBox="1">
            <a:spLocks noChangeArrowheads="1"/>
          </p:cNvSpPr>
          <p:nvPr/>
        </p:nvSpPr>
        <p:spPr bwMode="auto">
          <a:xfrm>
            <a:off x="461964" y="1067594"/>
            <a:ext cx="1211089" cy="7078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000" dirty="0">
                <a:latin typeface="Arial Black" pitchFamily="34" charset="0"/>
                <a:hlinkClick r:id="rId2" action="ppaction://hlinksldjump"/>
              </a:rPr>
              <a:t>100</a:t>
            </a:r>
            <a:endParaRPr lang="en-CA" altLang="en-US" sz="4000" dirty="0">
              <a:latin typeface="Arial Black" pitchFamily="34" charset="0"/>
            </a:endParaRPr>
          </a:p>
        </p:txBody>
      </p:sp>
      <p:grpSp>
        <p:nvGrpSpPr>
          <p:cNvPr id="27695" name="Group 47"/>
          <p:cNvGrpSpPr>
            <a:grpSpLocks/>
          </p:cNvGrpSpPr>
          <p:nvPr/>
        </p:nvGrpSpPr>
        <p:grpSpPr bwMode="auto">
          <a:xfrm>
            <a:off x="215900" y="2013479"/>
            <a:ext cx="1689100" cy="1078178"/>
            <a:chOff x="1665" y="1084"/>
            <a:chExt cx="2415" cy="1892"/>
          </a:xfrm>
        </p:grpSpPr>
        <p:sp>
          <p:nvSpPr>
            <p:cNvPr id="27696" name="Freeform 48"/>
            <p:cNvSpPr>
              <a:spLocks/>
            </p:cNvSpPr>
            <p:nvPr/>
          </p:nvSpPr>
          <p:spPr bwMode="auto">
            <a:xfrm>
              <a:off x="1739" y="1133"/>
              <a:ext cx="2271" cy="1843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7" name="Freeform 49"/>
            <p:cNvSpPr>
              <a:spLocks/>
            </p:cNvSpPr>
            <p:nvPr/>
          </p:nvSpPr>
          <p:spPr bwMode="auto">
            <a:xfrm>
              <a:off x="3314" y="2284"/>
              <a:ext cx="690" cy="651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8" name="Freeform 50"/>
            <p:cNvSpPr>
              <a:spLocks/>
            </p:cNvSpPr>
            <p:nvPr/>
          </p:nvSpPr>
          <p:spPr bwMode="auto">
            <a:xfrm>
              <a:off x="3677" y="2615"/>
              <a:ext cx="327" cy="328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9" name="Freeform 51"/>
            <p:cNvSpPr>
              <a:spLocks/>
            </p:cNvSpPr>
            <p:nvPr/>
          </p:nvSpPr>
          <p:spPr bwMode="auto">
            <a:xfrm>
              <a:off x="1939" y="1318"/>
              <a:ext cx="1821" cy="1339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0" name="Freeform 52"/>
            <p:cNvSpPr>
              <a:spLocks/>
            </p:cNvSpPr>
            <p:nvPr/>
          </p:nvSpPr>
          <p:spPr bwMode="auto">
            <a:xfrm>
              <a:off x="1883" y="1263"/>
              <a:ext cx="181" cy="14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1" name="Freeform 53"/>
            <p:cNvSpPr>
              <a:spLocks/>
            </p:cNvSpPr>
            <p:nvPr/>
          </p:nvSpPr>
          <p:spPr bwMode="auto">
            <a:xfrm>
              <a:off x="3696" y="1263"/>
              <a:ext cx="167" cy="1495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2" name="Freeform 54"/>
            <p:cNvSpPr>
              <a:spLocks/>
            </p:cNvSpPr>
            <p:nvPr/>
          </p:nvSpPr>
          <p:spPr bwMode="auto">
            <a:xfrm>
              <a:off x="1883" y="1263"/>
              <a:ext cx="1980" cy="129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3" name="Freeform 55"/>
            <p:cNvSpPr>
              <a:spLocks/>
            </p:cNvSpPr>
            <p:nvPr/>
          </p:nvSpPr>
          <p:spPr bwMode="auto">
            <a:xfrm>
              <a:off x="1883" y="2599"/>
              <a:ext cx="1980" cy="161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4" name="Freeform 56"/>
            <p:cNvSpPr>
              <a:spLocks/>
            </p:cNvSpPr>
            <p:nvPr/>
          </p:nvSpPr>
          <p:spPr bwMode="auto">
            <a:xfrm>
              <a:off x="1666" y="1084"/>
              <a:ext cx="2410" cy="18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5" name="Freeform 57"/>
            <p:cNvSpPr>
              <a:spLocks/>
            </p:cNvSpPr>
            <p:nvPr/>
          </p:nvSpPr>
          <p:spPr bwMode="auto">
            <a:xfrm>
              <a:off x="1665" y="1084"/>
              <a:ext cx="2415" cy="1892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6" name="Freeform 58"/>
            <p:cNvSpPr>
              <a:spLocks/>
            </p:cNvSpPr>
            <p:nvPr/>
          </p:nvSpPr>
          <p:spPr bwMode="auto">
            <a:xfrm>
              <a:off x="1731" y="2835"/>
              <a:ext cx="2279" cy="130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707" name="Text Box 59"/>
          <p:cNvSpPr txBox="1">
            <a:spLocks noChangeArrowheads="1"/>
          </p:cNvSpPr>
          <p:nvPr/>
        </p:nvSpPr>
        <p:spPr bwMode="auto">
          <a:xfrm>
            <a:off x="461963" y="2259542"/>
            <a:ext cx="1211089" cy="7078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  <a:hlinkClick r:id="rId3" action="ppaction://hlinksldjump"/>
              </a:rPr>
              <a:t>200</a:t>
            </a:r>
            <a:endParaRPr lang="en-CA" altLang="en-US" sz="4000">
              <a:latin typeface="Arial Black" pitchFamily="34" charset="0"/>
            </a:endParaRPr>
          </a:p>
        </p:txBody>
      </p:sp>
      <p:grpSp>
        <p:nvGrpSpPr>
          <p:cNvPr id="27709" name="Group 61"/>
          <p:cNvGrpSpPr>
            <a:grpSpLocks/>
          </p:cNvGrpSpPr>
          <p:nvPr/>
        </p:nvGrpSpPr>
        <p:grpSpPr bwMode="auto">
          <a:xfrm>
            <a:off x="215900" y="3205427"/>
            <a:ext cx="1689100" cy="1078177"/>
            <a:chOff x="1665" y="1084"/>
            <a:chExt cx="2415" cy="1892"/>
          </a:xfrm>
        </p:grpSpPr>
        <p:sp>
          <p:nvSpPr>
            <p:cNvPr id="27710" name="Freeform 62"/>
            <p:cNvSpPr>
              <a:spLocks/>
            </p:cNvSpPr>
            <p:nvPr/>
          </p:nvSpPr>
          <p:spPr bwMode="auto">
            <a:xfrm>
              <a:off x="1739" y="1133"/>
              <a:ext cx="2271" cy="1843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11" name="Freeform 63"/>
            <p:cNvSpPr>
              <a:spLocks/>
            </p:cNvSpPr>
            <p:nvPr/>
          </p:nvSpPr>
          <p:spPr bwMode="auto">
            <a:xfrm>
              <a:off x="3314" y="2284"/>
              <a:ext cx="690" cy="651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12" name="Freeform 64"/>
            <p:cNvSpPr>
              <a:spLocks/>
            </p:cNvSpPr>
            <p:nvPr/>
          </p:nvSpPr>
          <p:spPr bwMode="auto">
            <a:xfrm>
              <a:off x="3677" y="2615"/>
              <a:ext cx="327" cy="328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13" name="Freeform 65"/>
            <p:cNvSpPr>
              <a:spLocks/>
            </p:cNvSpPr>
            <p:nvPr/>
          </p:nvSpPr>
          <p:spPr bwMode="auto">
            <a:xfrm>
              <a:off x="1939" y="1318"/>
              <a:ext cx="1821" cy="1339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14" name="Freeform 66"/>
            <p:cNvSpPr>
              <a:spLocks/>
            </p:cNvSpPr>
            <p:nvPr/>
          </p:nvSpPr>
          <p:spPr bwMode="auto">
            <a:xfrm>
              <a:off x="1883" y="1263"/>
              <a:ext cx="181" cy="14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15" name="Freeform 67"/>
            <p:cNvSpPr>
              <a:spLocks/>
            </p:cNvSpPr>
            <p:nvPr/>
          </p:nvSpPr>
          <p:spPr bwMode="auto">
            <a:xfrm>
              <a:off x="3696" y="1263"/>
              <a:ext cx="167" cy="1495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16" name="Freeform 68"/>
            <p:cNvSpPr>
              <a:spLocks/>
            </p:cNvSpPr>
            <p:nvPr/>
          </p:nvSpPr>
          <p:spPr bwMode="auto">
            <a:xfrm>
              <a:off x="1883" y="1263"/>
              <a:ext cx="1980" cy="129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17" name="Freeform 69"/>
            <p:cNvSpPr>
              <a:spLocks/>
            </p:cNvSpPr>
            <p:nvPr/>
          </p:nvSpPr>
          <p:spPr bwMode="auto">
            <a:xfrm>
              <a:off x="1883" y="2599"/>
              <a:ext cx="1980" cy="161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18" name="Freeform 70"/>
            <p:cNvSpPr>
              <a:spLocks/>
            </p:cNvSpPr>
            <p:nvPr/>
          </p:nvSpPr>
          <p:spPr bwMode="auto">
            <a:xfrm>
              <a:off x="1666" y="1084"/>
              <a:ext cx="2410" cy="18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19" name="Freeform 71"/>
            <p:cNvSpPr>
              <a:spLocks/>
            </p:cNvSpPr>
            <p:nvPr/>
          </p:nvSpPr>
          <p:spPr bwMode="auto">
            <a:xfrm>
              <a:off x="1665" y="1084"/>
              <a:ext cx="2415" cy="1892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20" name="Freeform 72"/>
            <p:cNvSpPr>
              <a:spLocks/>
            </p:cNvSpPr>
            <p:nvPr/>
          </p:nvSpPr>
          <p:spPr bwMode="auto">
            <a:xfrm>
              <a:off x="1731" y="2835"/>
              <a:ext cx="2279" cy="130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721" name="Text Box 73"/>
          <p:cNvSpPr txBox="1">
            <a:spLocks noChangeArrowheads="1"/>
          </p:cNvSpPr>
          <p:nvPr/>
        </p:nvSpPr>
        <p:spPr bwMode="auto">
          <a:xfrm>
            <a:off x="461963" y="3451490"/>
            <a:ext cx="1211089" cy="7078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  <a:hlinkClick r:id="rId4" action="ppaction://hlinksldjump"/>
              </a:rPr>
              <a:t>300</a:t>
            </a:r>
            <a:endParaRPr lang="en-CA" altLang="en-US" sz="4000">
              <a:latin typeface="Arial Black" pitchFamily="34" charset="0"/>
            </a:endParaRPr>
          </a:p>
        </p:txBody>
      </p:sp>
      <p:grpSp>
        <p:nvGrpSpPr>
          <p:cNvPr id="27966" name="Group 318"/>
          <p:cNvGrpSpPr>
            <a:grpSpLocks/>
          </p:cNvGrpSpPr>
          <p:nvPr/>
        </p:nvGrpSpPr>
        <p:grpSpPr bwMode="auto">
          <a:xfrm>
            <a:off x="215900" y="4397375"/>
            <a:ext cx="1689100" cy="1078178"/>
            <a:chOff x="136" y="3324"/>
            <a:chExt cx="1064" cy="815"/>
          </a:xfrm>
        </p:grpSpPr>
        <p:sp>
          <p:nvSpPr>
            <p:cNvPr id="27724" name="Freeform 76"/>
            <p:cNvSpPr>
              <a:spLocks/>
            </p:cNvSpPr>
            <p:nvPr/>
          </p:nvSpPr>
          <p:spPr bwMode="auto">
            <a:xfrm>
              <a:off x="169" y="3345"/>
              <a:ext cx="1000" cy="794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25" name="Freeform 77"/>
            <p:cNvSpPr>
              <a:spLocks/>
            </p:cNvSpPr>
            <p:nvPr/>
          </p:nvSpPr>
          <p:spPr bwMode="auto">
            <a:xfrm>
              <a:off x="863" y="3841"/>
              <a:ext cx="304" cy="280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26" name="Freeform 78"/>
            <p:cNvSpPr>
              <a:spLocks/>
            </p:cNvSpPr>
            <p:nvPr/>
          </p:nvSpPr>
          <p:spPr bwMode="auto">
            <a:xfrm>
              <a:off x="1022" y="3983"/>
              <a:ext cx="145" cy="142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27" name="Freeform 79"/>
            <p:cNvSpPr>
              <a:spLocks/>
            </p:cNvSpPr>
            <p:nvPr/>
          </p:nvSpPr>
          <p:spPr bwMode="auto">
            <a:xfrm>
              <a:off x="257" y="3425"/>
              <a:ext cx="802" cy="601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28" name="Freeform 80"/>
            <p:cNvSpPr>
              <a:spLocks/>
            </p:cNvSpPr>
            <p:nvPr/>
          </p:nvSpPr>
          <p:spPr bwMode="auto">
            <a:xfrm>
              <a:off x="232" y="3401"/>
              <a:ext cx="80" cy="6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29" name="Freeform 81"/>
            <p:cNvSpPr>
              <a:spLocks/>
            </p:cNvSpPr>
            <p:nvPr/>
          </p:nvSpPr>
          <p:spPr bwMode="auto">
            <a:xfrm>
              <a:off x="1031" y="3401"/>
              <a:ext cx="73" cy="644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30" name="Freeform 82"/>
            <p:cNvSpPr>
              <a:spLocks/>
            </p:cNvSpPr>
            <p:nvPr/>
          </p:nvSpPr>
          <p:spPr bwMode="auto">
            <a:xfrm>
              <a:off x="232" y="3401"/>
              <a:ext cx="872" cy="56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31" name="Freeform 83"/>
            <p:cNvSpPr>
              <a:spLocks/>
            </p:cNvSpPr>
            <p:nvPr/>
          </p:nvSpPr>
          <p:spPr bwMode="auto">
            <a:xfrm>
              <a:off x="232" y="3977"/>
              <a:ext cx="872" cy="69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32" name="Freeform 84"/>
            <p:cNvSpPr>
              <a:spLocks/>
            </p:cNvSpPr>
            <p:nvPr/>
          </p:nvSpPr>
          <p:spPr bwMode="auto">
            <a:xfrm>
              <a:off x="136" y="3324"/>
              <a:ext cx="1062" cy="8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33" name="Freeform 85"/>
            <p:cNvSpPr>
              <a:spLocks/>
            </p:cNvSpPr>
            <p:nvPr/>
          </p:nvSpPr>
          <p:spPr bwMode="auto">
            <a:xfrm>
              <a:off x="136" y="3324"/>
              <a:ext cx="1064" cy="815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34" name="Freeform 86"/>
            <p:cNvSpPr>
              <a:spLocks/>
            </p:cNvSpPr>
            <p:nvPr/>
          </p:nvSpPr>
          <p:spPr bwMode="auto">
            <a:xfrm>
              <a:off x="165" y="4078"/>
              <a:ext cx="1004" cy="56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735" name="Text Box 87"/>
          <p:cNvSpPr txBox="1">
            <a:spLocks noChangeArrowheads="1"/>
          </p:cNvSpPr>
          <p:nvPr/>
        </p:nvSpPr>
        <p:spPr bwMode="auto">
          <a:xfrm>
            <a:off x="461963" y="4643438"/>
            <a:ext cx="1211089" cy="7078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  <a:hlinkClick r:id="rId5" action="ppaction://hlinksldjump"/>
              </a:rPr>
              <a:t>400</a:t>
            </a:r>
            <a:endParaRPr lang="en-CA" altLang="en-US" sz="4000">
              <a:latin typeface="Arial Black" pitchFamily="34" charset="0"/>
            </a:endParaRPr>
          </a:p>
        </p:txBody>
      </p:sp>
      <p:grpSp>
        <p:nvGrpSpPr>
          <p:cNvPr id="27739" name="Group 91"/>
          <p:cNvGrpSpPr>
            <a:grpSpLocks/>
          </p:cNvGrpSpPr>
          <p:nvPr/>
        </p:nvGrpSpPr>
        <p:grpSpPr bwMode="auto">
          <a:xfrm>
            <a:off x="1981200" y="821532"/>
            <a:ext cx="1689100" cy="1078177"/>
            <a:chOff x="1665" y="1084"/>
            <a:chExt cx="2415" cy="1892"/>
          </a:xfrm>
        </p:grpSpPr>
        <p:sp>
          <p:nvSpPr>
            <p:cNvPr id="27740" name="Freeform 92"/>
            <p:cNvSpPr>
              <a:spLocks/>
            </p:cNvSpPr>
            <p:nvPr/>
          </p:nvSpPr>
          <p:spPr bwMode="auto">
            <a:xfrm>
              <a:off x="1739" y="1133"/>
              <a:ext cx="2271" cy="1843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41" name="Freeform 93"/>
            <p:cNvSpPr>
              <a:spLocks/>
            </p:cNvSpPr>
            <p:nvPr/>
          </p:nvSpPr>
          <p:spPr bwMode="auto">
            <a:xfrm>
              <a:off x="3314" y="2284"/>
              <a:ext cx="690" cy="651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42" name="Freeform 94"/>
            <p:cNvSpPr>
              <a:spLocks/>
            </p:cNvSpPr>
            <p:nvPr/>
          </p:nvSpPr>
          <p:spPr bwMode="auto">
            <a:xfrm>
              <a:off x="3677" y="2615"/>
              <a:ext cx="327" cy="328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43" name="Freeform 95"/>
            <p:cNvSpPr>
              <a:spLocks/>
            </p:cNvSpPr>
            <p:nvPr/>
          </p:nvSpPr>
          <p:spPr bwMode="auto">
            <a:xfrm>
              <a:off x="1939" y="1318"/>
              <a:ext cx="1821" cy="1339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44" name="Freeform 96"/>
            <p:cNvSpPr>
              <a:spLocks/>
            </p:cNvSpPr>
            <p:nvPr/>
          </p:nvSpPr>
          <p:spPr bwMode="auto">
            <a:xfrm>
              <a:off x="1883" y="1263"/>
              <a:ext cx="181" cy="14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45" name="Freeform 97"/>
            <p:cNvSpPr>
              <a:spLocks/>
            </p:cNvSpPr>
            <p:nvPr/>
          </p:nvSpPr>
          <p:spPr bwMode="auto">
            <a:xfrm>
              <a:off x="3696" y="1263"/>
              <a:ext cx="167" cy="1495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46" name="Freeform 98"/>
            <p:cNvSpPr>
              <a:spLocks/>
            </p:cNvSpPr>
            <p:nvPr/>
          </p:nvSpPr>
          <p:spPr bwMode="auto">
            <a:xfrm>
              <a:off x="1883" y="1263"/>
              <a:ext cx="1980" cy="129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47" name="Freeform 99"/>
            <p:cNvSpPr>
              <a:spLocks/>
            </p:cNvSpPr>
            <p:nvPr/>
          </p:nvSpPr>
          <p:spPr bwMode="auto">
            <a:xfrm>
              <a:off x="1883" y="2599"/>
              <a:ext cx="1980" cy="161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48" name="Freeform 100"/>
            <p:cNvSpPr>
              <a:spLocks/>
            </p:cNvSpPr>
            <p:nvPr/>
          </p:nvSpPr>
          <p:spPr bwMode="auto">
            <a:xfrm>
              <a:off x="1666" y="1084"/>
              <a:ext cx="2410" cy="18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49" name="Freeform 101"/>
            <p:cNvSpPr>
              <a:spLocks/>
            </p:cNvSpPr>
            <p:nvPr/>
          </p:nvSpPr>
          <p:spPr bwMode="auto">
            <a:xfrm>
              <a:off x="1665" y="1084"/>
              <a:ext cx="2415" cy="1892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50" name="Freeform 102"/>
            <p:cNvSpPr>
              <a:spLocks/>
            </p:cNvSpPr>
            <p:nvPr/>
          </p:nvSpPr>
          <p:spPr bwMode="auto">
            <a:xfrm>
              <a:off x="1731" y="2835"/>
              <a:ext cx="2279" cy="130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751" name="Text Box 103"/>
          <p:cNvSpPr txBox="1">
            <a:spLocks noChangeArrowheads="1"/>
          </p:cNvSpPr>
          <p:nvPr/>
        </p:nvSpPr>
        <p:spPr bwMode="auto">
          <a:xfrm>
            <a:off x="2227263" y="1067595"/>
            <a:ext cx="1211089" cy="7078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000" dirty="0">
                <a:latin typeface="Arial Black" pitchFamily="34" charset="0"/>
                <a:hlinkClick r:id="rId6" action="ppaction://hlinksldjump"/>
              </a:rPr>
              <a:t>100</a:t>
            </a:r>
            <a:endParaRPr lang="en-CA" altLang="en-US" sz="4000" dirty="0">
              <a:latin typeface="Arial Black" pitchFamily="34" charset="0"/>
            </a:endParaRPr>
          </a:p>
        </p:txBody>
      </p:sp>
      <p:grpSp>
        <p:nvGrpSpPr>
          <p:cNvPr id="27753" name="Group 105"/>
          <p:cNvGrpSpPr>
            <a:grpSpLocks/>
          </p:cNvGrpSpPr>
          <p:nvPr/>
        </p:nvGrpSpPr>
        <p:grpSpPr bwMode="auto">
          <a:xfrm>
            <a:off x="1981200" y="2013479"/>
            <a:ext cx="1689100" cy="1078178"/>
            <a:chOff x="1665" y="1084"/>
            <a:chExt cx="2415" cy="1892"/>
          </a:xfrm>
        </p:grpSpPr>
        <p:sp>
          <p:nvSpPr>
            <p:cNvPr id="27754" name="Freeform 106"/>
            <p:cNvSpPr>
              <a:spLocks/>
            </p:cNvSpPr>
            <p:nvPr/>
          </p:nvSpPr>
          <p:spPr bwMode="auto">
            <a:xfrm>
              <a:off x="1739" y="1133"/>
              <a:ext cx="2271" cy="1843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55" name="Freeform 107"/>
            <p:cNvSpPr>
              <a:spLocks/>
            </p:cNvSpPr>
            <p:nvPr/>
          </p:nvSpPr>
          <p:spPr bwMode="auto">
            <a:xfrm>
              <a:off x="3314" y="2284"/>
              <a:ext cx="690" cy="651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56" name="Freeform 108"/>
            <p:cNvSpPr>
              <a:spLocks/>
            </p:cNvSpPr>
            <p:nvPr/>
          </p:nvSpPr>
          <p:spPr bwMode="auto">
            <a:xfrm>
              <a:off x="3677" y="2615"/>
              <a:ext cx="327" cy="328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57" name="Freeform 109"/>
            <p:cNvSpPr>
              <a:spLocks/>
            </p:cNvSpPr>
            <p:nvPr/>
          </p:nvSpPr>
          <p:spPr bwMode="auto">
            <a:xfrm>
              <a:off x="1939" y="1318"/>
              <a:ext cx="1821" cy="1339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58" name="Freeform 110"/>
            <p:cNvSpPr>
              <a:spLocks/>
            </p:cNvSpPr>
            <p:nvPr/>
          </p:nvSpPr>
          <p:spPr bwMode="auto">
            <a:xfrm>
              <a:off x="1883" y="1263"/>
              <a:ext cx="181" cy="14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59" name="Freeform 111"/>
            <p:cNvSpPr>
              <a:spLocks/>
            </p:cNvSpPr>
            <p:nvPr/>
          </p:nvSpPr>
          <p:spPr bwMode="auto">
            <a:xfrm>
              <a:off x="3696" y="1263"/>
              <a:ext cx="167" cy="1495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60" name="Freeform 112"/>
            <p:cNvSpPr>
              <a:spLocks/>
            </p:cNvSpPr>
            <p:nvPr/>
          </p:nvSpPr>
          <p:spPr bwMode="auto">
            <a:xfrm>
              <a:off x="1883" y="1263"/>
              <a:ext cx="1980" cy="129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61" name="Freeform 113"/>
            <p:cNvSpPr>
              <a:spLocks/>
            </p:cNvSpPr>
            <p:nvPr/>
          </p:nvSpPr>
          <p:spPr bwMode="auto">
            <a:xfrm>
              <a:off x="1883" y="2599"/>
              <a:ext cx="1980" cy="161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62" name="Freeform 114"/>
            <p:cNvSpPr>
              <a:spLocks/>
            </p:cNvSpPr>
            <p:nvPr/>
          </p:nvSpPr>
          <p:spPr bwMode="auto">
            <a:xfrm>
              <a:off x="1666" y="1084"/>
              <a:ext cx="2410" cy="18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63" name="Freeform 115"/>
            <p:cNvSpPr>
              <a:spLocks/>
            </p:cNvSpPr>
            <p:nvPr/>
          </p:nvSpPr>
          <p:spPr bwMode="auto">
            <a:xfrm>
              <a:off x="1665" y="1084"/>
              <a:ext cx="2415" cy="1892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64" name="Freeform 116"/>
            <p:cNvSpPr>
              <a:spLocks/>
            </p:cNvSpPr>
            <p:nvPr/>
          </p:nvSpPr>
          <p:spPr bwMode="auto">
            <a:xfrm>
              <a:off x="1731" y="2835"/>
              <a:ext cx="2279" cy="130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765" name="Text Box 117"/>
          <p:cNvSpPr txBox="1">
            <a:spLocks noChangeArrowheads="1"/>
          </p:cNvSpPr>
          <p:nvPr/>
        </p:nvSpPr>
        <p:spPr bwMode="auto">
          <a:xfrm>
            <a:off x="2227263" y="2259542"/>
            <a:ext cx="1211089" cy="7078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  <a:hlinkClick r:id="rId7" action="ppaction://hlinksldjump"/>
              </a:rPr>
              <a:t>200</a:t>
            </a:r>
            <a:endParaRPr lang="en-CA" altLang="en-US" sz="4000">
              <a:latin typeface="Arial Black" pitchFamily="34" charset="0"/>
            </a:endParaRPr>
          </a:p>
        </p:txBody>
      </p:sp>
      <p:grpSp>
        <p:nvGrpSpPr>
          <p:cNvPr id="27767" name="Group 119"/>
          <p:cNvGrpSpPr>
            <a:grpSpLocks/>
          </p:cNvGrpSpPr>
          <p:nvPr/>
        </p:nvGrpSpPr>
        <p:grpSpPr bwMode="auto">
          <a:xfrm>
            <a:off x="1981200" y="3205427"/>
            <a:ext cx="1689100" cy="1078177"/>
            <a:chOff x="1665" y="1084"/>
            <a:chExt cx="2415" cy="1892"/>
          </a:xfrm>
        </p:grpSpPr>
        <p:sp>
          <p:nvSpPr>
            <p:cNvPr id="27768" name="Freeform 120"/>
            <p:cNvSpPr>
              <a:spLocks/>
            </p:cNvSpPr>
            <p:nvPr/>
          </p:nvSpPr>
          <p:spPr bwMode="auto">
            <a:xfrm>
              <a:off x="1739" y="1133"/>
              <a:ext cx="2271" cy="1843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69" name="Freeform 121"/>
            <p:cNvSpPr>
              <a:spLocks/>
            </p:cNvSpPr>
            <p:nvPr/>
          </p:nvSpPr>
          <p:spPr bwMode="auto">
            <a:xfrm>
              <a:off x="3314" y="2284"/>
              <a:ext cx="690" cy="651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70" name="Freeform 122"/>
            <p:cNvSpPr>
              <a:spLocks/>
            </p:cNvSpPr>
            <p:nvPr/>
          </p:nvSpPr>
          <p:spPr bwMode="auto">
            <a:xfrm>
              <a:off x="3677" y="2615"/>
              <a:ext cx="327" cy="328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71" name="Freeform 123"/>
            <p:cNvSpPr>
              <a:spLocks/>
            </p:cNvSpPr>
            <p:nvPr/>
          </p:nvSpPr>
          <p:spPr bwMode="auto">
            <a:xfrm>
              <a:off x="1939" y="1318"/>
              <a:ext cx="1821" cy="1339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72" name="Freeform 124"/>
            <p:cNvSpPr>
              <a:spLocks/>
            </p:cNvSpPr>
            <p:nvPr/>
          </p:nvSpPr>
          <p:spPr bwMode="auto">
            <a:xfrm>
              <a:off x="1883" y="1263"/>
              <a:ext cx="181" cy="14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73" name="Freeform 125"/>
            <p:cNvSpPr>
              <a:spLocks/>
            </p:cNvSpPr>
            <p:nvPr/>
          </p:nvSpPr>
          <p:spPr bwMode="auto">
            <a:xfrm>
              <a:off x="3696" y="1263"/>
              <a:ext cx="167" cy="1495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74" name="Freeform 126"/>
            <p:cNvSpPr>
              <a:spLocks/>
            </p:cNvSpPr>
            <p:nvPr/>
          </p:nvSpPr>
          <p:spPr bwMode="auto">
            <a:xfrm>
              <a:off x="1883" y="1263"/>
              <a:ext cx="1980" cy="129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75" name="Freeform 127"/>
            <p:cNvSpPr>
              <a:spLocks/>
            </p:cNvSpPr>
            <p:nvPr/>
          </p:nvSpPr>
          <p:spPr bwMode="auto">
            <a:xfrm>
              <a:off x="1883" y="2599"/>
              <a:ext cx="1980" cy="161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76" name="Freeform 128"/>
            <p:cNvSpPr>
              <a:spLocks/>
            </p:cNvSpPr>
            <p:nvPr/>
          </p:nvSpPr>
          <p:spPr bwMode="auto">
            <a:xfrm>
              <a:off x="1666" y="1084"/>
              <a:ext cx="2410" cy="18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77" name="Freeform 129"/>
            <p:cNvSpPr>
              <a:spLocks/>
            </p:cNvSpPr>
            <p:nvPr/>
          </p:nvSpPr>
          <p:spPr bwMode="auto">
            <a:xfrm>
              <a:off x="1665" y="1084"/>
              <a:ext cx="2415" cy="1892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78" name="Freeform 130"/>
            <p:cNvSpPr>
              <a:spLocks/>
            </p:cNvSpPr>
            <p:nvPr/>
          </p:nvSpPr>
          <p:spPr bwMode="auto">
            <a:xfrm>
              <a:off x="1731" y="2835"/>
              <a:ext cx="2279" cy="130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779" name="Text Box 131"/>
          <p:cNvSpPr txBox="1">
            <a:spLocks noChangeArrowheads="1"/>
          </p:cNvSpPr>
          <p:nvPr/>
        </p:nvSpPr>
        <p:spPr bwMode="auto">
          <a:xfrm>
            <a:off x="2227263" y="3451490"/>
            <a:ext cx="1211089" cy="7078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  <a:hlinkClick r:id="rId8" action="ppaction://hlinksldjump"/>
              </a:rPr>
              <a:t>300</a:t>
            </a:r>
            <a:endParaRPr lang="en-CA" altLang="en-US" sz="4000">
              <a:latin typeface="Arial Black" pitchFamily="34" charset="0"/>
            </a:endParaRPr>
          </a:p>
        </p:txBody>
      </p:sp>
      <p:grpSp>
        <p:nvGrpSpPr>
          <p:cNvPr id="27967" name="Group 319"/>
          <p:cNvGrpSpPr>
            <a:grpSpLocks/>
          </p:cNvGrpSpPr>
          <p:nvPr/>
        </p:nvGrpSpPr>
        <p:grpSpPr bwMode="auto">
          <a:xfrm>
            <a:off x="1981200" y="4397375"/>
            <a:ext cx="1689100" cy="1078178"/>
            <a:chOff x="1248" y="3324"/>
            <a:chExt cx="1064" cy="815"/>
          </a:xfrm>
        </p:grpSpPr>
        <p:sp>
          <p:nvSpPr>
            <p:cNvPr id="27782" name="Freeform 134"/>
            <p:cNvSpPr>
              <a:spLocks/>
            </p:cNvSpPr>
            <p:nvPr/>
          </p:nvSpPr>
          <p:spPr bwMode="auto">
            <a:xfrm>
              <a:off x="1281" y="3345"/>
              <a:ext cx="1000" cy="794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83" name="Freeform 135"/>
            <p:cNvSpPr>
              <a:spLocks/>
            </p:cNvSpPr>
            <p:nvPr/>
          </p:nvSpPr>
          <p:spPr bwMode="auto">
            <a:xfrm>
              <a:off x="1975" y="3841"/>
              <a:ext cx="304" cy="280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84" name="Freeform 136"/>
            <p:cNvSpPr>
              <a:spLocks/>
            </p:cNvSpPr>
            <p:nvPr/>
          </p:nvSpPr>
          <p:spPr bwMode="auto">
            <a:xfrm>
              <a:off x="2134" y="3983"/>
              <a:ext cx="145" cy="142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85" name="Freeform 137"/>
            <p:cNvSpPr>
              <a:spLocks/>
            </p:cNvSpPr>
            <p:nvPr/>
          </p:nvSpPr>
          <p:spPr bwMode="auto">
            <a:xfrm>
              <a:off x="1369" y="3425"/>
              <a:ext cx="802" cy="595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86" name="Freeform 138"/>
            <p:cNvSpPr>
              <a:spLocks/>
            </p:cNvSpPr>
            <p:nvPr/>
          </p:nvSpPr>
          <p:spPr bwMode="auto">
            <a:xfrm>
              <a:off x="1344" y="3401"/>
              <a:ext cx="80" cy="6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87" name="Freeform 139"/>
            <p:cNvSpPr>
              <a:spLocks/>
            </p:cNvSpPr>
            <p:nvPr/>
          </p:nvSpPr>
          <p:spPr bwMode="auto">
            <a:xfrm>
              <a:off x="2143" y="3401"/>
              <a:ext cx="73" cy="644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88" name="Freeform 140"/>
            <p:cNvSpPr>
              <a:spLocks/>
            </p:cNvSpPr>
            <p:nvPr/>
          </p:nvSpPr>
          <p:spPr bwMode="auto">
            <a:xfrm>
              <a:off x="1344" y="3401"/>
              <a:ext cx="872" cy="56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89" name="Freeform 141"/>
            <p:cNvSpPr>
              <a:spLocks/>
            </p:cNvSpPr>
            <p:nvPr/>
          </p:nvSpPr>
          <p:spPr bwMode="auto">
            <a:xfrm>
              <a:off x="1344" y="3977"/>
              <a:ext cx="872" cy="69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90" name="Freeform 142"/>
            <p:cNvSpPr>
              <a:spLocks/>
            </p:cNvSpPr>
            <p:nvPr/>
          </p:nvSpPr>
          <p:spPr bwMode="auto">
            <a:xfrm>
              <a:off x="1248" y="3324"/>
              <a:ext cx="1062" cy="8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91" name="Freeform 143"/>
            <p:cNvSpPr>
              <a:spLocks/>
            </p:cNvSpPr>
            <p:nvPr/>
          </p:nvSpPr>
          <p:spPr bwMode="auto">
            <a:xfrm>
              <a:off x="1248" y="3324"/>
              <a:ext cx="1064" cy="815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92" name="Freeform 144"/>
            <p:cNvSpPr>
              <a:spLocks/>
            </p:cNvSpPr>
            <p:nvPr/>
          </p:nvSpPr>
          <p:spPr bwMode="auto">
            <a:xfrm>
              <a:off x="1277" y="4078"/>
              <a:ext cx="1004" cy="56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793" name="Text Box 145"/>
          <p:cNvSpPr txBox="1">
            <a:spLocks noChangeArrowheads="1"/>
          </p:cNvSpPr>
          <p:nvPr/>
        </p:nvSpPr>
        <p:spPr bwMode="auto">
          <a:xfrm>
            <a:off x="2227263" y="4643438"/>
            <a:ext cx="1211089" cy="7078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  <a:hlinkClick r:id="rId9" action="ppaction://hlinksldjump"/>
              </a:rPr>
              <a:t>400</a:t>
            </a:r>
            <a:endParaRPr lang="en-CA" altLang="en-US" sz="4000">
              <a:latin typeface="Arial Black" pitchFamily="34" charset="0"/>
            </a:endParaRPr>
          </a:p>
        </p:txBody>
      </p:sp>
      <p:grpSp>
        <p:nvGrpSpPr>
          <p:cNvPr id="27796" name="Group 148"/>
          <p:cNvGrpSpPr>
            <a:grpSpLocks/>
          </p:cNvGrpSpPr>
          <p:nvPr/>
        </p:nvGrpSpPr>
        <p:grpSpPr bwMode="auto">
          <a:xfrm>
            <a:off x="3746500" y="821532"/>
            <a:ext cx="1689100" cy="1078177"/>
            <a:chOff x="1665" y="1084"/>
            <a:chExt cx="2415" cy="1892"/>
          </a:xfrm>
        </p:grpSpPr>
        <p:sp>
          <p:nvSpPr>
            <p:cNvPr id="27797" name="Freeform 149"/>
            <p:cNvSpPr>
              <a:spLocks/>
            </p:cNvSpPr>
            <p:nvPr/>
          </p:nvSpPr>
          <p:spPr bwMode="auto">
            <a:xfrm>
              <a:off x="1739" y="1133"/>
              <a:ext cx="2271" cy="1843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98" name="Freeform 150"/>
            <p:cNvSpPr>
              <a:spLocks/>
            </p:cNvSpPr>
            <p:nvPr/>
          </p:nvSpPr>
          <p:spPr bwMode="auto">
            <a:xfrm>
              <a:off x="3314" y="2284"/>
              <a:ext cx="690" cy="651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99" name="Freeform 151"/>
            <p:cNvSpPr>
              <a:spLocks/>
            </p:cNvSpPr>
            <p:nvPr/>
          </p:nvSpPr>
          <p:spPr bwMode="auto">
            <a:xfrm>
              <a:off x="3677" y="2615"/>
              <a:ext cx="327" cy="328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00" name="Freeform 152"/>
            <p:cNvSpPr>
              <a:spLocks/>
            </p:cNvSpPr>
            <p:nvPr/>
          </p:nvSpPr>
          <p:spPr bwMode="auto">
            <a:xfrm>
              <a:off x="1939" y="1318"/>
              <a:ext cx="1821" cy="1339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01" name="Freeform 153"/>
            <p:cNvSpPr>
              <a:spLocks/>
            </p:cNvSpPr>
            <p:nvPr/>
          </p:nvSpPr>
          <p:spPr bwMode="auto">
            <a:xfrm>
              <a:off x="1883" y="1263"/>
              <a:ext cx="181" cy="14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02" name="Freeform 154"/>
            <p:cNvSpPr>
              <a:spLocks/>
            </p:cNvSpPr>
            <p:nvPr/>
          </p:nvSpPr>
          <p:spPr bwMode="auto">
            <a:xfrm>
              <a:off x="3696" y="1263"/>
              <a:ext cx="167" cy="1495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03" name="Freeform 155"/>
            <p:cNvSpPr>
              <a:spLocks/>
            </p:cNvSpPr>
            <p:nvPr/>
          </p:nvSpPr>
          <p:spPr bwMode="auto">
            <a:xfrm>
              <a:off x="1883" y="1263"/>
              <a:ext cx="1980" cy="129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04" name="Freeform 156"/>
            <p:cNvSpPr>
              <a:spLocks/>
            </p:cNvSpPr>
            <p:nvPr/>
          </p:nvSpPr>
          <p:spPr bwMode="auto">
            <a:xfrm>
              <a:off x="1883" y="2599"/>
              <a:ext cx="1980" cy="161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05" name="Freeform 157"/>
            <p:cNvSpPr>
              <a:spLocks/>
            </p:cNvSpPr>
            <p:nvPr/>
          </p:nvSpPr>
          <p:spPr bwMode="auto">
            <a:xfrm>
              <a:off x="1666" y="1084"/>
              <a:ext cx="2410" cy="18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06" name="Freeform 158"/>
            <p:cNvSpPr>
              <a:spLocks/>
            </p:cNvSpPr>
            <p:nvPr/>
          </p:nvSpPr>
          <p:spPr bwMode="auto">
            <a:xfrm>
              <a:off x="1665" y="1084"/>
              <a:ext cx="2415" cy="1892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07" name="Freeform 159"/>
            <p:cNvSpPr>
              <a:spLocks/>
            </p:cNvSpPr>
            <p:nvPr/>
          </p:nvSpPr>
          <p:spPr bwMode="auto">
            <a:xfrm>
              <a:off x="1731" y="2835"/>
              <a:ext cx="2279" cy="130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808" name="Text Box 160"/>
          <p:cNvSpPr txBox="1">
            <a:spLocks noChangeArrowheads="1"/>
          </p:cNvSpPr>
          <p:nvPr/>
        </p:nvSpPr>
        <p:spPr bwMode="auto">
          <a:xfrm>
            <a:off x="3992563" y="1067595"/>
            <a:ext cx="1211089" cy="7078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  <a:hlinkClick r:id="rId10" action="ppaction://hlinksldjump"/>
              </a:rPr>
              <a:t>100</a:t>
            </a:r>
            <a:endParaRPr lang="en-CA" altLang="en-US" sz="4000">
              <a:latin typeface="Arial Black" pitchFamily="34" charset="0"/>
            </a:endParaRPr>
          </a:p>
        </p:txBody>
      </p:sp>
      <p:grpSp>
        <p:nvGrpSpPr>
          <p:cNvPr id="27810" name="Group 162"/>
          <p:cNvGrpSpPr>
            <a:grpSpLocks/>
          </p:cNvGrpSpPr>
          <p:nvPr/>
        </p:nvGrpSpPr>
        <p:grpSpPr bwMode="auto">
          <a:xfrm>
            <a:off x="3746500" y="2013479"/>
            <a:ext cx="1689100" cy="1078178"/>
            <a:chOff x="1665" y="1084"/>
            <a:chExt cx="2415" cy="1892"/>
          </a:xfrm>
        </p:grpSpPr>
        <p:sp>
          <p:nvSpPr>
            <p:cNvPr id="27811" name="Freeform 163"/>
            <p:cNvSpPr>
              <a:spLocks/>
            </p:cNvSpPr>
            <p:nvPr/>
          </p:nvSpPr>
          <p:spPr bwMode="auto">
            <a:xfrm>
              <a:off x="1739" y="1133"/>
              <a:ext cx="2271" cy="1843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12" name="Freeform 164"/>
            <p:cNvSpPr>
              <a:spLocks/>
            </p:cNvSpPr>
            <p:nvPr/>
          </p:nvSpPr>
          <p:spPr bwMode="auto">
            <a:xfrm>
              <a:off x="3314" y="2284"/>
              <a:ext cx="690" cy="651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13" name="Freeform 165"/>
            <p:cNvSpPr>
              <a:spLocks/>
            </p:cNvSpPr>
            <p:nvPr/>
          </p:nvSpPr>
          <p:spPr bwMode="auto">
            <a:xfrm>
              <a:off x="3677" y="2615"/>
              <a:ext cx="327" cy="328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14" name="Freeform 166"/>
            <p:cNvSpPr>
              <a:spLocks/>
            </p:cNvSpPr>
            <p:nvPr/>
          </p:nvSpPr>
          <p:spPr bwMode="auto">
            <a:xfrm>
              <a:off x="1939" y="1318"/>
              <a:ext cx="1821" cy="1339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15" name="Freeform 167"/>
            <p:cNvSpPr>
              <a:spLocks/>
            </p:cNvSpPr>
            <p:nvPr/>
          </p:nvSpPr>
          <p:spPr bwMode="auto">
            <a:xfrm>
              <a:off x="1883" y="1263"/>
              <a:ext cx="181" cy="14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16" name="Freeform 168"/>
            <p:cNvSpPr>
              <a:spLocks/>
            </p:cNvSpPr>
            <p:nvPr/>
          </p:nvSpPr>
          <p:spPr bwMode="auto">
            <a:xfrm>
              <a:off x="3696" y="1263"/>
              <a:ext cx="167" cy="1495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17" name="Freeform 169"/>
            <p:cNvSpPr>
              <a:spLocks/>
            </p:cNvSpPr>
            <p:nvPr/>
          </p:nvSpPr>
          <p:spPr bwMode="auto">
            <a:xfrm>
              <a:off x="1883" y="1263"/>
              <a:ext cx="1980" cy="129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18" name="Freeform 170"/>
            <p:cNvSpPr>
              <a:spLocks/>
            </p:cNvSpPr>
            <p:nvPr/>
          </p:nvSpPr>
          <p:spPr bwMode="auto">
            <a:xfrm>
              <a:off x="1883" y="2599"/>
              <a:ext cx="1980" cy="161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19" name="Freeform 171"/>
            <p:cNvSpPr>
              <a:spLocks/>
            </p:cNvSpPr>
            <p:nvPr/>
          </p:nvSpPr>
          <p:spPr bwMode="auto">
            <a:xfrm>
              <a:off x="1666" y="1084"/>
              <a:ext cx="2410" cy="18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20" name="Freeform 172"/>
            <p:cNvSpPr>
              <a:spLocks/>
            </p:cNvSpPr>
            <p:nvPr/>
          </p:nvSpPr>
          <p:spPr bwMode="auto">
            <a:xfrm>
              <a:off x="1665" y="1084"/>
              <a:ext cx="2415" cy="1892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21" name="Freeform 173"/>
            <p:cNvSpPr>
              <a:spLocks/>
            </p:cNvSpPr>
            <p:nvPr/>
          </p:nvSpPr>
          <p:spPr bwMode="auto">
            <a:xfrm>
              <a:off x="1731" y="2835"/>
              <a:ext cx="2279" cy="130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822" name="Text Box 174"/>
          <p:cNvSpPr txBox="1">
            <a:spLocks noChangeArrowheads="1"/>
          </p:cNvSpPr>
          <p:nvPr/>
        </p:nvSpPr>
        <p:spPr bwMode="auto">
          <a:xfrm>
            <a:off x="3992563" y="2259542"/>
            <a:ext cx="1211089" cy="7078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  <a:hlinkClick r:id="rId11" action="ppaction://hlinksldjump"/>
              </a:rPr>
              <a:t>200</a:t>
            </a:r>
            <a:endParaRPr lang="en-CA" altLang="en-US" sz="4000">
              <a:latin typeface="Arial Black" pitchFamily="34" charset="0"/>
            </a:endParaRPr>
          </a:p>
        </p:txBody>
      </p:sp>
      <p:grpSp>
        <p:nvGrpSpPr>
          <p:cNvPr id="27824" name="Group 176"/>
          <p:cNvGrpSpPr>
            <a:grpSpLocks/>
          </p:cNvGrpSpPr>
          <p:nvPr/>
        </p:nvGrpSpPr>
        <p:grpSpPr bwMode="auto">
          <a:xfrm>
            <a:off x="3746500" y="3205427"/>
            <a:ext cx="1689100" cy="1078177"/>
            <a:chOff x="1665" y="1084"/>
            <a:chExt cx="2415" cy="1892"/>
          </a:xfrm>
        </p:grpSpPr>
        <p:sp>
          <p:nvSpPr>
            <p:cNvPr id="27825" name="Freeform 177"/>
            <p:cNvSpPr>
              <a:spLocks/>
            </p:cNvSpPr>
            <p:nvPr/>
          </p:nvSpPr>
          <p:spPr bwMode="auto">
            <a:xfrm>
              <a:off x="1739" y="1133"/>
              <a:ext cx="2271" cy="1843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26" name="Freeform 178"/>
            <p:cNvSpPr>
              <a:spLocks/>
            </p:cNvSpPr>
            <p:nvPr/>
          </p:nvSpPr>
          <p:spPr bwMode="auto">
            <a:xfrm>
              <a:off x="3314" y="2284"/>
              <a:ext cx="690" cy="651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27" name="Freeform 179"/>
            <p:cNvSpPr>
              <a:spLocks/>
            </p:cNvSpPr>
            <p:nvPr/>
          </p:nvSpPr>
          <p:spPr bwMode="auto">
            <a:xfrm>
              <a:off x="3677" y="2615"/>
              <a:ext cx="327" cy="328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28" name="Freeform 180"/>
            <p:cNvSpPr>
              <a:spLocks/>
            </p:cNvSpPr>
            <p:nvPr/>
          </p:nvSpPr>
          <p:spPr bwMode="auto">
            <a:xfrm>
              <a:off x="1939" y="1318"/>
              <a:ext cx="1821" cy="1339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29" name="Freeform 181"/>
            <p:cNvSpPr>
              <a:spLocks/>
            </p:cNvSpPr>
            <p:nvPr/>
          </p:nvSpPr>
          <p:spPr bwMode="auto">
            <a:xfrm>
              <a:off x="1883" y="1263"/>
              <a:ext cx="181" cy="14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30" name="Freeform 182"/>
            <p:cNvSpPr>
              <a:spLocks/>
            </p:cNvSpPr>
            <p:nvPr/>
          </p:nvSpPr>
          <p:spPr bwMode="auto">
            <a:xfrm>
              <a:off x="3696" y="1263"/>
              <a:ext cx="167" cy="1495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31" name="Freeform 183"/>
            <p:cNvSpPr>
              <a:spLocks/>
            </p:cNvSpPr>
            <p:nvPr/>
          </p:nvSpPr>
          <p:spPr bwMode="auto">
            <a:xfrm>
              <a:off x="1883" y="1263"/>
              <a:ext cx="1980" cy="129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32" name="Freeform 184"/>
            <p:cNvSpPr>
              <a:spLocks/>
            </p:cNvSpPr>
            <p:nvPr/>
          </p:nvSpPr>
          <p:spPr bwMode="auto">
            <a:xfrm>
              <a:off x="1883" y="2599"/>
              <a:ext cx="1980" cy="161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33" name="Freeform 185"/>
            <p:cNvSpPr>
              <a:spLocks/>
            </p:cNvSpPr>
            <p:nvPr/>
          </p:nvSpPr>
          <p:spPr bwMode="auto">
            <a:xfrm>
              <a:off x="1666" y="1084"/>
              <a:ext cx="2410" cy="18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34" name="Freeform 186"/>
            <p:cNvSpPr>
              <a:spLocks/>
            </p:cNvSpPr>
            <p:nvPr/>
          </p:nvSpPr>
          <p:spPr bwMode="auto">
            <a:xfrm>
              <a:off x="1665" y="1084"/>
              <a:ext cx="2415" cy="1892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35" name="Freeform 187"/>
            <p:cNvSpPr>
              <a:spLocks/>
            </p:cNvSpPr>
            <p:nvPr/>
          </p:nvSpPr>
          <p:spPr bwMode="auto">
            <a:xfrm>
              <a:off x="1731" y="2835"/>
              <a:ext cx="2279" cy="130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836" name="Text Box 188"/>
          <p:cNvSpPr txBox="1">
            <a:spLocks noChangeArrowheads="1"/>
          </p:cNvSpPr>
          <p:nvPr/>
        </p:nvSpPr>
        <p:spPr bwMode="auto">
          <a:xfrm>
            <a:off x="3992563" y="3451490"/>
            <a:ext cx="1211089" cy="7078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  <a:hlinkClick r:id="rId12" action="ppaction://hlinksldjump"/>
              </a:rPr>
              <a:t>300</a:t>
            </a:r>
            <a:endParaRPr lang="en-CA" altLang="en-US" sz="4000">
              <a:latin typeface="Arial Black" pitchFamily="34" charset="0"/>
            </a:endParaRPr>
          </a:p>
        </p:txBody>
      </p:sp>
      <p:grpSp>
        <p:nvGrpSpPr>
          <p:cNvPr id="27968" name="Group 320"/>
          <p:cNvGrpSpPr>
            <a:grpSpLocks/>
          </p:cNvGrpSpPr>
          <p:nvPr/>
        </p:nvGrpSpPr>
        <p:grpSpPr bwMode="auto">
          <a:xfrm>
            <a:off x="3746500" y="4397375"/>
            <a:ext cx="1689100" cy="1078178"/>
            <a:chOff x="2360" y="3324"/>
            <a:chExt cx="1064" cy="815"/>
          </a:xfrm>
        </p:grpSpPr>
        <p:sp>
          <p:nvSpPr>
            <p:cNvPr id="27839" name="Freeform 191"/>
            <p:cNvSpPr>
              <a:spLocks/>
            </p:cNvSpPr>
            <p:nvPr/>
          </p:nvSpPr>
          <p:spPr bwMode="auto">
            <a:xfrm>
              <a:off x="2393" y="3345"/>
              <a:ext cx="1000" cy="794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40" name="Freeform 192"/>
            <p:cNvSpPr>
              <a:spLocks/>
            </p:cNvSpPr>
            <p:nvPr/>
          </p:nvSpPr>
          <p:spPr bwMode="auto">
            <a:xfrm>
              <a:off x="3087" y="3841"/>
              <a:ext cx="304" cy="280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41" name="Freeform 193"/>
            <p:cNvSpPr>
              <a:spLocks/>
            </p:cNvSpPr>
            <p:nvPr/>
          </p:nvSpPr>
          <p:spPr bwMode="auto">
            <a:xfrm>
              <a:off x="3246" y="3983"/>
              <a:ext cx="145" cy="142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42" name="Freeform 194"/>
            <p:cNvSpPr>
              <a:spLocks/>
            </p:cNvSpPr>
            <p:nvPr/>
          </p:nvSpPr>
          <p:spPr bwMode="auto">
            <a:xfrm>
              <a:off x="2481" y="3425"/>
              <a:ext cx="802" cy="597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43" name="Freeform 195"/>
            <p:cNvSpPr>
              <a:spLocks/>
            </p:cNvSpPr>
            <p:nvPr/>
          </p:nvSpPr>
          <p:spPr bwMode="auto">
            <a:xfrm>
              <a:off x="2456" y="3401"/>
              <a:ext cx="80" cy="6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44" name="Freeform 196"/>
            <p:cNvSpPr>
              <a:spLocks/>
            </p:cNvSpPr>
            <p:nvPr/>
          </p:nvSpPr>
          <p:spPr bwMode="auto">
            <a:xfrm>
              <a:off x="3255" y="3401"/>
              <a:ext cx="73" cy="644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45" name="Freeform 197"/>
            <p:cNvSpPr>
              <a:spLocks/>
            </p:cNvSpPr>
            <p:nvPr/>
          </p:nvSpPr>
          <p:spPr bwMode="auto">
            <a:xfrm>
              <a:off x="2456" y="3401"/>
              <a:ext cx="872" cy="56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46" name="Freeform 198"/>
            <p:cNvSpPr>
              <a:spLocks/>
            </p:cNvSpPr>
            <p:nvPr/>
          </p:nvSpPr>
          <p:spPr bwMode="auto">
            <a:xfrm>
              <a:off x="2456" y="3977"/>
              <a:ext cx="872" cy="69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47" name="Freeform 199"/>
            <p:cNvSpPr>
              <a:spLocks/>
            </p:cNvSpPr>
            <p:nvPr/>
          </p:nvSpPr>
          <p:spPr bwMode="auto">
            <a:xfrm>
              <a:off x="2360" y="3324"/>
              <a:ext cx="1062" cy="8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48" name="Freeform 200"/>
            <p:cNvSpPr>
              <a:spLocks/>
            </p:cNvSpPr>
            <p:nvPr/>
          </p:nvSpPr>
          <p:spPr bwMode="auto">
            <a:xfrm>
              <a:off x="2360" y="3324"/>
              <a:ext cx="1064" cy="815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49" name="Freeform 201"/>
            <p:cNvSpPr>
              <a:spLocks/>
            </p:cNvSpPr>
            <p:nvPr/>
          </p:nvSpPr>
          <p:spPr bwMode="auto">
            <a:xfrm>
              <a:off x="2389" y="4078"/>
              <a:ext cx="1004" cy="56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850" name="Text Box 202"/>
          <p:cNvSpPr txBox="1">
            <a:spLocks noChangeArrowheads="1"/>
          </p:cNvSpPr>
          <p:nvPr/>
        </p:nvSpPr>
        <p:spPr bwMode="auto">
          <a:xfrm>
            <a:off x="3992563" y="4643438"/>
            <a:ext cx="1211089" cy="7078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  <a:hlinkClick r:id="rId13" action="ppaction://hlinksldjump"/>
              </a:rPr>
              <a:t>400</a:t>
            </a:r>
            <a:endParaRPr lang="en-CA" altLang="en-US" sz="4000">
              <a:latin typeface="Arial Black" pitchFamily="34" charset="0"/>
            </a:endParaRPr>
          </a:p>
        </p:txBody>
      </p:sp>
      <p:grpSp>
        <p:nvGrpSpPr>
          <p:cNvPr id="27853" name="Group 205"/>
          <p:cNvGrpSpPr>
            <a:grpSpLocks/>
          </p:cNvGrpSpPr>
          <p:nvPr/>
        </p:nvGrpSpPr>
        <p:grpSpPr bwMode="auto">
          <a:xfrm>
            <a:off x="5511800" y="821532"/>
            <a:ext cx="1689100" cy="1078177"/>
            <a:chOff x="1665" y="1084"/>
            <a:chExt cx="2415" cy="1892"/>
          </a:xfrm>
        </p:grpSpPr>
        <p:sp>
          <p:nvSpPr>
            <p:cNvPr id="27854" name="Freeform 206"/>
            <p:cNvSpPr>
              <a:spLocks/>
            </p:cNvSpPr>
            <p:nvPr/>
          </p:nvSpPr>
          <p:spPr bwMode="auto">
            <a:xfrm>
              <a:off x="1739" y="1133"/>
              <a:ext cx="2271" cy="1843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55" name="Freeform 207"/>
            <p:cNvSpPr>
              <a:spLocks/>
            </p:cNvSpPr>
            <p:nvPr/>
          </p:nvSpPr>
          <p:spPr bwMode="auto">
            <a:xfrm>
              <a:off x="3314" y="2284"/>
              <a:ext cx="690" cy="651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56" name="Freeform 208"/>
            <p:cNvSpPr>
              <a:spLocks/>
            </p:cNvSpPr>
            <p:nvPr/>
          </p:nvSpPr>
          <p:spPr bwMode="auto">
            <a:xfrm>
              <a:off x="3677" y="2615"/>
              <a:ext cx="327" cy="328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57" name="Freeform 209"/>
            <p:cNvSpPr>
              <a:spLocks/>
            </p:cNvSpPr>
            <p:nvPr/>
          </p:nvSpPr>
          <p:spPr bwMode="auto">
            <a:xfrm>
              <a:off x="1939" y="1318"/>
              <a:ext cx="1821" cy="1339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58" name="Freeform 210"/>
            <p:cNvSpPr>
              <a:spLocks/>
            </p:cNvSpPr>
            <p:nvPr/>
          </p:nvSpPr>
          <p:spPr bwMode="auto">
            <a:xfrm>
              <a:off x="1883" y="1263"/>
              <a:ext cx="181" cy="14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59" name="Freeform 211"/>
            <p:cNvSpPr>
              <a:spLocks/>
            </p:cNvSpPr>
            <p:nvPr/>
          </p:nvSpPr>
          <p:spPr bwMode="auto">
            <a:xfrm>
              <a:off x="3696" y="1263"/>
              <a:ext cx="167" cy="1495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60" name="Freeform 212"/>
            <p:cNvSpPr>
              <a:spLocks/>
            </p:cNvSpPr>
            <p:nvPr/>
          </p:nvSpPr>
          <p:spPr bwMode="auto">
            <a:xfrm>
              <a:off x="1883" y="1263"/>
              <a:ext cx="1980" cy="129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61" name="Freeform 213"/>
            <p:cNvSpPr>
              <a:spLocks/>
            </p:cNvSpPr>
            <p:nvPr/>
          </p:nvSpPr>
          <p:spPr bwMode="auto">
            <a:xfrm>
              <a:off x="1883" y="2599"/>
              <a:ext cx="1980" cy="161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62" name="Freeform 214"/>
            <p:cNvSpPr>
              <a:spLocks/>
            </p:cNvSpPr>
            <p:nvPr/>
          </p:nvSpPr>
          <p:spPr bwMode="auto">
            <a:xfrm>
              <a:off x="1666" y="1084"/>
              <a:ext cx="2410" cy="18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63" name="Freeform 215"/>
            <p:cNvSpPr>
              <a:spLocks/>
            </p:cNvSpPr>
            <p:nvPr/>
          </p:nvSpPr>
          <p:spPr bwMode="auto">
            <a:xfrm>
              <a:off x="1665" y="1084"/>
              <a:ext cx="2415" cy="1892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64" name="Freeform 216"/>
            <p:cNvSpPr>
              <a:spLocks/>
            </p:cNvSpPr>
            <p:nvPr/>
          </p:nvSpPr>
          <p:spPr bwMode="auto">
            <a:xfrm>
              <a:off x="1731" y="2835"/>
              <a:ext cx="2279" cy="130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865" name="Text Box 217"/>
          <p:cNvSpPr txBox="1">
            <a:spLocks noChangeArrowheads="1"/>
          </p:cNvSpPr>
          <p:nvPr/>
        </p:nvSpPr>
        <p:spPr bwMode="auto">
          <a:xfrm>
            <a:off x="5757863" y="1067595"/>
            <a:ext cx="1211089" cy="7078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  <a:hlinkClick r:id="rId14" action="ppaction://hlinksldjump"/>
              </a:rPr>
              <a:t>100</a:t>
            </a:r>
            <a:endParaRPr lang="en-CA" altLang="en-US" sz="4000">
              <a:latin typeface="Arial Black" pitchFamily="34" charset="0"/>
            </a:endParaRPr>
          </a:p>
        </p:txBody>
      </p:sp>
      <p:grpSp>
        <p:nvGrpSpPr>
          <p:cNvPr id="27867" name="Group 219"/>
          <p:cNvGrpSpPr>
            <a:grpSpLocks/>
          </p:cNvGrpSpPr>
          <p:nvPr/>
        </p:nvGrpSpPr>
        <p:grpSpPr bwMode="auto">
          <a:xfrm>
            <a:off x="5511800" y="2013479"/>
            <a:ext cx="1689100" cy="1078178"/>
            <a:chOff x="1665" y="1084"/>
            <a:chExt cx="2415" cy="1892"/>
          </a:xfrm>
        </p:grpSpPr>
        <p:sp>
          <p:nvSpPr>
            <p:cNvPr id="27868" name="Freeform 220"/>
            <p:cNvSpPr>
              <a:spLocks/>
            </p:cNvSpPr>
            <p:nvPr/>
          </p:nvSpPr>
          <p:spPr bwMode="auto">
            <a:xfrm>
              <a:off x="1739" y="1133"/>
              <a:ext cx="2271" cy="1843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69" name="Freeform 221"/>
            <p:cNvSpPr>
              <a:spLocks/>
            </p:cNvSpPr>
            <p:nvPr/>
          </p:nvSpPr>
          <p:spPr bwMode="auto">
            <a:xfrm>
              <a:off x="3314" y="2284"/>
              <a:ext cx="690" cy="651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70" name="Freeform 222"/>
            <p:cNvSpPr>
              <a:spLocks/>
            </p:cNvSpPr>
            <p:nvPr/>
          </p:nvSpPr>
          <p:spPr bwMode="auto">
            <a:xfrm>
              <a:off x="3677" y="2615"/>
              <a:ext cx="327" cy="328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71" name="Freeform 223"/>
            <p:cNvSpPr>
              <a:spLocks/>
            </p:cNvSpPr>
            <p:nvPr/>
          </p:nvSpPr>
          <p:spPr bwMode="auto">
            <a:xfrm>
              <a:off x="1939" y="1318"/>
              <a:ext cx="1821" cy="1339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72" name="Freeform 224"/>
            <p:cNvSpPr>
              <a:spLocks/>
            </p:cNvSpPr>
            <p:nvPr/>
          </p:nvSpPr>
          <p:spPr bwMode="auto">
            <a:xfrm>
              <a:off x="1883" y="1263"/>
              <a:ext cx="181" cy="14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73" name="Freeform 225"/>
            <p:cNvSpPr>
              <a:spLocks/>
            </p:cNvSpPr>
            <p:nvPr/>
          </p:nvSpPr>
          <p:spPr bwMode="auto">
            <a:xfrm>
              <a:off x="3696" y="1263"/>
              <a:ext cx="167" cy="1495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74" name="Freeform 226"/>
            <p:cNvSpPr>
              <a:spLocks/>
            </p:cNvSpPr>
            <p:nvPr/>
          </p:nvSpPr>
          <p:spPr bwMode="auto">
            <a:xfrm>
              <a:off x="1883" y="1263"/>
              <a:ext cx="1980" cy="129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75" name="Freeform 227"/>
            <p:cNvSpPr>
              <a:spLocks/>
            </p:cNvSpPr>
            <p:nvPr/>
          </p:nvSpPr>
          <p:spPr bwMode="auto">
            <a:xfrm>
              <a:off x="1883" y="2599"/>
              <a:ext cx="1980" cy="161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76" name="Freeform 228"/>
            <p:cNvSpPr>
              <a:spLocks/>
            </p:cNvSpPr>
            <p:nvPr/>
          </p:nvSpPr>
          <p:spPr bwMode="auto">
            <a:xfrm>
              <a:off x="1666" y="1084"/>
              <a:ext cx="2410" cy="18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77" name="Freeform 229"/>
            <p:cNvSpPr>
              <a:spLocks/>
            </p:cNvSpPr>
            <p:nvPr/>
          </p:nvSpPr>
          <p:spPr bwMode="auto">
            <a:xfrm>
              <a:off x="1665" y="1084"/>
              <a:ext cx="2415" cy="1892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78" name="Freeform 230"/>
            <p:cNvSpPr>
              <a:spLocks/>
            </p:cNvSpPr>
            <p:nvPr/>
          </p:nvSpPr>
          <p:spPr bwMode="auto">
            <a:xfrm>
              <a:off x="1731" y="2835"/>
              <a:ext cx="2279" cy="130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879" name="Text Box 231"/>
          <p:cNvSpPr txBox="1">
            <a:spLocks noChangeArrowheads="1"/>
          </p:cNvSpPr>
          <p:nvPr/>
        </p:nvSpPr>
        <p:spPr bwMode="auto">
          <a:xfrm>
            <a:off x="5757863" y="2259542"/>
            <a:ext cx="1211089" cy="7078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  <a:hlinkClick r:id="rId15" action="ppaction://hlinksldjump"/>
              </a:rPr>
              <a:t>200</a:t>
            </a:r>
            <a:endParaRPr lang="en-CA" altLang="en-US" sz="4000">
              <a:latin typeface="Arial Black" pitchFamily="34" charset="0"/>
            </a:endParaRPr>
          </a:p>
        </p:txBody>
      </p:sp>
      <p:grpSp>
        <p:nvGrpSpPr>
          <p:cNvPr id="27881" name="Group 233"/>
          <p:cNvGrpSpPr>
            <a:grpSpLocks/>
          </p:cNvGrpSpPr>
          <p:nvPr/>
        </p:nvGrpSpPr>
        <p:grpSpPr bwMode="auto">
          <a:xfrm>
            <a:off x="5511800" y="3205427"/>
            <a:ext cx="1689100" cy="1078177"/>
            <a:chOff x="1665" y="1084"/>
            <a:chExt cx="2415" cy="1892"/>
          </a:xfrm>
        </p:grpSpPr>
        <p:sp>
          <p:nvSpPr>
            <p:cNvPr id="27882" name="Freeform 234"/>
            <p:cNvSpPr>
              <a:spLocks/>
            </p:cNvSpPr>
            <p:nvPr/>
          </p:nvSpPr>
          <p:spPr bwMode="auto">
            <a:xfrm>
              <a:off x="1739" y="1133"/>
              <a:ext cx="2271" cy="1843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83" name="Freeform 235"/>
            <p:cNvSpPr>
              <a:spLocks/>
            </p:cNvSpPr>
            <p:nvPr/>
          </p:nvSpPr>
          <p:spPr bwMode="auto">
            <a:xfrm>
              <a:off x="3314" y="2284"/>
              <a:ext cx="690" cy="651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84" name="Freeform 236"/>
            <p:cNvSpPr>
              <a:spLocks/>
            </p:cNvSpPr>
            <p:nvPr/>
          </p:nvSpPr>
          <p:spPr bwMode="auto">
            <a:xfrm>
              <a:off x="3677" y="2615"/>
              <a:ext cx="327" cy="328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85" name="Freeform 237"/>
            <p:cNvSpPr>
              <a:spLocks/>
            </p:cNvSpPr>
            <p:nvPr/>
          </p:nvSpPr>
          <p:spPr bwMode="auto">
            <a:xfrm>
              <a:off x="1939" y="1318"/>
              <a:ext cx="1821" cy="1339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86" name="Freeform 238"/>
            <p:cNvSpPr>
              <a:spLocks/>
            </p:cNvSpPr>
            <p:nvPr/>
          </p:nvSpPr>
          <p:spPr bwMode="auto">
            <a:xfrm>
              <a:off x="1883" y="1263"/>
              <a:ext cx="181" cy="14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87" name="Freeform 239"/>
            <p:cNvSpPr>
              <a:spLocks/>
            </p:cNvSpPr>
            <p:nvPr/>
          </p:nvSpPr>
          <p:spPr bwMode="auto">
            <a:xfrm>
              <a:off x="3696" y="1263"/>
              <a:ext cx="167" cy="1495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88" name="Freeform 240"/>
            <p:cNvSpPr>
              <a:spLocks/>
            </p:cNvSpPr>
            <p:nvPr/>
          </p:nvSpPr>
          <p:spPr bwMode="auto">
            <a:xfrm>
              <a:off x="1883" y="1263"/>
              <a:ext cx="1980" cy="129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89" name="Freeform 241"/>
            <p:cNvSpPr>
              <a:spLocks/>
            </p:cNvSpPr>
            <p:nvPr/>
          </p:nvSpPr>
          <p:spPr bwMode="auto">
            <a:xfrm>
              <a:off x="1883" y="2599"/>
              <a:ext cx="1980" cy="161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90" name="Freeform 242"/>
            <p:cNvSpPr>
              <a:spLocks/>
            </p:cNvSpPr>
            <p:nvPr/>
          </p:nvSpPr>
          <p:spPr bwMode="auto">
            <a:xfrm>
              <a:off x="1666" y="1084"/>
              <a:ext cx="2410" cy="18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91" name="Freeform 243"/>
            <p:cNvSpPr>
              <a:spLocks/>
            </p:cNvSpPr>
            <p:nvPr/>
          </p:nvSpPr>
          <p:spPr bwMode="auto">
            <a:xfrm>
              <a:off x="1665" y="1084"/>
              <a:ext cx="2415" cy="1892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92" name="Freeform 244"/>
            <p:cNvSpPr>
              <a:spLocks/>
            </p:cNvSpPr>
            <p:nvPr/>
          </p:nvSpPr>
          <p:spPr bwMode="auto">
            <a:xfrm>
              <a:off x="1731" y="2835"/>
              <a:ext cx="2279" cy="130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893" name="Text Box 245"/>
          <p:cNvSpPr txBox="1">
            <a:spLocks noChangeArrowheads="1"/>
          </p:cNvSpPr>
          <p:nvPr/>
        </p:nvSpPr>
        <p:spPr bwMode="auto">
          <a:xfrm>
            <a:off x="5757863" y="3451490"/>
            <a:ext cx="1211089" cy="7078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  <a:hlinkClick r:id="rId16" action="ppaction://hlinksldjump"/>
              </a:rPr>
              <a:t>300</a:t>
            </a:r>
            <a:endParaRPr lang="en-CA" altLang="en-US" sz="4000">
              <a:latin typeface="Arial Black" pitchFamily="34" charset="0"/>
            </a:endParaRPr>
          </a:p>
        </p:txBody>
      </p:sp>
      <p:grpSp>
        <p:nvGrpSpPr>
          <p:cNvPr id="27969" name="Group 321"/>
          <p:cNvGrpSpPr>
            <a:grpSpLocks/>
          </p:cNvGrpSpPr>
          <p:nvPr/>
        </p:nvGrpSpPr>
        <p:grpSpPr bwMode="auto">
          <a:xfrm>
            <a:off x="5511800" y="4397375"/>
            <a:ext cx="1689100" cy="1078178"/>
            <a:chOff x="3472" y="3324"/>
            <a:chExt cx="1064" cy="815"/>
          </a:xfrm>
        </p:grpSpPr>
        <p:sp>
          <p:nvSpPr>
            <p:cNvPr id="27896" name="Freeform 248"/>
            <p:cNvSpPr>
              <a:spLocks/>
            </p:cNvSpPr>
            <p:nvPr/>
          </p:nvSpPr>
          <p:spPr bwMode="auto">
            <a:xfrm>
              <a:off x="3505" y="3345"/>
              <a:ext cx="1000" cy="794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97" name="Freeform 249"/>
            <p:cNvSpPr>
              <a:spLocks/>
            </p:cNvSpPr>
            <p:nvPr/>
          </p:nvSpPr>
          <p:spPr bwMode="auto">
            <a:xfrm>
              <a:off x="4199" y="3841"/>
              <a:ext cx="304" cy="280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98" name="Freeform 250"/>
            <p:cNvSpPr>
              <a:spLocks/>
            </p:cNvSpPr>
            <p:nvPr/>
          </p:nvSpPr>
          <p:spPr bwMode="auto">
            <a:xfrm>
              <a:off x="4358" y="3983"/>
              <a:ext cx="145" cy="142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99" name="Freeform 251"/>
            <p:cNvSpPr>
              <a:spLocks/>
            </p:cNvSpPr>
            <p:nvPr/>
          </p:nvSpPr>
          <p:spPr bwMode="auto">
            <a:xfrm>
              <a:off x="3593" y="3425"/>
              <a:ext cx="802" cy="595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00" name="Freeform 252"/>
            <p:cNvSpPr>
              <a:spLocks/>
            </p:cNvSpPr>
            <p:nvPr/>
          </p:nvSpPr>
          <p:spPr bwMode="auto">
            <a:xfrm>
              <a:off x="3568" y="3401"/>
              <a:ext cx="80" cy="6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01" name="Freeform 253"/>
            <p:cNvSpPr>
              <a:spLocks/>
            </p:cNvSpPr>
            <p:nvPr/>
          </p:nvSpPr>
          <p:spPr bwMode="auto">
            <a:xfrm>
              <a:off x="4367" y="3401"/>
              <a:ext cx="73" cy="644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02" name="Freeform 254"/>
            <p:cNvSpPr>
              <a:spLocks/>
            </p:cNvSpPr>
            <p:nvPr/>
          </p:nvSpPr>
          <p:spPr bwMode="auto">
            <a:xfrm>
              <a:off x="3568" y="3401"/>
              <a:ext cx="872" cy="56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03" name="Freeform 255"/>
            <p:cNvSpPr>
              <a:spLocks/>
            </p:cNvSpPr>
            <p:nvPr/>
          </p:nvSpPr>
          <p:spPr bwMode="auto">
            <a:xfrm>
              <a:off x="3568" y="3977"/>
              <a:ext cx="872" cy="69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04" name="Freeform 256"/>
            <p:cNvSpPr>
              <a:spLocks/>
            </p:cNvSpPr>
            <p:nvPr/>
          </p:nvSpPr>
          <p:spPr bwMode="auto">
            <a:xfrm>
              <a:off x="3472" y="3324"/>
              <a:ext cx="1062" cy="8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05" name="Freeform 257"/>
            <p:cNvSpPr>
              <a:spLocks/>
            </p:cNvSpPr>
            <p:nvPr/>
          </p:nvSpPr>
          <p:spPr bwMode="auto">
            <a:xfrm>
              <a:off x="3472" y="3324"/>
              <a:ext cx="1064" cy="815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06" name="Freeform 258"/>
            <p:cNvSpPr>
              <a:spLocks/>
            </p:cNvSpPr>
            <p:nvPr/>
          </p:nvSpPr>
          <p:spPr bwMode="auto">
            <a:xfrm>
              <a:off x="3501" y="4078"/>
              <a:ext cx="1004" cy="56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907" name="Text Box 259"/>
          <p:cNvSpPr txBox="1">
            <a:spLocks noChangeArrowheads="1"/>
          </p:cNvSpPr>
          <p:nvPr/>
        </p:nvSpPr>
        <p:spPr bwMode="auto">
          <a:xfrm>
            <a:off x="5757863" y="4643438"/>
            <a:ext cx="1211089" cy="7078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  <a:hlinkClick r:id="rId17" action="ppaction://hlinksldjump"/>
              </a:rPr>
              <a:t>400</a:t>
            </a:r>
            <a:endParaRPr lang="en-CA" altLang="en-US" sz="4000">
              <a:latin typeface="Arial Black" pitchFamily="34" charset="0"/>
            </a:endParaRPr>
          </a:p>
        </p:txBody>
      </p:sp>
      <p:grpSp>
        <p:nvGrpSpPr>
          <p:cNvPr id="27910" name="Group 262"/>
          <p:cNvGrpSpPr>
            <a:grpSpLocks/>
          </p:cNvGrpSpPr>
          <p:nvPr/>
        </p:nvGrpSpPr>
        <p:grpSpPr bwMode="auto">
          <a:xfrm>
            <a:off x="7277100" y="821532"/>
            <a:ext cx="1689100" cy="1078177"/>
            <a:chOff x="1665" y="1084"/>
            <a:chExt cx="2415" cy="1892"/>
          </a:xfrm>
        </p:grpSpPr>
        <p:sp>
          <p:nvSpPr>
            <p:cNvPr id="27911" name="Freeform 263"/>
            <p:cNvSpPr>
              <a:spLocks/>
            </p:cNvSpPr>
            <p:nvPr/>
          </p:nvSpPr>
          <p:spPr bwMode="auto">
            <a:xfrm>
              <a:off x="1739" y="1133"/>
              <a:ext cx="2271" cy="1843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12" name="Freeform 264"/>
            <p:cNvSpPr>
              <a:spLocks/>
            </p:cNvSpPr>
            <p:nvPr/>
          </p:nvSpPr>
          <p:spPr bwMode="auto">
            <a:xfrm>
              <a:off x="3314" y="2284"/>
              <a:ext cx="690" cy="651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13" name="Freeform 265"/>
            <p:cNvSpPr>
              <a:spLocks/>
            </p:cNvSpPr>
            <p:nvPr/>
          </p:nvSpPr>
          <p:spPr bwMode="auto">
            <a:xfrm>
              <a:off x="3677" y="2615"/>
              <a:ext cx="327" cy="328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14" name="Freeform 266"/>
            <p:cNvSpPr>
              <a:spLocks/>
            </p:cNvSpPr>
            <p:nvPr/>
          </p:nvSpPr>
          <p:spPr bwMode="auto">
            <a:xfrm>
              <a:off x="1939" y="1318"/>
              <a:ext cx="1821" cy="1339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15" name="Freeform 267"/>
            <p:cNvSpPr>
              <a:spLocks/>
            </p:cNvSpPr>
            <p:nvPr/>
          </p:nvSpPr>
          <p:spPr bwMode="auto">
            <a:xfrm>
              <a:off x="1883" y="1263"/>
              <a:ext cx="181" cy="14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16" name="Freeform 268"/>
            <p:cNvSpPr>
              <a:spLocks/>
            </p:cNvSpPr>
            <p:nvPr/>
          </p:nvSpPr>
          <p:spPr bwMode="auto">
            <a:xfrm>
              <a:off x="3696" y="1263"/>
              <a:ext cx="167" cy="1495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17" name="Freeform 269"/>
            <p:cNvSpPr>
              <a:spLocks/>
            </p:cNvSpPr>
            <p:nvPr/>
          </p:nvSpPr>
          <p:spPr bwMode="auto">
            <a:xfrm>
              <a:off x="1883" y="1263"/>
              <a:ext cx="1980" cy="129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18" name="Freeform 270"/>
            <p:cNvSpPr>
              <a:spLocks/>
            </p:cNvSpPr>
            <p:nvPr/>
          </p:nvSpPr>
          <p:spPr bwMode="auto">
            <a:xfrm>
              <a:off x="1883" y="2599"/>
              <a:ext cx="1980" cy="161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19" name="Freeform 271"/>
            <p:cNvSpPr>
              <a:spLocks/>
            </p:cNvSpPr>
            <p:nvPr/>
          </p:nvSpPr>
          <p:spPr bwMode="auto">
            <a:xfrm>
              <a:off x="1666" y="1084"/>
              <a:ext cx="2410" cy="18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20" name="Freeform 272"/>
            <p:cNvSpPr>
              <a:spLocks/>
            </p:cNvSpPr>
            <p:nvPr/>
          </p:nvSpPr>
          <p:spPr bwMode="auto">
            <a:xfrm>
              <a:off x="1665" y="1084"/>
              <a:ext cx="2415" cy="1892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21" name="Freeform 273"/>
            <p:cNvSpPr>
              <a:spLocks/>
            </p:cNvSpPr>
            <p:nvPr/>
          </p:nvSpPr>
          <p:spPr bwMode="auto">
            <a:xfrm>
              <a:off x="1731" y="2835"/>
              <a:ext cx="2279" cy="130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922" name="Text Box 274"/>
          <p:cNvSpPr txBox="1">
            <a:spLocks noChangeArrowheads="1"/>
          </p:cNvSpPr>
          <p:nvPr/>
        </p:nvSpPr>
        <p:spPr bwMode="auto">
          <a:xfrm>
            <a:off x="7523163" y="1067595"/>
            <a:ext cx="1211089" cy="7078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  <a:hlinkClick r:id="rId18" action="ppaction://hlinksldjump"/>
              </a:rPr>
              <a:t>100</a:t>
            </a:r>
            <a:endParaRPr lang="en-CA" altLang="en-US" sz="4000">
              <a:latin typeface="Arial Black" pitchFamily="34" charset="0"/>
            </a:endParaRPr>
          </a:p>
        </p:txBody>
      </p:sp>
      <p:grpSp>
        <p:nvGrpSpPr>
          <p:cNvPr id="27924" name="Group 276"/>
          <p:cNvGrpSpPr>
            <a:grpSpLocks/>
          </p:cNvGrpSpPr>
          <p:nvPr/>
        </p:nvGrpSpPr>
        <p:grpSpPr bwMode="auto">
          <a:xfrm>
            <a:off x="7277100" y="2013479"/>
            <a:ext cx="1689100" cy="1078178"/>
            <a:chOff x="1665" y="1084"/>
            <a:chExt cx="2415" cy="1892"/>
          </a:xfrm>
        </p:grpSpPr>
        <p:sp>
          <p:nvSpPr>
            <p:cNvPr id="27925" name="Freeform 277"/>
            <p:cNvSpPr>
              <a:spLocks/>
            </p:cNvSpPr>
            <p:nvPr/>
          </p:nvSpPr>
          <p:spPr bwMode="auto">
            <a:xfrm>
              <a:off x="1739" y="1133"/>
              <a:ext cx="2271" cy="1843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26" name="Freeform 278"/>
            <p:cNvSpPr>
              <a:spLocks/>
            </p:cNvSpPr>
            <p:nvPr/>
          </p:nvSpPr>
          <p:spPr bwMode="auto">
            <a:xfrm>
              <a:off x="3314" y="2284"/>
              <a:ext cx="690" cy="651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27" name="Freeform 279"/>
            <p:cNvSpPr>
              <a:spLocks/>
            </p:cNvSpPr>
            <p:nvPr/>
          </p:nvSpPr>
          <p:spPr bwMode="auto">
            <a:xfrm>
              <a:off x="3677" y="2615"/>
              <a:ext cx="327" cy="328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28" name="Freeform 280"/>
            <p:cNvSpPr>
              <a:spLocks/>
            </p:cNvSpPr>
            <p:nvPr/>
          </p:nvSpPr>
          <p:spPr bwMode="auto">
            <a:xfrm>
              <a:off x="1939" y="1318"/>
              <a:ext cx="1821" cy="1339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29" name="Freeform 281"/>
            <p:cNvSpPr>
              <a:spLocks/>
            </p:cNvSpPr>
            <p:nvPr/>
          </p:nvSpPr>
          <p:spPr bwMode="auto">
            <a:xfrm>
              <a:off x="1883" y="1263"/>
              <a:ext cx="181" cy="14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30" name="Freeform 282"/>
            <p:cNvSpPr>
              <a:spLocks/>
            </p:cNvSpPr>
            <p:nvPr/>
          </p:nvSpPr>
          <p:spPr bwMode="auto">
            <a:xfrm>
              <a:off x="3696" y="1263"/>
              <a:ext cx="167" cy="1495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31" name="Freeform 283"/>
            <p:cNvSpPr>
              <a:spLocks/>
            </p:cNvSpPr>
            <p:nvPr/>
          </p:nvSpPr>
          <p:spPr bwMode="auto">
            <a:xfrm>
              <a:off x="1883" y="1263"/>
              <a:ext cx="1980" cy="129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32" name="Freeform 284"/>
            <p:cNvSpPr>
              <a:spLocks/>
            </p:cNvSpPr>
            <p:nvPr/>
          </p:nvSpPr>
          <p:spPr bwMode="auto">
            <a:xfrm>
              <a:off x="1883" y="2599"/>
              <a:ext cx="1980" cy="161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33" name="Freeform 285"/>
            <p:cNvSpPr>
              <a:spLocks/>
            </p:cNvSpPr>
            <p:nvPr/>
          </p:nvSpPr>
          <p:spPr bwMode="auto">
            <a:xfrm>
              <a:off x="1666" y="1084"/>
              <a:ext cx="2410" cy="18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34" name="Freeform 286"/>
            <p:cNvSpPr>
              <a:spLocks/>
            </p:cNvSpPr>
            <p:nvPr/>
          </p:nvSpPr>
          <p:spPr bwMode="auto">
            <a:xfrm>
              <a:off x="1665" y="1084"/>
              <a:ext cx="2415" cy="1892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35" name="Freeform 287"/>
            <p:cNvSpPr>
              <a:spLocks/>
            </p:cNvSpPr>
            <p:nvPr/>
          </p:nvSpPr>
          <p:spPr bwMode="auto">
            <a:xfrm>
              <a:off x="1731" y="2835"/>
              <a:ext cx="2279" cy="130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936" name="Text Box 288"/>
          <p:cNvSpPr txBox="1">
            <a:spLocks noChangeArrowheads="1"/>
          </p:cNvSpPr>
          <p:nvPr/>
        </p:nvSpPr>
        <p:spPr bwMode="auto">
          <a:xfrm>
            <a:off x="7523163" y="2259542"/>
            <a:ext cx="1211089" cy="7078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  <a:hlinkClick r:id="rId19" action="ppaction://hlinksldjump"/>
              </a:rPr>
              <a:t>200</a:t>
            </a:r>
            <a:endParaRPr lang="en-CA" altLang="en-US" sz="4000">
              <a:latin typeface="Arial Black" pitchFamily="34" charset="0"/>
            </a:endParaRPr>
          </a:p>
        </p:txBody>
      </p:sp>
      <p:grpSp>
        <p:nvGrpSpPr>
          <p:cNvPr id="27938" name="Group 290"/>
          <p:cNvGrpSpPr>
            <a:grpSpLocks/>
          </p:cNvGrpSpPr>
          <p:nvPr/>
        </p:nvGrpSpPr>
        <p:grpSpPr bwMode="auto">
          <a:xfrm>
            <a:off x="7277100" y="3205427"/>
            <a:ext cx="1689100" cy="1078177"/>
            <a:chOff x="1665" y="1084"/>
            <a:chExt cx="2415" cy="1892"/>
          </a:xfrm>
        </p:grpSpPr>
        <p:sp>
          <p:nvSpPr>
            <p:cNvPr id="27939" name="Freeform 291"/>
            <p:cNvSpPr>
              <a:spLocks/>
            </p:cNvSpPr>
            <p:nvPr/>
          </p:nvSpPr>
          <p:spPr bwMode="auto">
            <a:xfrm>
              <a:off x="1739" y="1133"/>
              <a:ext cx="2271" cy="1843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40" name="Freeform 292"/>
            <p:cNvSpPr>
              <a:spLocks/>
            </p:cNvSpPr>
            <p:nvPr/>
          </p:nvSpPr>
          <p:spPr bwMode="auto">
            <a:xfrm>
              <a:off x="3314" y="2284"/>
              <a:ext cx="690" cy="651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41" name="Freeform 293"/>
            <p:cNvSpPr>
              <a:spLocks/>
            </p:cNvSpPr>
            <p:nvPr/>
          </p:nvSpPr>
          <p:spPr bwMode="auto">
            <a:xfrm>
              <a:off x="3677" y="2615"/>
              <a:ext cx="327" cy="328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42" name="Freeform 294"/>
            <p:cNvSpPr>
              <a:spLocks/>
            </p:cNvSpPr>
            <p:nvPr/>
          </p:nvSpPr>
          <p:spPr bwMode="auto">
            <a:xfrm>
              <a:off x="1939" y="1318"/>
              <a:ext cx="1821" cy="1339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43" name="Freeform 295"/>
            <p:cNvSpPr>
              <a:spLocks/>
            </p:cNvSpPr>
            <p:nvPr/>
          </p:nvSpPr>
          <p:spPr bwMode="auto">
            <a:xfrm>
              <a:off x="1883" y="1263"/>
              <a:ext cx="181" cy="14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44" name="Freeform 296"/>
            <p:cNvSpPr>
              <a:spLocks/>
            </p:cNvSpPr>
            <p:nvPr/>
          </p:nvSpPr>
          <p:spPr bwMode="auto">
            <a:xfrm>
              <a:off x="3696" y="1263"/>
              <a:ext cx="167" cy="1495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45" name="Freeform 297"/>
            <p:cNvSpPr>
              <a:spLocks/>
            </p:cNvSpPr>
            <p:nvPr/>
          </p:nvSpPr>
          <p:spPr bwMode="auto">
            <a:xfrm>
              <a:off x="1883" y="1263"/>
              <a:ext cx="1980" cy="129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46" name="Freeform 298"/>
            <p:cNvSpPr>
              <a:spLocks/>
            </p:cNvSpPr>
            <p:nvPr/>
          </p:nvSpPr>
          <p:spPr bwMode="auto">
            <a:xfrm>
              <a:off x="1883" y="2599"/>
              <a:ext cx="1980" cy="161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47" name="Freeform 299"/>
            <p:cNvSpPr>
              <a:spLocks/>
            </p:cNvSpPr>
            <p:nvPr/>
          </p:nvSpPr>
          <p:spPr bwMode="auto">
            <a:xfrm>
              <a:off x="1666" y="1084"/>
              <a:ext cx="2410" cy="18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48" name="Freeform 300"/>
            <p:cNvSpPr>
              <a:spLocks/>
            </p:cNvSpPr>
            <p:nvPr/>
          </p:nvSpPr>
          <p:spPr bwMode="auto">
            <a:xfrm>
              <a:off x="1665" y="1084"/>
              <a:ext cx="2415" cy="1892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49" name="Freeform 301"/>
            <p:cNvSpPr>
              <a:spLocks/>
            </p:cNvSpPr>
            <p:nvPr/>
          </p:nvSpPr>
          <p:spPr bwMode="auto">
            <a:xfrm>
              <a:off x="1731" y="2835"/>
              <a:ext cx="2279" cy="130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950" name="Text Box 302"/>
          <p:cNvSpPr txBox="1">
            <a:spLocks noChangeArrowheads="1"/>
          </p:cNvSpPr>
          <p:nvPr/>
        </p:nvSpPr>
        <p:spPr bwMode="auto">
          <a:xfrm>
            <a:off x="7523163" y="3451490"/>
            <a:ext cx="1211089" cy="7078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  <a:hlinkClick r:id="rId20" action="ppaction://hlinksldjump"/>
              </a:rPr>
              <a:t>300</a:t>
            </a:r>
            <a:endParaRPr lang="en-CA" altLang="en-US" sz="4000">
              <a:latin typeface="Arial Black" pitchFamily="34" charset="0"/>
            </a:endParaRPr>
          </a:p>
        </p:txBody>
      </p:sp>
      <p:grpSp>
        <p:nvGrpSpPr>
          <p:cNvPr id="27970" name="Group 322"/>
          <p:cNvGrpSpPr>
            <a:grpSpLocks/>
          </p:cNvGrpSpPr>
          <p:nvPr/>
        </p:nvGrpSpPr>
        <p:grpSpPr bwMode="auto">
          <a:xfrm>
            <a:off x="7277100" y="4397375"/>
            <a:ext cx="1689100" cy="1078178"/>
            <a:chOff x="4584" y="3324"/>
            <a:chExt cx="1064" cy="815"/>
          </a:xfrm>
        </p:grpSpPr>
        <p:sp>
          <p:nvSpPr>
            <p:cNvPr id="27953" name="Freeform 305"/>
            <p:cNvSpPr>
              <a:spLocks/>
            </p:cNvSpPr>
            <p:nvPr/>
          </p:nvSpPr>
          <p:spPr bwMode="auto">
            <a:xfrm>
              <a:off x="4617" y="3345"/>
              <a:ext cx="1000" cy="794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54" name="Freeform 306"/>
            <p:cNvSpPr>
              <a:spLocks/>
            </p:cNvSpPr>
            <p:nvPr/>
          </p:nvSpPr>
          <p:spPr bwMode="auto">
            <a:xfrm>
              <a:off x="5311" y="3841"/>
              <a:ext cx="304" cy="280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55" name="Freeform 307"/>
            <p:cNvSpPr>
              <a:spLocks/>
            </p:cNvSpPr>
            <p:nvPr/>
          </p:nvSpPr>
          <p:spPr bwMode="auto">
            <a:xfrm>
              <a:off x="5470" y="3983"/>
              <a:ext cx="145" cy="142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56" name="Freeform 308"/>
            <p:cNvSpPr>
              <a:spLocks/>
            </p:cNvSpPr>
            <p:nvPr/>
          </p:nvSpPr>
          <p:spPr bwMode="auto">
            <a:xfrm>
              <a:off x="4705" y="3425"/>
              <a:ext cx="802" cy="598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57" name="Freeform 309"/>
            <p:cNvSpPr>
              <a:spLocks/>
            </p:cNvSpPr>
            <p:nvPr/>
          </p:nvSpPr>
          <p:spPr bwMode="auto">
            <a:xfrm>
              <a:off x="4680" y="3401"/>
              <a:ext cx="80" cy="6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58" name="Freeform 310"/>
            <p:cNvSpPr>
              <a:spLocks/>
            </p:cNvSpPr>
            <p:nvPr/>
          </p:nvSpPr>
          <p:spPr bwMode="auto">
            <a:xfrm>
              <a:off x="5479" y="3401"/>
              <a:ext cx="73" cy="644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59" name="Freeform 311"/>
            <p:cNvSpPr>
              <a:spLocks/>
            </p:cNvSpPr>
            <p:nvPr/>
          </p:nvSpPr>
          <p:spPr bwMode="auto">
            <a:xfrm>
              <a:off x="4680" y="3401"/>
              <a:ext cx="872" cy="56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60" name="Freeform 312"/>
            <p:cNvSpPr>
              <a:spLocks/>
            </p:cNvSpPr>
            <p:nvPr/>
          </p:nvSpPr>
          <p:spPr bwMode="auto">
            <a:xfrm>
              <a:off x="4680" y="3977"/>
              <a:ext cx="872" cy="69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61" name="Freeform 313"/>
            <p:cNvSpPr>
              <a:spLocks/>
            </p:cNvSpPr>
            <p:nvPr/>
          </p:nvSpPr>
          <p:spPr bwMode="auto">
            <a:xfrm>
              <a:off x="4584" y="3324"/>
              <a:ext cx="1062" cy="8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62" name="Freeform 314"/>
            <p:cNvSpPr>
              <a:spLocks/>
            </p:cNvSpPr>
            <p:nvPr/>
          </p:nvSpPr>
          <p:spPr bwMode="auto">
            <a:xfrm>
              <a:off x="4584" y="3324"/>
              <a:ext cx="1064" cy="815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63" name="Freeform 315"/>
            <p:cNvSpPr>
              <a:spLocks/>
            </p:cNvSpPr>
            <p:nvPr/>
          </p:nvSpPr>
          <p:spPr bwMode="auto">
            <a:xfrm>
              <a:off x="4613" y="4078"/>
              <a:ext cx="1004" cy="56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964" name="Text Box 316"/>
          <p:cNvSpPr txBox="1">
            <a:spLocks noChangeArrowheads="1"/>
          </p:cNvSpPr>
          <p:nvPr/>
        </p:nvSpPr>
        <p:spPr bwMode="auto">
          <a:xfrm>
            <a:off x="7523163" y="4643438"/>
            <a:ext cx="1211089" cy="7078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  <a:hlinkClick r:id="rId21" action="ppaction://hlinksldjump"/>
              </a:rPr>
              <a:t>400</a:t>
            </a:r>
            <a:endParaRPr lang="en-CA" altLang="en-US" sz="40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88" name="Group 1040"/>
          <p:cNvGrpSpPr>
            <a:grpSpLocks/>
          </p:cNvGrpSpPr>
          <p:nvPr/>
        </p:nvGrpSpPr>
        <p:grpSpPr bwMode="auto">
          <a:xfrm>
            <a:off x="219075" y="83345"/>
            <a:ext cx="8743950" cy="5472906"/>
            <a:chOff x="280" y="142"/>
            <a:chExt cx="5184" cy="3971"/>
          </a:xfrm>
        </p:grpSpPr>
        <p:sp>
          <p:nvSpPr>
            <p:cNvPr id="28676" name="Freeform 1028"/>
            <p:cNvSpPr>
              <a:spLocks/>
            </p:cNvSpPr>
            <p:nvPr/>
          </p:nvSpPr>
          <p:spPr bwMode="auto">
            <a:xfrm>
              <a:off x="439" y="245"/>
              <a:ext cx="4875" cy="3868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77" name="Freeform 1029"/>
            <p:cNvSpPr>
              <a:spLocks/>
            </p:cNvSpPr>
            <p:nvPr/>
          </p:nvSpPr>
          <p:spPr bwMode="auto">
            <a:xfrm>
              <a:off x="3820" y="2661"/>
              <a:ext cx="1481" cy="1366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78" name="Freeform 1030"/>
            <p:cNvSpPr>
              <a:spLocks/>
            </p:cNvSpPr>
            <p:nvPr/>
          </p:nvSpPr>
          <p:spPr bwMode="auto">
            <a:xfrm>
              <a:off x="4599" y="3355"/>
              <a:ext cx="702" cy="689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79" name="Freeform 1031"/>
            <p:cNvSpPr>
              <a:spLocks/>
            </p:cNvSpPr>
            <p:nvPr/>
          </p:nvSpPr>
          <p:spPr bwMode="auto">
            <a:xfrm>
              <a:off x="868" y="633"/>
              <a:ext cx="3909" cy="2810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0" name="Freeform 1032"/>
            <p:cNvSpPr>
              <a:spLocks/>
            </p:cNvSpPr>
            <p:nvPr/>
          </p:nvSpPr>
          <p:spPr bwMode="auto">
            <a:xfrm>
              <a:off x="748" y="518"/>
              <a:ext cx="388" cy="3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1" name="Freeform 1033"/>
            <p:cNvSpPr>
              <a:spLocks/>
            </p:cNvSpPr>
            <p:nvPr/>
          </p:nvSpPr>
          <p:spPr bwMode="auto">
            <a:xfrm>
              <a:off x="4640" y="518"/>
              <a:ext cx="358" cy="3137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2" name="Freeform 1034"/>
            <p:cNvSpPr>
              <a:spLocks/>
            </p:cNvSpPr>
            <p:nvPr/>
          </p:nvSpPr>
          <p:spPr bwMode="auto">
            <a:xfrm>
              <a:off x="748" y="518"/>
              <a:ext cx="4250" cy="270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3" name="Freeform 1035"/>
            <p:cNvSpPr>
              <a:spLocks/>
            </p:cNvSpPr>
            <p:nvPr/>
          </p:nvSpPr>
          <p:spPr bwMode="auto">
            <a:xfrm>
              <a:off x="748" y="3277"/>
              <a:ext cx="4250" cy="383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4" name="Freeform 1036"/>
            <p:cNvSpPr>
              <a:spLocks/>
            </p:cNvSpPr>
            <p:nvPr/>
          </p:nvSpPr>
          <p:spPr bwMode="auto">
            <a:xfrm>
              <a:off x="282" y="142"/>
              <a:ext cx="5173" cy="39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5" name="Freeform 1037"/>
            <p:cNvSpPr>
              <a:spLocks/>
            </p:cNvSpPr>
            <p:nvPr/>
          </p:nvSpPr>
          <p:spPr bwMode="auto">
            <a:xfrm>
              <a:off x="280" y="142"/>
              <a:ext cx="5184" cy="3971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6" name="Freeform 1038"/>
            <p:cNvSpPr>
              <a:spLocks/>
            </p:cNvSpPr>
            <p:nvPr/>
          </p:nvSpPr>
          <p:spPr bwMode="auto">
            <a:xfrm>
              <a:off x="422" y="3817"/>
              <a:ext cx="4892" cy="273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87" name="Text Box 1039"/>
          <p:cNvSpPr txBox="1">
            <a:spLocks noChangeArrowheads="1"/>
          </p:cNvSpPr>
          <p:nvPr/>
        </p:nvSpPr>
        <p:spPr bwMode="auto">
          <a:xfrm>
            <a:off x="1447800" y="967053"/>
            <a:ext cx="6324600" cy="220060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4000" dirty="0">
                <a:latin typeface="Arial Black" pitchFamily="34" charset="0"/>
              </a:rPr>
              <a:t>Answer</a:t>
            </a:r>
            <a:r>
              <a:rPr lang="en-US" sz="4000" dirty="0" smtClean="0">
                <a:latin typeface="Arial Black" pitchFamily="34" charset="0"/>
              </a:rPr>
              <a:t>:</a:t>
            </a:r>
          </a:p>
          <a:p>
            <a:pPr algn="ctr">
              <a:lnSpc>
                <a:spcPct val="85000"/>
              </a:lnSpc>
            </a:pPr>
            <a:r>
              <a:rPr lang="en-US" sz="4000" dirty="0" smtClean="0">
                <a:latin typeface="Arial Black" pitchFamily="34" charset="0"/>
              </a:rPr>
              <a:t>What are the two factors that affect climate?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28689" name="Text Box 1041"/>
          <p:cNvSpPr txBox="1">
            <a:spLocks noChangeArrowheads="1"/>
          </p:cNvSpPr>
          <p:nvPr/>
        </p:nvSpPr>
        <p:spPr bwMode="auto">
          <a:xfrm>
            <a:off x="1566705" y="3525574"/>
            <a:ext cx="6193172" cy="835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latin typeface="Arial Black" pitchFamily="34" charset="0"/>
              </a:rPr>
              <a:t>Question:</a:t>
            </a:r>
          </a:p>
          <a:p>
            <a:pPr algn="ctr">
              <a:lnSpc>
                <a:spcPct val="85000"/>
              </a:lnSpc>
            </a:pPr>
            <a:r>
              <a:rPr lang="en-US" sz="2800" dirty="0" smtClean="0">
                <a:latin typeface="Arial Black" pitchFamily="34" charset="0"/>
              </a:rPr>
              <a:t>Temperature and Precipitation</a:t>
            </a:r>
            <a:endParaRPr lang="en-CA" altLang="en-US" sz="2800" dirty="0">
              <a:latin typeface="Arial Black" pitchFamily="34" charset="0"/>
            </a:endParaRPr>
          </a:p>
        </p:txBody>
      </p:sp>
      <p:pic>
        <p:nvPicPr>
          <p:cNvPr id="28691" name="Picture 1043" descr="j024928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5080000"/>
            <a:ext cx="554038" cy="461698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7" grpId="0" autoUpdateAnimBg="0"/>
      <p:bldP spid="2868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219075" y="83345"/>
            <a:ext cx="8743950" cy="5472906"/>
            <a:chOff x="280" y="142"/>
            <a:chExt cx="5184" cy="3971"/>
          </a:xfrm>
        </p:grpSpPr>
        <p:sp>
          <p:nvSpPr>
            <p:cNvPr id="30723" name="Freeform 3"/>
            <p:cNvSpPr>
              <a:spLocks/>
            </p:cNvSpPr>
            <p:nvPr/>
          </p:nvSpPr>
          <p:spPr bwMode="auto">
            <a:xfrm>
              <a:off x="439" y="245"/>
              <a:ext cx="4875" cy="3868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24" name="Freeform 4"/>
            <p:cNvSpPr>
              <a:spLocks/>
            </p:cNvSpPr>
            <p:nvPr/>
          </p:nvSpPr>
          <p:spPr bwMode="auto">
            <a:xfrm>
              <a:off x="3820" y="2661"/>
              <a:ext cx="1481" cy="1366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25" name="Freeform 5"/>
            <p:cNvSpPr>
              <a:spLocks/>
            </p:cNvSpPr>
            <p:nvPr/>
          </p:nvSpPr>
          <p:spPr bwMode="auto">
            <a:xfrm>
              <a:off x="4599" y="3355"/>
              <a:ext cx="702" cy="689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26" name="Freeform 6"/>
            <p:cNvSpPr>
              <a:spLocks/>
            </p:cNvSpPr>
            <p:nvPr/>
          </p:nvSpPr>
          <p:spPr bwMode="auto">
            <a:xfrm>
              <a:off x="868" y="633"/>
              <a:ext cx="3909" cy="2810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27" name="Freeform 7"/>
            <p:cNvSpPr>
              <a:spLocks/>
            </p:cNvSpPr>
            <p:nvPr/>
          </p:nvSpPr>
          <p:spPr bwMode="auto">
            <a:xfrm>
              <a:off x="748" y="518"/>
              <a:ext cx="388" cy="3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28" name="Freeform 8"/>
            <p:cNvSpPr>
              <a:spLocks/>
            </p:cNvSpPr>
            <p:nvPr/>
          </p:nvSpPr>
          <p:spPr bwMode="auto">
            <a:xfrm>
              <a:off x="4640" y="518"/>
              <a:ext cx="358" cy="3137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29" name="Freeform 9"/>
            <p:cNvSpPr>
              <a:spLocks/>
            </p:cNvSpPr>
            <p:nvPr/>
          </p:nvSpPr>
          <p:spPr bwMode="auto">
            <a:xfrm>
              <a:off x="748" y="518"/>
              <a:ext cx="4250" cy="270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0" name="Freeform 10"/>
            <p:cNvSpPr>
              <a:spLocks/>
            </p:cNvSpPr>
            <p:nvPr/>
          </p:nvSpPr>
          <p:spPr bwMode="auto">
            <a:xfrm>
              <a:off x="748" y="3277"/>
              <a:ext cx="4250" cy="383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1" name="Freeform 11"/>
            <p:cNvSpPr>
              <a:spLocks/>
            </p:cNvSpPr>
            <p:nvPr/>
          </p:nvSpPr>
          <p:spPr bwMode="auto">
            <a:xfrm>
              <a:off x="282" y="142"/>
              <a:ext cx="5173" cy="39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2" name="Freeform 12"/>
            <p:cNvSpPr>
              <a:spLocks/>
            </p:cNvSpPr>
            <p:nvPr/>
          </p:nvSpPr>
          <p:spPr bwMode="auto">
            <a:xfrm>
              <a:off x="280" y="142"/>
              <a:ext cx="5184" cy="3971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3" name="Freeform 13"/>
            <p:cNvSpPr>
              <a:spLocks/>
            </p:cNvSpPr>
            <p:nvPr/>
          </p:nvSpPr>
          <p:spPr bwMode="auto">
            <a:xfrm>
              <a:off x="422" y="3817"/>
              <a:ext cx="4892" cy="273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1447800" y="977636"/>
            <a:ext cx="6248400" cy="167738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4000" dirty="0">
                <a:latin typeface="Arial Black" pitchFamily="34" charset="0"/>
              </a:rPr>
              <a:t>Answer:</a:t>
            </a:r>
          </a:p>
          <a:p>
            <a:pPr algn="ctr">
              <a:lnSpc>
                <a:spcPct val="85000"/>
              </a:lnSpc>
            </a:pPr>
            <a:r>
              <a:rPr lang="en-US" sz="4000" dirty="0" smtClean="0">
                <a:latin typeface="Arial Black" pitchFamily="34" charset="0"/>
              </a:rPr>
              <a:t>Name the two types of adaptations.</a:t>
            </a:r>
            <a:endParaRPr lang="en-CA" altLang="en-US" sz="4000" dirty="0">
              <a:latin typeface="Arial Black" pitchFamily="34" charset="0"/>
            </a:endParaRP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2048415" y="3525574"/>
            <a:ext cx="5229742" cy="835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latin typeface="Arial Black" pitchFamily="34" charset="0"/>
              </a:rPr>
              <a:t>Question:</a:t>
            </a:r>
          </a:p>
          <a:p>
            <a:pPr algn="ctr">
              <a:lnSpc>
                <a:spcPct val="85000"/>
              </a:lnSpc>
            </a:pPr>
            <a:r>
              <a:rPr lang="en-US" sz="2800" dirty="0" smtClean="0">
                <a:latin typeface="Arial Black" pitchFamily="34" charset="0"/>
              </a:rPr>
              <a:t>Structural and Behavioral</a:t>
            </a:r>
            <a:endParaRPr lang="en-CA" altLang="en-US" sz="2800" dirty="0">
              <a:latin typeface="Arial Black" pitchFamily="34" charset="0"/>
            </a:endParaRPr>
          </a:p>
        </p:txBody>
      </p:sp>
      <p:pic>
        <p:nvPicPr>
          <p:cNvPr id="30738" name="Picture 18" descr="j024928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5080000"/>
            <a:ext cx="554038" cy="461698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4" grpId="0" autoUpdateAnimBg="0"/>
      <p:bldP spid="3073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219075" y="83345"/>
            <a:ext cx="8743950" cy="5472906"/>
            <a:chOff x="280" y="142"/>
            <a:chExt cx="5184" cy="3971"/>
          </a:xfrm>
        </p:grpSpPr>
        <p:sp>
          <p:nvSpPr>
            <p:cNvPr id="31747" name="Freeform 3"/>
            <p:cNvSpPr>
              <a:spLocks/>
            </p:cNvSpPr>
            <p:nvPr/>
          </p:nvSpPr>
          <p:spPr bwMode="auto">
            <a:xfrm>
              <a:off x="439" y="245"/>
              <a:ext cx="4875" cy="3868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8" name="Freeform 4"/>
            <p:cNvSpPr>
              <a:spLocks/>
            </p:cNvSpPr>
            <p:nvPr/>
          </p:nvSpPr>
          <p:spPr bwMode="auto">
            <a:xfrm>
              <a:off x="3820" y="2661"/>
              <a:ext cx="1481" cy="1366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9" name="Freeform 5"/>
            <p:cNvSpPr>
              <a:spLocks/>
            </p:cNvSpPr>
            <p:nvPr/>
          </p:nvSpPr>
          <p:spPr bwMode="auto">
            <a:xfrm>
              <a:off x="4599" y="3355"/>
              <a:ext cx="702" cy="689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0" name="Freeform 6"/>
            <p:cNvSpPr>
              <a:spLocks/>
            </p:cNvSpPr>
            <p:nvPr/>
          </p:nvSpPr>
          <p:spPr bwMode="auto">
            <a:xfrm>
              <a:off x="868" y="633"/>
              <a:ext cx="3909" cy="2810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1" name="Freeform 7"/>
            <p:cNvSpPr>
              <a:spLocks/>
            </p:cNvSpPr>
            <p:nvPr/>
          </p:nvSpPr>
          <p:spPr bwMode="auto">
            <a:xfrm>
              <a:off x="748" y="518"/>
              <a:ext cx="388" cy="3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2" name="Freeform 8"/>
            <p:cNvSpPr>
              <a:spLocks/>
            </p:cNvSpPr>
            <p:nvPr/>
          </p:nvSpPr>
          <p:spPr bwMode="auto">
            <a:xfrm>
              <a:off x="4640" y="518"/>
              <a:ext cx="358" cy="3137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3" name="Freeform 9"/>
            <p:cNvSpPr>
              <a:spLocks/>
            </p:cNvSpPr>
            <p:nvPr/>
          </p:nvSpPr>
          <p:spPr bwMode="auto">
            <a:xfrm>
              <a:off x="748" y="518"/>
              <a:ext cx="4250" cy="270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4" name="Freeform 10"/>
            <p:cNvSpPr>
              <a:spLocks/>
            </p:cNvSpPr>
            <p:nvPr/>
          </p:nvSpPr>
          <p:spPr bwMode="auto">
            <a:xfrm>
              <a:off x="748" y="3277"/>
              <a:ext cx="4250" cy="383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5" name="Freeform 11"/>
            <p:cNvSpPr>
              <a:spLocks/>
            </p:cNvSpPr>
            <p:nvPr/>
          </p:nvSpPr>
          <p:spPr bwMode="auto">
            <a:xfrm>
              <a:off x="282" y="142"/>
              <a:ext cx="5173" cy="39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6" name="Freeform 12"/>
            <p:cNvSpPr>
              <a:spLocks/>
            </p:cNvSpPr>
            <p:nvPr/>
          </p:nvSpPr>
          <p:spPr bwMode="auto">
            <a:xfrm>
              <a:off x="280" y="142"/>
              <a:ext cx="5184" cy="3971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7" name="Freeform 13"/>
            <p:cNvSpPr>
              <a:spLocks/>
            </p:cNvSpPr>
            <p:nvPr/>
          </p:nvSpPr>
          <p:spPr bwMode="auto">
            <a:xfrm>
              <a:off x="422" y="3817"/>
              <a:ext cx="4892" cy="273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1524000" y="977636"/>
            <a:ext cx="6248400" cy="167738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4000" dirty="0">
                <a:latin typeface="Arial Black" pitchFamily="34" charset="0"/>
              </a:rPr>
              <a:t>Answer:</a:t>
            </a:r>
          </a:p>
          <a:p>
            <a:pPr algn="ctr">
              <a:lnSpc>
                <a:spcPct val="85000"/>
              </a:lnSpc>
            </a:pPr>
            <a:r>
              <a:rPr lang="en-US" sz="4000" dirty="0" smtClean="0">
                <a:latin typeface="Arial Black" pitchFamily="34" charset="0"/>
              </a:rPr>
              <a:t>Name at least 4 abiotic factors.</a:t>
            </a:r>
            <a:endParaRPr lang="en-CA" altLang="en-US" sz="4000" dirty="0">
              <a:latin typeface="Arial Black" pitchFamily="34" charset="0"/>
            </a:endParaRP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2062992" y="3311817"/>
            <a:ext cx="5214138" cy="120186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latin typeface="Arial Black" pitchFamily="34" charset="0"/>
              </a:rPr>
              <a:t>Question:</a:t>
            </a:r>
          </a:p>
          <a:p>
            <a:pPr algn="ctr">
              <a:lnSpc>
                <a:spcPct val="85000"/>
              </a:lnSpc>
            </a:pPr>
            <a:r>
              <a:rPr lang="en-US" sz="2800" dirty="0" smtClean="0">
                <a:latin typeface="Arial Black" pitchFamily="34" charset="0"/>
              </a:rPr>
              <a:t>Oxygen, Water, Nutrients, </a:t>
            </a:r>
          </a:p>
          <a:p>
            <a:pPr algn="ctr">
              <a:lnSpc>
                <a:spcPct val="85000"/>
              </a:lnSpc>
            </a:pPr>
            <a:r>
              <a:rPr lang="en-US" sz="2800" dirty="0" smtClean="0">
                <a:latin typeface="Arial Black" pitchFamily="34" charset="0"/>
              </a:rPr>
              <a:t>Light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smtClean="0">
                <a:latin typeface="Arial Black" pitchFamily="34" charset="0"/>
              </a:rPr>
              <a:t>and Soil</a:t>
            </a:r>
            <a:endParaRPr lang="en-CA" altLang="en-US" sz="2800" dirty="0">
              <a:latin typeface="Arial Black" pitchFamily="34" charset="0"/>
            </a:endParaRPr>
          </a:p>
        </p:txBody>
      </p:sp>
      <p:pic>
        <p:nvPicPr>
          <p:cNvPr id="31762" name="Picture 18" descr="j024928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5080000"/>
            <a:ext cx="554038" cy="461698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8" grpId="0" autoUpdateAnimBg="0"/>
      <p:bldP spid="3175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219075" y="83345"/>
            <a:ext cx="8743950" cy="5472906"/>
            <a:chOff x="280" y="142"/>
            <a:chExt cx="5184" cy="3971"/>
          </a:xfrm>
        </p:grpSpPr>
        <p:sp>
          <p:nvSpPr>
            <p:cNvPr id="32771" name="Freeform 3"/>
            <p:cNvSpPr>
              <a:spLocks/>
            </p:cNvSpPr>
            <p:nvPr/>
          </p:nvSpPr>
          <p:spPr bwMode="auto">
            <a:xfrm>
              <a:off x="439" y="245"/>
              <a:ext cx="4875" cy="3868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2" name="Freeform 4"/>
            <p:cNvSpPr>
              <a:spLocks/>
            </p:cNvSpPr>
            <p:nvPr/>
          </p:nvSpPr>
          <p:spPr bwMode="auto">
            <a:xfrm>
              <a:off x="3820" y="2661"/>
              <a:ext cx="1481" cy="1366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3" name="Freeform 5"/>
            <p:cNvSpPr>
              <a:spLocks/>
            </p:cNvSpPr>
            <p:nvPr/>
          </p:nvSpPr>
          <p:spPr bwMode="auto">
            <a:xfrm>
              <a:off x="4599" y="3355"/>
              <a:ext cx="702" cy="689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4" name="Freeform 6"/>
            <p:cNvSpPr>
              <a:spLocks/>
            </p:cNvSpPr>
            <p:nvPr/>
          </p:nvSpPr>
          <p:spPr bwMode="auto">
            <a:xfrm>
              <a:off x="868" y="633"/>
              <a:ext cx="3909" cy="2810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5" name="Freeform 7"/>
            <p:cNvSpPr>
              <a:spLocks/>
            </p:cNvSpPr>
            <p:nvPr/>
          </p:nvSpPr>
          <p:spPr bwMode="auto">
            <a:xfrm>
              <a:off x="748" y="518"/>
              <a:ext cx="388" cy="3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6" name="Freeform 8"/>
            <p:cNvSpPr>
              <a:spLocks/>
            </p:cNvSpPr>
            <p:nvPr/>
          </p:nvSpPr>
          <p:spPr bwMode="auto">
            <a:xfrm>
              <a:off x="4640" y="518"/>
              <a:ext cx="358" cy="3137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7" name="Freeform 9"/>
            <p:cNvSpPr>
              <a:spLocks/>
            </p:cNvSpPr>
            <p:nvPr/>
          </p:nvSpPr>
          <p:spPr bwMode="auto">
            <a:xfrm>
              <a:off x="748" y="518"/>
              <a:ext cx="4250" cy="270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8" name="Freeform 10"/>
            <p:cNvSpPr>
              <a:spLocks/>
            </p:cNvSpPr>
            <p:nvPr/>
          </p:nvSpPr>
          <p:spPr bwMode="auto">
            <a:xfrm>
              <a:off x="748" y="3277"/>
              <a:ext cx="4250" cy="383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9" name="Freeform 11"/>
            <p:cNvSpPr>
              <a:spLocks/>
            </p:cNvSpPr>
            <p:nvPr/>
          </p:nvSpPr>
          <p:spPr bwMode="auto">
            <a:xfrm>
              <a:off x="282" y="142"/>
              <a:ext cx="5173" cy="39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0" name="Freeform 12"/>
            <p:cNvSpPr>
              <a:spLocks/>
            </p:cNvSpPr>
            <p:nvPr/>
          </p:nvSpPr>
          <p:spPr bwMode="auto">
            <a:xfrm>
              <a:off x="280" y="142"/>
              <a:ext cx="5184" cy="3971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1" name="Freeform 13"/>
            <p:cNvSpPr>
              <a:spLocks/>
            </p:cNvSpPr>
            <p:nvPr/>
          </p:nvSpPr>
          <p:spPr bwMode="auto">
            <a:xfrm>
              <a:off x="422" y="3817"/>
              <a:ext cx="4892" cy="273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1524000" y="977636"/>
            <a:ext cx="6172200" cy="146501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4000" dirty="0">
                <a:latin typeface="Arial Black" pitchFamily="34" charset="0"/>
              </a:rPr>
              <a:t>Answer:</a:t>
            </a:r>
          </a:p>
          <a:p>
            <a:pPr algn="ctr">
              <a:lnSpc>
                <a:spcPct val="85000"/>
              </a:lnSpc>
            </a:pPr>
            <a:r>
              <a:rPr lang="en-US" sz="3200" dirty="0" smtClean="0">
                <a:latin typeface="Arial Black" pitchFamily="34" charset="0"/>
              </a:rPr>
              <a:t>The role an organism has within an ecosystem.</a:t>
            </a:r>
            <a:endParaRPr lang="en-CA" altLang="en-US" sz="3200" dirty="0">
              <a:latin typeface="Arial Black" pitchFamily="34" charset="0"/>
            </a:endParaRP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3633468" y="3525574"/>
            <a:ext cx="2059628" cy="835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latin typeface="Arial Black" pitchFamily="34" charset="0"/>
              </a:rPr>
              <a:t>Question</a:t>
            </a:r>
            <a:r>
              <a:rPr lang="en-US" sz="2800" dirty="0" smtClean="0">
                <a:latin typeface="Arial Black" pitchFamily="34" charset="0"/>
              </a:rPr>
              <a:t>:</a:t>
            </a:r>
          </a:p>
          <a:p>
            <a:pPr algn="ctr">
              <a:lnSpc>
                <a:spcPct val="85000"/>
              </a:lnSpc>
            </a:pPr>
            <a:r>
              <a:rPr lang="en-US" sz="2800" dirty="0" smtClean="0">
                <a:latin typeface="Arial Black" pitchFamily="34" charset="0"/>
              </a:rPr>
              <a:t>A NICHE</a:t>
            </a:r>
            <a:endParaRPr lang="en-US" sz="2800" dirty="0">
              <a:latin typeface="Arial Black" pitchFamily="34" charset="0"/>
            </a:endParaRPr>
          </a:p>
        </p:txBody>
      </p:sp>
      <p:pic>
        <p:nvPicPr>
          <p:cNvPr id="32786" name="Picture 18" descr="j024928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5080000"/>
            <a:ext cx="554038" cy="461698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2" grpId="0" autoUpdateAnimBg="0"/>
      <p:bldP spid="32783" grpId="0" autoUpdateAnimBg="0"/>
    </p:bldLst>
  </p:timing>
</p:sld>
</file>

<file path=ppt/theme/theme1.xml><?xml version="1.0" encoding="utf-8"?>
<a:theme xmlns:a="http://schemas.openxmlformats.org/drawingml/2006/main" name="Blue Diagonal">
  <a:themeElements>
    <a:clrScheme name="">
      <a:dk1>
        <a:srgbClr val="000000"/>
      </a:dk1>
      <a:lt1>
        <a:srgbClr val="FFFFFF"/>
      </a:lt1>
      <a:dk2>
        <a:srgbClr val="0066FF"/>
      </a:dk2>
      <a:lt2>
        <a:srgbClr val="FFFF00"/>
      </a:lt2>
      <a:accent1>
        <a:srgbClr val="00CCCC"/>
      </a:accent1>
      <a:accent2>
        <a:srgbClr val="FF33CC"/>
      </a:accent2>
      <a:accent3>
        <a:srgbClr val="AAB8FF"/>
      </a:accent3>
      <a:accent4>
        <a:srgbClr val="DADADA"/>
      </a:accent4>
      <a:accent5>
        <a:srgbClr val="AAE2E2"/>
      </a:accent5>
      <a:accent6>
        <a:srgbClr val="E72DB9"/>
      </a:accent6>
      <a:hlink>
        <a:srgbClr val="FFFFFF"/>
      </a:hlink>
      <a:folHlink>
        <a:srgbClr val="6699FF"/>
      </a:folHlink>
    </a:clrScheme>
    <a:fontScheme name="Blue Diagona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ue Diagonal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4568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Diagonal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</TotalTime>
  <Words>632</Words>
  <Application>Microsoft Macintosh PowerPoint</Application>
  <PresentationFormat>On-screen Show (16:10)</PresentationFormat>
  <Paragraphs>145</Paragraphs>
  <Slides>26</Slides>
  <Notes>0</Notes>
  <HiddenSlides>20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Blue Diagonal</vt:lpstr>
      <vt:lpstr>PowerPoint Presentation</vt:lpstr>
      <vt:lpstr>Welcome to</vt:lpstr>
      <vt:lpstr>Some reminders about the game:</vt:lpstr>
      <vt:lpstr>Questions??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 for Playing!</vt:lpstr>
    </vt:vector>
  </TitlesOfParts>
  <Company>SAIT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</dc:title>
  <dc:creator>SAIT</dc:creator>
  <cp:lastModifiedBy>Scott Lawson</cp:lastModifiedBy>
  <cp:revision>42</cp:revision>
  <cp:lastPrinted>2000-12-05T00:01:38Z</cp:lastPrinted>
  <dcterms:created xsi:type="dcterms:W3CDTF">2000-08-31T19:30:23Z</dcterms:created>
  <dcterms:modified xsi:type="dcterms:W3CDTF">2013-04-14T18:26:25Z</dcterms:modified>
</cp:coreProperties>
</file>