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301" r:id="rId3"/>
    <p:sldId id="302" r:id="rId4"/>
    <p:sldId id="300" r:id="rId5"/>
    <p:sldId id="305" r:id="rId6"/>
    <p:sldId id="304" r:id="rId7"/>
    <p:sldId id="303" r:id="rId8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9619" autoAdjust="0"/>
  </p:normalViewPr>
  <p:slideViewPr>
    <p:cSldViewPr>
      <p:cViewPr varScale="1">
        <p:scale>
          <a:sx n="106" d="100"/>
          <a:sy n="106" d="100"/>
        </p:scale>
        <p:origin x="-1464" y="-112"/>
      </p:cViewPr>
      <p:guideLst>
        <p:guide orient="horz" pos="1800"/>
        <p:guide pos="2880"/>
        <p:guide pos="5112"/>
        <p:guide pos="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19-04-16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19-04-16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" y="0"/>
            <a:ext cx="9141524" cy="39994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3962400"/>
            <a:ext cx="9144002" cy="17526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323" tIns="35662" rIns="71323" bIns="35662" rtlCol="0" anchor="ctr"/>
          <a:lstStyle/>
          <a:p>
            <a:pPr marL="0" marR="0" lvl="0" indent="0" algn="ctr" defTabSz="7132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96" y="3937000"/>
            <a:ext cx="9141620" cy="6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4000500"/>
            <a:ext cx="6858002" cy="952500"/>
          </a:xfrm>
        </p:spPr>
        <p:txBody>
          <a:bodyPr anchor="b">
            <a:normAutofit/>
          </a:bodyPr>
          <a:lstStyle>
            <a:lvl1pPr algn="ctr">
              <a:defRPr sz="37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4953000"/>
            <a:ext cx="6858002" cy="635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cap="none" baseline="0">
                <a:solidFill>
                  <a:schemeClr val="bg1"/>
                </a:solidFill>
              </a:defRPr>
            </a:lvl1pPr>
            <a:lvl2pPr marL="356616" indent="0" algn="ctr">
              <a:buNone/>
              <a:defRPr sz="2200"/>
            </a:lvl2pPr>
            <a:lvl3pPr marL="713232" indent="0" algn="ctr">
              <a:buNone/>
              <a:defRPr sz="1900"/>
            </a:lvl3pPr>
            <a:lvl4pPr marL="1069848" indent="0" algn="ctr">
              <a:buNone/>
              <a:defRPr sz="1600"/>
            </a:lvl4pPr>
            <a:lvl5pPr marL="1426464" indent="0" algn="ctr">
              <a:buNone/>
              <a:defRPr sz="1600"/>
            </a:lvl5pPr>
            <a:lvl6pPr marL="1783080" indent="0" algn="ctr">
              <a:buNone/>
              <a:defRPr sz="1600"/>
            </a:lvl6pPr>
            <a:lvl7pPr marL="2139696" indent="0" algn="ctr">
              <a:buNone/>
              <a:defRPr sz="1600"/>
            </a:lvl7pPr>
            <a:lvl8pPr marL="2496312" indent="0" algn="ctr">
              <a:buNone/>
              <a:defRPr sz="1600"/>
            </a:lvl8pPr>
            <a:lvl9pPr marL="2852928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5715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323" tIns="35662" rIns="71323" bIns="35662" rtlCol="0" anchor="ctr"/>
          <a:lstStyle/>
          <a:p>
            <a:pPr marL="0" marR="0" lvl="0" indent="0" algn="ctr" defTabSz="7132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1968500"/>
            <a:ext cx="2400300" cy="1658938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571500"/>
            <a:ext cx="477774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3639423"/>
            <a:ext cx="2400300" cy="1351677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>
                <a:solidFill>
                  <a:schemeClr val="bg1"/>
                </a:solidFill>
              </a:defRPr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19-04-16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5715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323" tIns="35662" rIns="71323" bIns="35662" rtlCol="0" anchor="ctr"/>
          <a:lstStyle/>
          <a:p>
            <a:pPr marL="0" marR="0" lvl="0" indent="0" algn="ctr" defTabSz="7132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411" y="1968500"/>
            <a:ext cx="2400300" cy="166116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5715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2500">
                <a:solidFill>
                  <a:schemeClr val="tx2"/>
                </a:solidFill>
              </a:defRPr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2411" y="3629660"/>
            <a:ext cx="2400300" cy="1370512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>
                <a:solidFill>
                  <a:schemeClr val="bg1"/>
                </a:solidFill>
              </a:defRPr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28865"/>
            <a:ext cx="1971675" cy="4914635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28865"/>
            <a:ext cx="5800725" cy="4914635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1620" cy="381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323" tIns="35662" rIns="71323" bIns="35662"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342900"/>
            <a:ext cx="9141620" cy="38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52500"/>
            <a:ext cx="6858000" cy="2222500"/>
          </a:xfrm>
        </p:spPr>
        <p:txBody>
          <a:bodyPr anchor="b">
            <a:normAutofit/>
          </a:bodyPr>
          <a:lstStyle>
            <a:lvl1pPr algn="ctr">
              <a:defRPr sz="41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175000"/>
            <a:ext cx="6858000" cy="9525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900" cap="none" baseline="0">
                <a:solidFill>
                  <a:schemeClr val="tx2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52500"/>
            <a:ext cx="6858000" cy="2222500"/>
          </a:xfrm>
        </p:spPr>
        <p:txBody>
          <a:bodyPr anchor="b">
            <a:normAutofit/>
          </a:bodyPr>
          <a:lstStyle>
            <a:lvl1pPr algn="ctr">
              <a:defRPr sz="4100" b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175000"/>
            <a:ext cx="6858000" cy="9525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900" cap="none" baseline="0">
                <a:solidFill>
                  <a:schemeClr val="tx1"/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19-04-16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584960"/>
            <a:ext cx="3429000" cy="343662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584960"/>
            <a:ext cx="3429000" cy="343662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19-04-16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388620"/>
            <a:ext cx="7132320" cy="1028700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31220"/>
            <a:ext cx="3429000" cy="63882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 cap="none" baseline="0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283944"/>
            <a:ext cx="3429000" cy="274070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531220"/>
            <a:ext cx="3429000" cy="63882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 cap="none" baseline="0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283944"/>
            <a:ext cx="3429000" cy="274070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19-04-16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1968500"/>
            <a:ext cx="2400300" cy="1658938"/>
          </a:xfrm>
        </p:spPr>
        <p:txBody>
          <a:bodyPr anchor="b">
            <a:normAutofit/>
          </a:bodyPr>
          <a:lstStyle>
            <a:lvl1pPr>
              <a:defRPr sz="27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59" y="571500"/>
            <a:ext cx="5429251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3639423"/>
            <a:ext cx="2400300" cy="1351677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19-04-16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190" y="5486400"/>
            <a:ext cx="9141620" cy="2286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323" tIns="35662" rIns="71323" bIns="35662"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190" y="5486400"/>
            <a:ext cx="9141620" cy="38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389467"/>
            <a:ext cx="7132320" cy="1027853"/>
          </a:xfrm>
          <a:prstGeom prst="rect">
            <a:avLst/>
          </a:prstGeom>
        </p:spPr>
        <p:txBody>
          <a:bodyPr vert="horz" lIns="71323" tIns="35662" rIns="71323" bIns="35662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584961"/>
            <a:ext cx="7132320" cy="3439689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  <a:p>
            <a:pPr lvl="5"/>
            <a:r>
              <a:rPr/>
              <a:t>Sixth</a:t>
            </a:r>
          </a:p>
          <a:p>
            <a:pPr lvl="6"/>
            <a:r>
              <a:rPr/>
              <a:t>Seventh</a:t>
            </a:r>
          </a:p>
          <a:p>
            <a:pPr lvl="7"/>
            <a:r>
              <a:rPr/>
              <a:t>Eighth</a:t>
            </a:r>
          </a:p>
          <a:p>
            <a:pPr lvl="8"/>
            <a:r>
              <a:rPr/>
              <a:t>Ninth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5501640"/>
            <a:ext cx="720090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19-04-16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5501640"/>
            <a:ext cx="5369814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6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5501640"/>
            <a:ext cx="480060" cy="198120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713232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27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3970" indent="-178308" algn="l" defTabSz="713232" rtl="0" eaLnBrk="1" latinLnBrk="0" hangingPunct="1">
        <a:lnSpc>
          <a:spcPct val="90000"/>
        </a:lnSpc>
        <a:spcBef>
          <a:spcPts val="1404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63601" indent="-178308" algn="l" defTabSz="713232" rtl="0" eaLnBrk="1" latinLnBrk="0" hangingPunct="1">
        <a:lnSpc>
          <a:spcPct val="90000"/>
        </a:lnSpc>
        <a:spcBef>
          <a:spcPts val="78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713232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2"/>
        </a:buClr>
        <a:buSzPct val="80000"/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62863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2"/>
        </a:buClr>
        <a:buSzPct val="80000"/>
        <a:buFont typeface="Wingdings" pitchFamily="2" charset="2"/>
        <a:buChar char="§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212494" indent="-178308" algn="l" defTabSz="713232" rtl="0" eaLnBrk="1" latinLnBrk="0" hangingPunct="1">
        <a:lnSpc>
          <a:spcPct val="90000"/>
        </a:lnSpc>
        <a:spcBef>
          <a:spcPts val="624"/>
        </a:spcBef>
        <a:buClr>
          <a:schemeClr val="tx2"/>
        </a:buClr>
        <a:buSzPct val="80000"/>
        <a:buFont typeface="Wingdings" pitchFamily="2" charset="2"/>
        <a:buChar char="§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1462126" indent="-178308" algn="l" defTabSz="713232" rtl="0" eaLnBrk="1" latinLnBrk="0" hangingPunct="1">
        <a:lnSpc>
          <a:spcPct val="90000"/>
        </a:lnSpc>
        <a:spcBef>
          <a:spcPts val="624"/>
        </a:spcBef>
        <a:buSzPct val="80000"/>
        <a:buFont typeface="Wingdings" pitchFamily="2" charset="2"/>
        <a:buChar char="§"/>
        <a:defRPr sz="1100" kern="1200">
          <a:solidFill>
            <a:schemeClr val="tx2"/>
          </a:solidFill>
          <a:latin typeface="+mn-lt"/>
          <a:ea typeface="+mn-ea"/>
          <a:cs typeface="+mn-cs"/>
        </a:defRPr>
      </a:lvl6pPr>
      <a:lvl7pPr marL="1711757" indent="-178308" algn="l" defTabSz="713232" rtl="0" eaLnBrk="1" latinLnBrk="0" hangingPunct="1">
        <a:lnSpc>
          <a:spcPct val="90000"/>
        </a:lnSpc>
        <a:spcBef>
          <a:spcPts val="624"/>
        </a:spcBef>
        <a:buSzPct val="80000"/>
        <a:buFont typeface="Wingdings" pitchFamily="2" charset="2"/>
        <a:buChar char="§"/>
        <a:defRPr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961388" indent="-178308" algn="l" defTabSz="713232" rtl="0" eaLnBrk="1" latinLnBrk="0" hangingPunct="1">
        <a:lnSpc>
          <a:spcPct val="90000"/>
        </a:lnSpc>
        <a:spcBef>
          <a:spcPts val="624"/>
        </a:spcBef>
        <a:buSzPct val="80000"/>
        <a:buFont typeface="Wingdings" pitchFamily="2" charset="2"/>
        <a:buChar char="§"/>
        <a:defRPr sz="11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211019" indent="-178308" algn="l" defTabSz="713232" rtl="0" eaLnBrk="1" latinLnBrk="0" hangingPunct="1">
        <a:lnSpc>
          <a:spcPct val="90000"/>
        </a:lnSpc>
        <a:spcBef>
          <a:spcPts val="624"/>
        </a:spcBef>
        <a:buSzPct val="80000"/>
        <a:buFont typeface="Wingdings" pitchFamily="2" charset="2"/>
        <a:buChar char="§"/>
        <a:defRPr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Chem 11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149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5612684" cy="952500"/>
          </a:xfrm>
        </p:spPr>
        <p:txBody>
          <a:bodyPr>
            <a:normAutofit/>
          </a:bodyPr>
          <a:lstStyle/>
          <a:p>
            <a:r>
              <a:rPr lang="en-US" sz="3700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1" y="2342078"/>
            <a:ext cx="8583222" cy="2763058"/>
          </a:xfrm>
        </p:spPr>
        <p:txBody>
          <a:bodyPr>
            <a:normAutofit/>
          </a:bodyPr>
          <a:lstStyle/>
          <a:p>
            <a:pPr marL="457163" indent="-457163">
              <a:buFont typeface="+mj-lt"/>
              <a:buAutoNum type="arabicPeriod"/>
            </a:pPr>
            <a:r>
              <a:rPr lang="en-CA" sz="2400" dirty="0" smtClean="0"/>
              <a:t>Be able to define </a:t>
            </a:r>
            <a:r>
              <a:rPr lang="en-CA" sz="2400" b="1" i="1" dirty="0" smtClean="0">
                <a:solidFill>
                  <a:srgbClr val="008000"/>
                </a:solidFill>
              </a:rPr>
              <a:t>Atomic Radius</a:t>
            </a:r>
            <a:r>
              <a:rPr lang="en-CA" sz="2400" dirty="0" smtClean="0"/>
              <a:t>, </a:t>
            </a:r>
            <a:r>
              <a:rPr lang="en-CA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Electronegativity</a:t>
            </a:r>
            <a:r>
              <a:rPr lang="en-CA" sz="2400" dirty="0" smtClean="0"/>
              <a:t> and </a:t>
            </a:r>
            <a:r>
              <a:rPr lang="en-CA" sz="2400" b="1" i="1" dirty="0" smtClean="0">
                <a:solidFill>
                  <a:srgbClr val="660066"/>
                </a:solidFill>
              </a:rPr>
              <a:t>Ionization Energy</a:t>
            </a:r>
            <a:r>
              <a:rPr lang="en-CA" sz="2400" dirty="0" smtClean="0"/>
              <a:t>.</a:t>
            </a:r>
          </a:p>
          <a:p>
            <a:pPr marL="457163" indent="-457163">
              <a:buFont typeface="+mj-lt"/>
              <a:buAutoNum type="arabicPeriod"/>
            </a:pPr>
            <a:r>
              <a:rPr lang="en-CA" sz="2400" dirty="0" smtClean="0"/>
              <a:t>Use graphs to demonstrate trends of </a:t>
            </a:r>
            <a:r>
              <a:rPr lang="en-CA" sz="2400" b="1" i="1" dirty="0" smtClean="0">
                <a:solidFill>
                  <a:srgbClr val="D96B77"/>
                </a:solidFill>
              </a:rPr>
              <a:t>element properties</a:t>
            </a:r>
            <a:r>
              <a:rPr lang="en-CA" sz="2400" dirty="0" smtClean="0"/>
              <a:t>.</a:t>
            </a:r>
          </a:p>
          <a:p>
            <a:pPr marL="457163" indent="-457163">
              <a:buFont typeface="+mj-lt"/>
              <a:buAutoNum type="arabicPeriod"/>
            </a:pPr>
            <a:r>
              <a:rPr lang="en-CA" sz="2400" dirty="0" smtClean="0"/>
              <a:t>Explore </a:t>
            </a:r>
            <a:r>
              <a:rPr lang="en-CA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trends</a:t>
            </a:r>
            <a:r>
              <a:rPr lang="en-CA" sz="2400" dirty="0" smtClean="0"/>
              <a:t> in the periodic table based on known properties of the elements.</a:t>
            </a:r>
            <a:endParaRPr lang="en-CA" sz="2400" dirty="0"/>
          </a:p>
          <a:p>
            <a:pPr marL="0" indent="0" algn="ctr">
              <a:buNone/>
            </a:pPr>
            <a:r>
              <a:rPr lang="en-CA" sz="2400" b="1" u="sng" dirty="0"/>
              <a:t>Trend</a:t>
            </a:r>
            <a:r>
              <a:rPr lang="en-CA" sz="2400" dirty="0"/>
              <a:t>: a general </a:t>
            </a:r>
            <a:r>
              <a:rPr lang="en-CA" sz="2400" dirty="0" smtClean="0"/>
              <a:t>direction, tendency or inclination.</a:t>
            </a:r>
          </a:p>
        </p:txBody>
      </p:sp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92" y="4"/>
            <a:ext cx="2513311" cy="22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0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"/>
            <a:ext cx="8153400" cy="2743200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sz="2200" b="1" u="sng" dirty="0"/>
              <a:t>Periodic </a:t>
            </a:r>
            <a:r>
              <a:rPr lang="en-US" sz="2200" b="1" u="sng" dirty="0" smtClean="0"/>
              <a:t>Trends </a:t>
            </a:r>
            <a:r>
              <a:rPr lang="en-US" sz="2200" b="1" u="sng" dirty="0"/>
              <a:t>Graphing Assignment</a:t>
            </a:r>
          </a:p>
          <a:p>
            <a:pPr marL="492862" indent="-457200">
              <a:buFont typeface="+mj-lt"/>
              <a:buAutoNum type="arabicPeriod"/>
            </a:pPr>
            <a:r>
              <a:rPr lang="en-US" sz="2000" dirty="0" smtClean="0"/>
              <a:t>Access the Periodic Trends assignment on Google Classroom</a:t>
            </a:r>
          </a:p>
          <a:p>
            <a:pPr marL="492862" indent="-457200">
              <a:buFont typeface="+mj-lt"/>
              <a:buAutoNum type="arabicPeriod"/>
            </a:pPr>
            <a:r>
              <a:rPr lang="en-US" sz="2200" b="1" i="1" dirty="0" smtClean="0">
                <a:solidFill>
                  <a:srgbClr val="D96B77"/>
                </a:solidFill>
              </a:rPr>
              <a:t>Find a partner to complete the assignment with</a:t>
            </a:r>
          </a:p>
          <a:p>
            <a:pPr marL="492862" indent="-457200">
              <a:buFont typeface="+mj-lt"/>
              <a:buAutoNum type="arabicPeriod"/>
            </a:pPr>
            <a:r>
              <a:rPr lang="en-US" sz="2000" dirty="0" smtClean="0"/>
              <a:t>Take out your computers, </a:t>
            </a:r>
            <a:r>
              <a:rPr lang="en-US" sz="2000" b="1" i="1" dirty="0" smtClean="0">
                <a:solidFill>
                  <a:srgbClr val="008000"/>
                </a:solidFill>
              </a:rPr>
              <a:t>share one document </a:t>
            </a:r>
            <a:r>
              <a:rPr lang="en-US" sz="2000" dirty="0" smtClean="0"/>
              <a:t>and begin!</a:t>
            </a:r>
          </a:p>
          <a:p>
            <a:pPr marL="492862" indent="-457200">
              <a:buFont typeface="+mj-lt"/>
              <a:buAutoNum type="arabicPeriod"/>
            </a:pPr>
            <a:r>
              <a:rPr lang="en-US" sz="2000" dirty="0" smtClean="0"/>
              <a:t>If you are struggling with </a:t>
            </a:r>
            <a:r>
              <a:rPr lang="en-US" sz="2000" b="1" dirty="0" smtClean="0"/>
              <a:t>EXCEL/Google Sheets </a:t>
            </a:r>
            <a:r>
              <a:rPr lang="en-US" sz="2000" dirty="0" smtClean="0"/>
              <a:t>please ask!</a:t>
            </a:r>
          </a:p>
          <a:p>
            <a:pPr marL="35662" indent="0" algn="ctr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This assignment is due at the START of next class (Hard Deadline)!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9-04-13 at 1.11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95185"/>
            <a:ext cx="6629400" cy="262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4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71700"/>
            <a:ext cx="6705600" cy="2852950"/>
          </a:xfrm>
        </p:spPr>
        <p:txBody>
          <a:bodyPr>
            <a:normAutofit/>
          </a:bodyPr>
          <a:lstStyle/>
          <a:p>
            <a:pPr marL="35662" indent="0">
              <a:buNone/>
            </a:pPr>
            <a:r>
              <a:rPr lang="en-US" sz="2200" b="1" u="sng" dirty="0" smtClean="0"/>
              <a:t>Electronegativity</a:t>
            </a:r>
            <a:r>
              <a:rPr lang="en-US" sz="2200" dirty="0" smtClean="0"/>
              <a:t> </a:t>
            </a:r>
            <a:r>
              <a:rPr lang="en-US" sz="2200" dirty="0"/>
              <a:t>is a measure of how strongly atoms attract bonding electrons to </a:t>
            </a:r>
            <a:r>
              <a:rPr lang="en-US" sz="2200" dirty="0" smtClean="0"/>
              <a:t>themselves.</a:t>
            </a:r>
          </a:p>
          <a:p>
            <a:pPr marL="35662" indent="0">
              <a:buNone/>
            </a:pPr>
            <a:r>
              <a:rPr lang="en-US" sz="2200" b="1" u="sng" dirty="0" smtClean="0"/>
              <a:t>Ionization Energy</a:t>
            </a:r>
            <a:r>
              <a:rPr lang="en-US" sz="2200" b="1" dirty="0" smtClean="0"/>
              <a:t> </a:t>
            </a:r>
            <a:r>
              <a:rPr lang="en-US" sz="2200" dirty="0" smtClean="0"/>
              <a:t>is the energy required to remove one electron from a neutral atom.</a:t>
            </a:r>
            <a:endParaRPr lang="en-US" sz="2200" dirty="0"/>
          </a:p>
        </p:txBody>
      </p:sp>
      <p:pic>
        <p:nvPicPr>
          <p:cNvPr id="4" name="Picture 3" descr="475px-Atomic_radius_of_H2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0"/>
            <a:ext cx="3738330" cy="2321699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3" y="2857500"/>
            <a:ext cx="2159738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9-04-16 at 1.01.5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08" r="-20708"/>
          <a:stretch>
            <a:fillRect/>
          </a:stretch>
        </p:blipFill>
        <p:spPr>
          <a:xfrm>
            <a:off x="-990600" y="117020"/>
            <a:ext cx="10896600" cy="5255080"/>
          </a:xfrm>
        </p:spPr>
      </p:pic>
    </p:spTree>
    <p:extLst>
      <p:ext uri="{BB962C8B-B14F-4D97-AF65-F5344CB8AC3E}">
        <p14:creationId xmlns:p14="http://schemas.microsoft.com/office/powerpoint/2010/main" val="41438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9-04-16 at 1.00.4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32" r="-7832"/>
          <a:stretch>
            <a:fillRect/>
          </a:stretch>
        </p:blipFill>
        <p:spPr>
          <a:xfrm>
            <a:off x="-519427" y="533400"/>
            <a:ext cx="10349227" cy="4991100"/>
          </a:xfrm>
        </p:spPr>
      </p:pic>
    </p:spTree>
    <p:extLst>
      <p:ext uri="{BB962C8B-B14F-4D97-AF65-F5344CB8AC3E}">
        <p14:creationId xmlns:p14="http://schemas.microsoft.com/office/powerpoint/2010/main" val="31553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Sunrise.potx</Template>
  <TotalTime>0</TotalTime>
  <Words>140</Words>
  <Application>Microsoft Macintosh PowerPoint</Application>
  <PresentationFormat>On-screen Show (16:10)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Banded Design Blue 16x9</vt:lpstr>
      <vt:lpstr>The Periodic Table</vt:lpstr>
      <vt:lpstr>Learning Targets</vt:lpstr>
      <vt:lpstr>PowerPoint Presentation</vt:lpstr>
      <vt:lpstr>Definitions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2019-04-16T21:30:51Z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