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7" r:id="rId2"/>
  </p:sldMasterIdLst>
  <p:notesMasterIdLst>
    <p:notesMasterId r:id="rId11"/>
  </p:notesMasterIdLst>
  <p:handoutMasterIdLst>
    <p:handoutMasterId r:id="rId12"/>
  </p:handoutMasterIdLst>
  <p:sldIdLst>
    <p:sldId id="291" r:id="rId3"/>
    <p:sldId id="292" r:id="rId4"/>
    <p:sldId id="293" r:id="rId5"/>
    <p:sldId id="296" r:id="rId6"/>
    <p:sldId id="295" r:id="rId7"/>
    <p:sldId id="294" r:id="rId8"/>
    <p:sldId id="279" r:id="rId9"/>
    <p:sldId id="290" r:id="rId10"/>
  </p:sldIdLst>
  <p:sldSz cx="9144000" cy="5715000" type="screen16x10"/>
  <p:notesSz cx="6858000" cy="9144000"/>
  <p:defaultTextStyle>
    <a:defPPr>
      <a:defRPr lang="en-US"/>
    </a:defPPr>
    <a:lvl1pPr marL="0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5465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0932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26397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01863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77329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52794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28260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03726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6" pos="383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176" y="-8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15-12-10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15-12-10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5465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0932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26397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1863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77329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52794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28260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03726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22DBBA-1787-4CE6-B7BF-1BA9AA2D12C8}" type="datetimeFigureOut">
              <a:rPr lang="en-US" smtClean="0"/>
              <a:pPr/>
              <a:t>15-12-10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B8604-3E91-4806-A5CC-428F0C480F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0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B9059-F1D6-41D0-95CF-D21CAA096B3A}" type="datetimeFigureOut">
              <a:rPr lang="en-US" smtClean="0"/>
              <a:t>15-12-10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3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B9059-F1D6-41D0-95CF-D21CAA096B3A}" type="datetimeFigureOut">
              <a:rPr lang="en-US" smtClean="0"/>
              <a:t>15-12-10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1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B9059-F1D6-41D0-95CF-D21CAA096B3A}" type="datetimeFigureOut">
              <a:rPr lang="en-US" smtClean="0"/>
              <a:t>15-12-10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3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B9059-F1D6-41D0-95CF-D21CAA096B3A}" type="datetimeFigureOut">
              <a:rPr lang="en-US" smtClean="0"/>
              <a:t>15-12-10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5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B9059-F1D6-41D0-95CF-D21CAA096B3A}" type="datetimeFigureOut">
              <a:rPr lang="en-US" smtClean="0"/>
              <a:t>15-12-10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7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B9059-F1D6-41D0-95CF-D21CAA096B3A}" type="datetimeFigureOut">
              <a:rPr lang="en-US" smtClean="0"/>
              <a:t>15-12-10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7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B9059-F1D6-41D0-95CF-D21CAA096B3A}" type="datetimeFigureOut">
              <a:rPr lang="en-US" smtClean="0"/>
              <a:t>15-12-10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9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22DBBA-1787-4CE6-B7BF-1BA9AA2D12C8}" type="datetimeFigureOut">
              <a:rPr lang="en-US" smtClean="0"/>
              <a:t>15-12-10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7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22DBBA-1787-4CE6-B7BF-1BA9AA2D12C8}" type="datetimeFigureOut">
              <a:rPr lang="en-US" smtClean="0"/>
              <a:t>15-12-10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7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22DBBA-1787-4CE6-B7BF-1BA9AA2D12C8}" type="datetimeFigureOut">
              <a:rPr lang="en-US" smtClean="0"/>
              <a:t>15-12-10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3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3B9B9059-F1D6-41D0-95CF-D21CAA096B3A}" type="datetimeFigureOut">
              <a:rPr lang="en-US" smtClean="0"/>
              <a:pPr/>
              <a:t>15-12-10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u="sng" dirty="0" smtClean="0"/>
              <a:t>Practice</a:t>
            </a:r>
            <a:r>
              <a:rPr lang="en-US" sz="3400" dirty="0" smtClean="0"/>
              <a:t>: Empirical and Molecular Formula</a:t>
            </a:r>
            <a:endParaRPr lang="en-US" sz="3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For a group of 2 or 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Collect pens and a whiteboard!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Prepare yourself!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45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/>
              <a:t>A compound contains </a:t>
            </a:r>
            <a:r>
              <a:rPr lang="en-CA" sz="2400" dirty="0" smtClean="0"/>
              <a:t>65.66 </a:t>
            </a:r>
            <a:r>
              <a:rPr lang="en-CA" sz="2400" dirty="0"/>
              <a:t>% carbon, </a:t>
            </a:r>
            <a:r>
              <a:rPr lang="en-CA" sz="2400" dirty="0" smtClean="0"/>
              <a:t>15.19 </a:t>
            </a:r>
            <a:r>
              <a:rPr lang="en-CA" sz="2400" dirty="0"/>
              <a:t>% </a:t>
            </a:r>
            <a:r>
              <a:rPr lang="en-CA" sz="2400" dirty="0" smtClean="0"/>
              <a:t>hydrogen </a:t>
            </a:r>
            <a:r>
              <a:rPr lang="en-CA" sz="2400" dirty="0"/>
              <a:t>by mass</a:t>
            </a:r>
            <a:r>
              <a:rPr lang="en-CA" sz="2400" dirty="0" smtClean="0"/>
              <a:t> </a:t>
            </a:r>
            <a:r>
              <a:rPr lang="en-CA" sz="2400" dirty="0"/>
              <a:t>and </a:t>
            </a:r>
            <a:r>
              <a:rPr lang="en-CA" sz="2400" dirty="0" smtClean="0"/>
              <a:t>the rest nitrogen. </a:t>
            </a:r>
            <a:r>
              <a:rPr lang="en-CA" sz="2400" dirty="0"/>
              <a:t>Calculate the compound's empirical formula. 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896219"/>
              </p:ext>
            </p:extLst>
          </p:nvPr>
        </p:nvGraphicFramePr>
        <p:xfrm>
          <a:off x="990600" y="2557463"/>
          <a:ext cx="7391400" cy="302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3759200" imgH="1536700" progId="Equation.DSMT4">
                  <p:embed/>
                </p:oleObj>
              </mc:Choice>
              <mc:Fallback>
                <p:oleObj name="Equation" r:id="rId3" imgW="3759200" imgH="1536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2557463"/>
                        <a:ext cx="7391400" cy="3021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588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 MODERATE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/>
              <a:t>A small sample of antifreeze contains 4.51g C, 1.13 g H, and 6.01g O.  The molar mass is </a:t>
            </a:r>
            <a:r>
              <a:rPr lang="en-CA" sz="2400" dirty="0" smtClean="0"/>
              <a:t>62.0 g</a:t>
            </a:r>
            <a:r>
              <a:rPr lang="en-CA" sz="2400" dirty="0"/>
              <a:t>/mol.  Determine the empirical formula and the molecular formula. 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189036"/>
              </p:ext>
            </p:extLst>
          </p:nvPr>
        </p:nvGraphicFramePr>
        <p:xfrm>
          <a:off x="1600200" y="2451165"/>
          <a:ext cx="5486400" cy="3247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3733800" imgH="2209800" progId="Equation.DSMT4">
                  <p:embed/>
                </p:oleObj>
              </mc:Choice>
              <mc:Fallback>
                <p:oleObj name="Equation" r:id="rId3" imgW="3733800" imgH="220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2451165"/>
                        <a:ext cx="5486400" cy="32470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247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 MODERATE/HARD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/>
              <a:t>A compound is 81.7% carbon and 18.3% hydrogen.</a:t>
            </a:r>
          </a:p>
          <a:p>
            <a:pPr marL="514350" indent="-514350">
              <a:buAutoNum type="alphaLcPeriod"/>
            </a:pPr>
            <a:r>
              <a:rPr lang="en-US" sz="2200" dirty="0" smtClean="0"/>
              <a:t>What </a:t>
            </a:r>
            <a:r>
              <a:rPr lang="en-US" sz="2200" dirty="0"/>
              <a:t>is its empirical formula? </a:t>
            </a:r>
            <a:endParaRPr lang="en-US" sz="2200" dirty="0" smtClean="0"/>
          </a:p>
          <a:p>
            <a:pPr marL="514350" indent="-514350">
              <a:buAutoNum type="alphaLcPeriod"/>
            </a:pPr>
            <a:r>
              <a:rPr lang="en-US" sz="2200" dirty="0"/>
              <a:t>The formula weight of this compound is </a:t>
            </a:r>
            <a:r>
              <a:rPr lang="en-US" sz="2200" dirty="0" smtClean="0"/>
              <a:t>352.9 g/mol. What is </a:t>
            </a:r>
            <a:r>
              <a:rPr lang="en-US" sz="2200" dirty="0"/>
              <a:t>the molecular </a:t>
            </a:r>
            <a:r>
              <a:rPr lang="en-US" sz="2200" dirty="0" smtClean="0"/>
              <a:t>formula?</a:t>
            </a:r>
            <a:endParaRPr lang="en-US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17030"/>
              </p:ext>
            </p:extLst>
          </p:nvPr>
        </p:nvGraphicFramePr>
        <p:xfrm>
          <a:off x="1447800" y="2857499"/>
          <a:ext cx="6248400" cy="2835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Equation" r:id="rId3" imgW="4394200" imgH="1993900" progId="Equation.DSMT4">
                  <p:embed/>
                </p:oleObj>
              </mc:Choice>
              <mc:Fallback>
                <p:oleObj name="Equation" r:id="rId3" imgW="4394200" imgH="1993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2857499"/>
                        <a:ext cx="6248400" cy="2835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100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 </a:t>
            </a:r>
            <a:r>
              <a:rPr lang="en-US" dirty="0" smtClean="0"/>
              <a:t>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4000236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Hemoglobin is the oxygen carrying compound found in human blood. It is found to contain 0.3335% iron by mass. It is already known that one molecule of hemoglobin contains four atoms of iron. What is the molecular mass of hemoglobin?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731474"/>
              </p:ext>
            </p:extLst>
          </p:nvPr>
        </p:nvGraphicFramePr>
        <p:xfrm>
          <a:off x="130175" y="2628900"/>
          <a:ext cx="882967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5232400" imgH="1219200" progId="Equation.DSMT4">
                  <p:embed/>
                </p:oleObj>
              </mc:Choice>
              <mc:Fallback>
                <p:oleObj name="Equation" r:id="rId3" imgW="5232400" imgH="1219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175" y="2628900"/>
                        <a:ext cx="8829675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078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Q5 </a:t>
            </a:r>
            <a:r>
              <a:rPr lang="en-US" dirty="0" smtClean="0"/>
              <a:t>HARDEST!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400023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Calculate the molar mass of a metal that forms an oxide having the empirical formula M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3</a:t>
            </a:r>
            <a:r>
              <a:rPr lang="en-US" sz="2400" dirty="0"/>
              <a:t> and contains 68.04% of the metal by mass. </a:t>
            </a:r>
            <a:r>
              <a:rPr lang="en-US" sz="2400" b="1" i="1" dirty="0">
                <a:solidFill>
                  <a:srgbClr val="FF6600"/>
                </a:solidFill>
              </a:rPr>
              <a:t>Identify the metal</a:t>
            </a:r>
            <a:r>
              <a:rPr lang="en-US" sz="2400" b="1" i="1" dirty="0" smtClean="0">
                <a:solidFill>
                  <a:srgbClr val="FF6600"/>
                </a:solidFill>
              </a:rPr>
              <a:t>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07880"/>
              </p:ext>
            </p:extLst>
          </p:nvPr>
        </p:nvGraphicFramePr>
        <p:xfrm>
          <a:off x="457199" y="2476500"/>
          <a:ext cx="8511309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4927600" imgH="838200" progId="Equation.DSMT4">
                  <p:embed/>
                </p:oleObj>
              </mc:Choice>
              <mc:Fallback>
                <p:oleObj name="Equation" r:id="rId3" imgW="4927600" imgH="83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199" y="2476500"/>
                        <a:ext cx="8511309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248730"/>
              </p:ext>
            </p:extLst>
          </p:nvPr>
        </p:nvGraphicFramePr>
        <p:xfrm>
          <a:off x="457200" y="3924300"/>
          <a:ext cx="8077200" cy="1553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5" imgW="4622800" imgH="889000" progId="Equation.DSMT4">
                  <p:embed/>
                </p:oleObj>
              </mc:Choice>
              <mc:Fallback>
                <p:oleObj name="Equation" r:id="rId5" imgW="4622800" imgH="889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3924300"/>
                        <a:ext cx="8077200" cy="1553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536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11 – Class Starter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u="sng" dirty="0" smtClean="0"/>
              <a:t>Hebden</a:t>
            </a:r>
            <a:r>
              <a:rPr lang="en-US" dirty="0"/>
              <a:t>: p. 95 Q’s 52,54,55 (Challenge Questions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Finished…?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Hand the </a:t>
            </a:r>
            <a:r>
              <a:rPr lang="en-US" smtClean="0"/>
              <a:t>completed quiz </a:t>
            </a:r>
            <a:r>
              <a:rPr lang="en-US" dirty="0" smtClean="0"/>
              <a:t>at the front of the room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Collect the </a:t>
            </a:r>
            <a:r>
              <a:rPr lang="en-US" u="sng" dirty="0" smtClean="0"/>
              <a:t>Lab</a:t>
            </a:r>
            <a:r>
              <a:rPr lang="en-US" dirty="0" smtClean="0"/>
              <a:t>: Dehydration of a Hydrate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the introduction, and use the handout to create your Pre-Lab which is due at the </a:t>
            </a:r>
            <a:r>
              <a:rPr lang="en-US" b="1" dirty="0" smtClean="0">
                <a:solidFill>
                  <a:srgbClr val="3366FF"/>
                </a:solidFill>
              </a:rPr>
              <a:t>BEGINNING of next class</a:t>
            </a:r>
            <a:endParaRPr lang="en-US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62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bo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A765CE0-A8A0-42E0-82D2-3F870DB4D5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Blackboard.potx</Template>
  <TotalTime>0</TotalTime>
  <Words>263</Words>
  <Application>Microsoft Macintosh PowerPoint</Application>
  <PresentationFormat>On-screen Show (16:10)</PresentationFormat>
  <Paragraphs>22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Blackboard</vt:lpstr>
      <vt:lpstr>Equation</vt:lpstr>
      <vt:lpstr>MathType 6.0 Equation</vt:lpstr>
      <vt:lpstr>Practice: Empirical and Molecular Formula</vt:lpstr>
      <vt:lpstr>Q1 EASY</vt:lpstr>
      <vt:lpstr>Q2 MODERATE</vt:lpstr>
      <vt:lpstr>Q3 MODERATE/HARD</vt:lpstr>
      <vt:lpstr>Q4 HARD</vt:lpstr>
      <vt:lpstr>Q5 HARDEST!</vt:lpstr>
      <vt:lpstr>Chemistry 11 – Class Starter</vt:lpstr>
      <vt:lpstr>Finished…?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2015-12-10T17:43:49Z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TC028048959991</vt:lpwstr>
  </property>
</Properties>
</file>