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2" r:id="rId2"/>
    <p:sldId id="256" r:id="rId3"/>
    <p:sldId id="270" r:id="rId4"/>
    <p:sldId id="257" r:id="rId5"/>
    <p:sldId id="259" r:id="rId6"/>
    <p:sldId id="261" r:id="rId7"/>
    <p:sldId id="260" r:id="rId8"/>
    <p:sldId id="262" r:id="rId9"/>
    <p:sldId id="263" r:id="rId10"/>
    <p:sldId id="266" r:id="rId11"/>
    <p:sldId id="267" r:id="rId12"/>
    <p:sldId id="271" r:id="rId13"/>
    <p:sldId id="268" r:id="rId14"/>
    <p:sldId id="273" r:id="rId15"/>
    <p:sldId id="269" r:id="rId1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632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18-11-13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406275"/>
            <a:ext cx="6779110" cy="923330"/>
            <a:chOff x="1172584" y="1381459"/>
            <a:chExt cx="6779110" cy="1107996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156448"/>
            <a:ext cx="6777318" cy="1443318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39885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18-11-13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160181"/>
            <a:ext cx="6779110" cy="923330"/>
            <a:chOff x="1172584" y="1381459"/>
            <a:chExt cx="6779110" cy="1107996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1" y="466165"/>
            <a:ext cx="1678193" cy="46389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9" y="708212"/>
            <a:ext cx="5507917" cy="41865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18-11-13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4365730" y="2323742"/>
            <a:ext cx="4566795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059357" y="1381459"/>
              <a:ext cx="105259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18-11-13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160181"/>
            <a:ext cx="6779110" cy="923330"/>
            <a:chOff x="1172584" y="1381459"/>
            <a:chExt cx="6779110" cy="1107996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406316"/>
            <a:ext cx="6779110" cy="923330"/>
            <a:chOff x="1172584" y="1381459"/>
            <a:chExt cx="6779110" cy="1107996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1" y="1004048"/>
            <a:ext cx="7754713" cy="1592263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9" y="3139430"/>
            <a:ext cx="7734747" cy="1250156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18-11-13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18-11-13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160181"/>
            <a:ext cx="6779110" cy="923330"/>
            <a:chOff x="1172584" y="1381459"/>
            <a:chExt cx="6779110" cy="1107996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1866900"/>
            <a:ext cx="3803904" cy="32308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1866900"/>
            <a:ext cx="3803904" cy="32308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1866900"/>
            <a:ext cx="3442446" cy="548640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456329"/>
            <a:ext cx="3803904" cy="26441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1866900"/>
            <a:ext cx="3447288" cy="548640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53640"/>
            <a:ext cx="3799728" cy="26441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18-11-13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160181"/>
            <a:ext cx="6779110" cy="923330"/>
            <a:chOff x="1172584" y="1381459"/>
            <a:chExt cx="6779110" cy="1107996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18-11-13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160181"/>
            <a:ext cx="6779110" cy="923330"/>
            <a:chOff x="1172584" y="1381459"/>
            <a:chExt cx="6779110" cy="1107996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18-11-13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80" y="1398496"/>
            <a:ext cx="3422483" cy="157243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2" y="466165"/>
            <a:ext cx="4116667" cy="463897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80" y="3003177"/>
            <a:ext cx="3411725" cy="209774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18-11-13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2" y="3890682"/>
            <a:ext cx="7767021" cy="537274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555804"/>
            <a:ext cx="4772156" cy="2998347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4436922"/>
            <a:ext cx="7756264" cy="67071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18-11-13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1" y="475130"/>
            <a:ext cx="7756263" cy="878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1873623"/>
            <a:ext cx="7745505" cy="3231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513453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18-11-13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134535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513453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rainbashers.com/howold.asp?post=Y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Chem</a:t>
            </a:r>
            <a:r>
              <a:rPr lang="en-US" dirty="0" smtClean="0"/>
              <a:t> 11 </a:t>
            </a:r>
            <a:r>
              <a:rPr lang="mr-IN" dirty="0" smtClean="0"/>
              <a:t>–</a:t>
            </a:r>
            <a:r>
              <a:rPr lang="en-US" dirty="0" smtClean="0"/>
              <a:t> Class Starter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736912"/>
            <a:ext cx="7543800" cy="3033058"/>
          </a:xfrm>
        </p:spPr>
        <p:txBody>
          <a:bodyPr>
            <a:normAutofit/>
          </a:bodyPr>
          <a:lstStyle/>
          <a:p>
            <a:r>
              <a:rPr lang="en-US" sz="2200" dirty="0" smtClean="0"/>
              <a:t>Please take out your completed Mind Maps</a:t>
            </a:r>
          </a:p>
          <a:p>
            <a:r>
              <a:rPr lang="en-US" sz="2200" dirty="0" smtClean="0"/>
              <a:t>Collect tape from the front of the room and hang your mind map up in an open space</a:t>
            </a:r>
          </a:p>
          <a:p>
            <a:r>
              <a:rPr lang="en-US" sz="2200" dirty="0" smtClean="0"/>
              <a:t>Make sure your name is visible on the front of the map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74517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7087" y="1943485"/>
            <a:ext cx="8504257" cy="316165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Quilline Script Thin" pitchFamily="2" charset="0"/>
              </a:rPr>
              <a:t>If </a:t>
            </a:r>
            <a:r>
              <a:rPr lang="en-US" dirty="0" smtClean="0">
                <a:solidFill>
                  <a:schemeClr val="tx1"/>
                </a:solidFill>
                <a:latin typeface="Quilline Script Thin" pitchFamily="2" charset="0"/>
              </a:rPr>
              <a:t>Mr. Lawson has </a:t>
            </a:r>
            <a:r>
              <a:rPr lang="en-US" dirty="0">
                <a:solidFill>
                  <a:schemeClr val="tx1"/>
                </a:solidFill>
                <a:latin typeface="Quilline Script Thin" pitchFamily="2" charset="0"/>
              </a:rPr>
              <a:t>been alive for </a:t>
            </a:r>
            <a:r>
              <a:rPr lang="en-US" dirty="0" smtClean="0">
                <a:solidFill>
                  <a:srgbClr val="FF6600"/>
                </a:solidFill>
                <a:latin typeface="Quilline Script Thin" pitchFamily="2" charset="0"/>
              </a:rPr>
              <a:t>1,159,684,081 Seconds </a:t>
            </a:r>
            <a:r>
              <a:rPr lang="en-US" dirty="0" smtClean="0">
                <a:solidFill>
                  <a:srgbClr val="FF0000"/>
                </a:solidFill>
                <a:latin typeface="Quilline Script Thin" pitchFamily="2" charset="0"/>
              </a:rPr>
              <a:t>what year and month was he born in?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Quilline Script Thin" pitchFamily="2" charset="0"/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Quilline Script Thin" pitchFamily="2" charset="0"/>
              </a:rPr>
              <a:t>Consider Leap Years!</a:t>
            </a:r>
          </a:p>
          <a:p>
            <a:pPr marL="0" indent="0" algn="ctr">
              <a:buNone/>
            </a:pPr>
            <a:endParaRPr lang="en-US" b="1" dirty="0" smtClean="0">
              <a:solidFill>
                <a:schemeClr val="tx1"/>
              </a:solidFill>
              <a:latin typeface="Quilline Script Thin" pitchFamily="2" charset="0"/>
            </a:endParaRPr>
          </a:p>
          <a:p>
            <a:endParaRPr lang="en-US" dirty="0">
              <a:solidFill>
                <a:schemeClr val="tx1"/>
              </a:solidFill>
              <a:latin typeface="Quilline Script Thin" pitchFamily="2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877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7846" y="1873623"/>
            <a:ext cx="8619700" cy="3231513"/>
          </a:xfrm>
        </p:spPr>
        <p:txBody>
          <a:bodyPr/>
          <a:lstStyle/>
          <a:p>
            <a:pPr marL="0" indent="0">
              <a:buNone/>
            </a:pPr>
            <a:endParaRPr lang="pl-PL" sz="2800" b="1" dirty="0" smtClean="0">
              <a:solidFill>
                <a:srgbClr val="000000"/>
              </a:solidFill>
              <a:latin typeface="Quilline Script Thin" pitchFamily="2" charset="0"/>
              <a:hlinkClick r:id="rId2"/>
            </a:endParaRPr>
          </a:p>
          <a:p>
            <a:pPr marL="0" indent="0">
              <a:buNone/>
            </a:pPr>
            <a:r>
              <a:rPr lang="pl-PL" sz="2800" b="1" dirty="0" smtClean="0">
                <a:solidFill>
                  <a:srgbClr val="000000"/>
                </a:solidFill>
                <a:latin typeface="Quilline Script Thin" pitchFamily="2" charset="0"/>
                <a:hlinkClick r:id="rId2"/>
              </a:rPr>
              <a:t>http</a:t>
            </a:r>
            <a:r>
              <a:rPr lang="pl-PL" sz="2800" b="1" dirty="0">
                <a:solidFill>
                  <a:srgbClr val="000000"/>
                </a:solidFill>
                <a:latin typeface="Quilline Script Thin" pitchFamily="2" charset="0"/>
                <a:hlinkClick r:id="rId2"/>
              </a:rPr>
              <a:t>://www.brainbashers.com/howold.asp?post=</a:t>
            </a:r>
            <a:r>
              <a:rPr lang="pl-PL" sz="2800" b="1" dirty="0" smtClean="0">
                <a:solidFill>
                  <a:srgbClr val="000000"/>
                </a:solidFill>
                <a:latin typeface="Quilline Script Thin" pitchFamily="2" charset="0"/>
                <a:hlinkClick r:id="rId2"/>
              </a:rPr>
              <a:t>Y</a:t>
            </a:r>
            <a:endParaRPr lang="pl-PL" sz="2800" b="1" dirty="0" smtClean="0">
              <a:solidFill>
                <a:srgbClr val="000000"/>
              </a:solidFill>
              <a:latin typeface="Quilline Script Thin" pitchFamily="2" charset="0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Quilline Script Thin" pitchFamily="2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7847" y="475130"/>
            <a:ext cx="8619700" cy="878542"/>
          </a:xfrm>
        </p:spPr>
        <p:txBody>
          <a:bodyPr/>
          <a:lstStyle/>
          <a:p>
            <a:r>
              <a:rPr lang="en-US" sz="3600" dirty="0" smtClean="0"/>
              <a:t>How old are you in sec/min/</a:t>
            </a:r>
            <a:r>
              <a:rPr lang="en-US" sz="3600" dirty="0" err="1" smtClean="0"/>
              <a:t>hrs</a:t>
            </a:r>
            <a:r>
              <a:rPr lang="en-US" sz="3600" dirty="0" smtClean="0"/>
              <a:t>/days?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1055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8865"/>
            <a:ext cx="5612684" cy="952500"/>
          </a:xfrm>
        </p:spPr>
        <p:txBody>
          <a:bodyPr>
            <a:normAutofit/>
          </a:bodyPr>
          <a:lstStyle/>
          <a:p>
            <a:r>
              <a:rPr lang="en-US" sz="3700" dirty="0"/>
              <a:t>Learning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821" y="2342078"/>
            <a:ext cx="8583222" cy="2763058"/>
          </a:xfrm>
        </p:spPr>
        <p:txBody>
          <a:bodyPr>
            <a:normAutofit/>
          </a:bodyPr>
          <a:lstStyle/>
          <a:p>
            <a:pPr marL="457163" indent="-457163">
              <a:buFont typeface="+mj-lt"/>
              <a:buAutoNum type="arabicPeriod"/>
            </a:pPr>
            <a:r>
              <a:rPr lang="en-CA" sz="2600" dirty="0" smtClean="0">
                <a:solidFill>
                  <a:schemeClr val="tx2"/>
                </a:solidFill>
              </a:rPr>
              <a:t>Demonstrate understanding of Unit </a:t>
            </a:r>
            <a:r>
              <a:rPr lang="en-CA" sz="2600" dirty="0">
                <a:solidFill>
                  <a:schemeClr val="tx2"/>
                </a:solidFill>
              </a:rPr>
              <a:t>C</a:t>
            </a:r>
            <a:r>
              <a:rPr lang="en-CA" sz="2600" dirty="0" smtClean="0">
                <a:solidFill>
                  <a:schemeClr val="tx2"/>
                </a:solidFill>
              </a:rPr>
              <a:t>onversions by solving </a:t>
            </a:r>
            <a:r>
              <a:rPr lang="en-CA" sz="2600" b="1" i="1" u="sng" dirty="0" smtClean="0">
                <a:solidFill>
                  <a:srgbClr val="FF0000"/>
                </a:solidFill>
              </a:rPr>
              <a:t>test level problems</a:t>
            </a:r>
            <a:r>
              <a:rPr lang="en-CA" sz="2600" dirty="0" smtClean="0">
                <a:solidFill>
                  <a:schemeClr val="tx2"/>
                </a:solidFill>
              </a:rPr>
              <a:t>.</a:t>
            </a:r>
            <a:endParaRPr lang="en-US" sz="2600" dirty="0">
              <a:solidFill>
                <a:schemeClr val="tx2"/>
              </a:solidFill>
            </a:endParaRPr>
          </a:p>
          <a:p>
            <a:pPr marL="457163" indent="-457163">
              <a:buFont typeface="+mj-lt"/>
              <a:buAutoNum type="arabicPeriod"/>
            </a:pPr>
            <a:endParaRPr lang="en-US" sz="2400" dirty="0"/>
          </a:p>
        </p:txBody>
      </p:sp>
      <p:pic>
        <p:nvPicPr>
          <p:cNvPr id="4" name="Picture 3" descr="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692" y="4"/>
            <a:ext cx="2513311" cy="227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51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Please return your whiteboards and pens and clear off your desks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Set up dividers and collect a piece of scrap paper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Wait quietly for the quiz!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solidFill>
                  <a:srgbClr val="0000FF"/>
                </a:solidFill>
              </a:rPr>
              <a:t>Finished…? Hand it in at the front of the room!</a:t>
            </a:r>
            <a:endParaRPr lang="en-US" sz="2200" dirty="0">
              <a:solidFill>
                <a:srgbClr val="0000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Quiz #3 – Unit Conversions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99572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8-11-13 at 2.45.2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3" r="-103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smtClean="0"/>
              <a:t>Review Checklist Units 2 and 3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888311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32" y="1873623"/>
            <a:ext cx="8550476" cy="3453780"/>
          </a:xfrm>
        </p:spPr>
        <p:txBody>
          <a:bodyPr>
            <a:normAutofit lnSpcReduction="10000"/>
          </a:bodyPr>
          <a:lstStyle/>
          <a:p>
            <a:r>
              <a:rPr lang="en-US" sz="2200" i="1" dirty="0" smtClean="0"/>
              <a:t>To review please complete the following from your Hebden Workbooks</a:t>
            </a:r>
          </a:p>
          <a:p>
            <a:r>
              <a:rPr lang="en-US" sz="2200" b="1" u="sng" dirty="0"/>
              <a:t>Hebden </a:t>
            </a:r>
            <a:r>
              <a:rPr lang="en-US" sz="2200" b="1" u="sng" dirty="0" smtClean="0"/>
              <a:t>Review</a:t>
            </a:r>
            <a:r>
              <a:rPr lang="en-US" sz="22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u="sng" dirty="0" smtClean="0"/>
              <a:t>Safety</a:t>
            </a:r>
            <a:r>
              <a:rPr lang="en-US" sz="2200" dirty="0"/>
              <a:t>: p. 8 q's 1-</a:t>
            </a:r>
            <a:r>
              <a:rPr lang="en-US" sz="2200" dirty="0" smtClean="0"/>
              <a:t>8</a:t>
            </a:r>
            <a:endParaRPr lang="en-US" sz="2200" dirty="0"/>
          </a:p>
          <a:p>
            <a:pPr marL="457200" indent="-457200">
              <a:buFont typeface="+mj-lt"/>
              <a:buAutoNum type="arabicPeriod"/>
            </a:pPr>
            <a:r>
              <a:rPr lang="en-US" sz="2200" u="sng" dirty="0" smtClean="0"/>
              <a:t>Unit </a:t>
            </a:r>
            <a:r>
              <a:rPr lang="en-US" sz="2200" u="sng" dirty="0"/>
              <a:t>Conversions</a:t>
            </a:r>
            <a:r>
              <a:rPr lang="en-US" sz="2200" dirty="0"/>
              <a:t>: p. 15-16 Q's 3-</a:t>
            </a:r>
            <a:r>
              <a:rPr lang="en-US" sz="2200" dirty="0" smtClean="0"/>
              <a:t>10</a:t>
            </a:r>
            <a:endParaRPr lang="en-US" sz="2200" dirty="0"/>
          </a:p>
          <a:p>
            <a:pPr marL="457200" indent="-457200">
              <a:buFont typeface="+mj-lt"/>
              <a:buAutoNum type="arabicPeriod"/>
            </a:pPr>
            <a:r>
              <a:rPr lang="en-US" sz="2200" u="sng" dirty="0" smtClean="0"/>
              <a:t>Sig </a:t>
            </a:r>
            <a:r>
              <a:rPr lang="en-US" sz="2200" u="sng" dirty="0"/>
              <a:t>Figs and Measurement</a:t>
            </a:r>
            <a:r>
              <a:rPr lang="en-US" sz="2200" dirty="0"/>
              <a:t>: p. 28-40 Q's 42-59 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u="sng" dirty="0" smtClean="0"/>
              <a:t>Nomenclature</a:t>
            </a:r>
            <a:r>
              <a:rPr lang="en-US" sz="2200" dirty="0"/>
              <a:t>: p. 75-80 Q's 14-163 (</a:t>
            </a:r>
            <a:r>
              <a:rPr lang="en-US" sz="2200" b="1" i="1" dirty="0">
                <a:solidFill>
                  <a:srgbClr val="FF0000"/>
                </a:solidFill>
              </a:rPr>
              <a:t>don't do them all...</a:t>
            </a:r>
            <a:r>
              <a:rPr lang="en-US" sz="22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i="1" dirty="0">
                <a:solidFill>
                  <a:srgbClr val="660066"/>
                </a:solidFill>
              </a:rPr>
              <a:t>I have ALSO updated an addition Review Package on my website</a:t>
            </a:r>
            <a:r>
              <a:rPr lang="en-US" sz="2200" b="1" i="1" dirty="0" smtClean="0">
                <a:solidFill>
                  <a:srgbClr val="660066"/>
                </a:solidFill>
              </a:rPr>
              <a:t>!</a:t>
            </a:r>
            <a:endParaRPr lang="en-US" sz="2200" dirty="0"/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Unit Quiz </a:t>
            </a:r>
            <a:r>
              <a:rPr lang="en-US" sz="2800" b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Next Class</a:t>
            </a: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!</a:t>
            </a:r>
            <a:endParaRPr lang="en-US" sz="28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Hebden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189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5600" y="1873623"/>
            <a:ext cx="8483600" cy="323151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Form groups of 2-3 (</a:t>
            </a:r>
            <a:r>
              <a:rPr lang="en-US" sz="2000" b="1" i="1" dirty="0" smtClean="0">
                <a:solidFill>
                  <a:srgbClr val="FF0000"/>
                </a:solidFill>
              </a:rPr>
              <a:t>no more no less</a:t>
            </a:r>
            <a:r>
              <a:rPr lang="en-US" sz="200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Collect a whiteboard and pens from the side of the room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Place the whiteboards side by side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Wait quietly for instructions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 11 – Class Starter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58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8865"/>
            <a:ext cx="5612684" cy="952500"/>
          </a:xfrm>
        </p:spPr>
        <p:txBody>
          <a:bodyPr>
            <a:normAutofit/>
          </a:bodyPr>
          <a:lstStyle/>
          <a:p>
            <a:r>
              <a:rPr lang="en-US" sz="3700" dirty="0"/>
              <a:t>Learning Targets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821" y="2342078"/>
            <a:ext cx="8583222" cy="2763058"/>
          </a:xfrm>
        </p:spPr>
        <p:txBody>
          <a:bodyPr>
            <a:normAutofit/>
          </a:bodyPr>
          <a:lstStyle/>
          <a:p>
            <a:pPr marL="457163" indent="-457163">
              <a:buFont typeface="+mj-lt"/>
              <a:buAutoNum type="arabicPeriod"/>
            </a:pPr>
            <a:r>
              <a:rPr lang="en-CA" sz="2600" dirty="0" smtClean="0">
                <a:solidFill>
                  <a:schemeClr val="tx2"/>
                </a:solidFill>
              </a:rPr>
              <a:t>Demonstrate understanding of Unit </a:t>
            </a:r>
            <a:r>
              <a:rPr lang="en-CA" sz="2600" dirty="0">
                <a:solidFill>
                  <a:schemeClr val="tx2"/>
                </a:solidFill>
              </a:rPr>
              <a:t>C</a:t>
            </a:r>
            <a:r>
              <a:rPr lang="en-CA" sz="2600" dirty="0" smtClean="0">
                <a:solidFill>
                  <a:schemeClr val="tx2"/>
                </a:solidFill>
              </a:rPr>
              <a:t>onversions by solving </a:t>
            </a:r>
            <a:r>
              <a:rPr lang="en-CA" sz="2600" b="1" i="1" u="sng" dirty="0" smtClean="0">
                <a:solidFill>
                  <a:srgbClr val="FF0000"/>
                </a:solidFill>
              </a:rPr>
              <a:t>test level problems</a:t>
            </a:r>
            <a:r>
              <a:rPr lang="en-CA" sz="2600" dirty="0" smtClean="0">
                <a:solidFill>
                  <a:schemeClr val="tx2"/>
                </a:solidFill>
              </a:rPr>
              <a:t>.</a:t>
            </a:r>
            <a:endParaRPr lang="en-US" sz="2600" dirty="0">
              <a:solidFill>
                <a:schemeClr val="tx2"/>
              </a:solidFill>
            </a:endParaRPr>
          </a:p>
          <a:p>
            <a:pPr marL="457163" indent="-457163">
              <a:buFont typeface="+mj-lt"/>
              <a:buAutoNum type="arabicPeriod"/>
            </a:pPr>
            <a:endParaRPr lang="en-US" sz="2400" dirty="0"/>
          </a:p>
        </p:txBody>
      </p:sp>
      <p:pic>
        <p:nvPicPr>
          <p:cNvPr id="4" name="Picture 3" descr="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692" y="4"/>
            <a:ext cx="2513311" cy="2279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58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1437" y="1873623"/>
            <a:ext cx="8807929" cy="323151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Work in groups to complete the following </a:t>
            </a:r>
            <a:r>
              <a:rPr lang="en-US" sz="2200" b="1" i="1" dirty="0" smtClean="0">
                <a:solidFill>
                  <a:srgbClr val="FF0000"/>
                </a:solidFill>
              </a:rPr>
              <a:t>Unit Conversion </a:t>
            </a:r>
            <a:r>
              <a:rPr lang="en-US" sz="2200" dirty="0" smtClean="0"/>
              <a:t>problems</a:t>
            </a:r>
          </a:p>
          <a:p>
            <a:r>
              <a:rPr lang="en-US" sz="2200" dirty="0" smtClean="0"/>
              <a:t>Make sure </a:t>
            </a:r>
            <a:r>
              <a:rPr lang="en-US" sz="2200" b="1" i="1" dirty="0" smtClean="0">
                <a:solidFill>
                  <a:srgbClr val="FF0000"/>
                </a:solidFill>
              </a:rPr>
              <a:t>multiple people have pens </a:t>
            </a:r>
            <a:r>
              <a:rPr lang="en-US" sz="2200" dirty="0" smtClean="0"/>
              <a:t>and are contributing to the process</a:t>
            </a:r>
          </a:p>
          <a:p>
            <a:r>
              <a:rPr lang="en-US" sz="2200" dirty="0" smtClean="0"/>
              <a:t>If you are not contributing, </a:t>
            </a:r>
            <a:r>
              <a:rPr lang="en-US" sz="2200" b="1" dirty="0" smtClean="0">
                <a:solidFill>
                  <a:srgbClr val="FF0000"/>
                </a:solidFill>
              </a:rPr>
              <a:t>be reflective </a:t>
            </a:r>
            <a:r>
              <a:rPr lang="en-US" sz="2200" dirty="0" smtClean="0"/>
              <a:t>as to why.  </a:t>
            </a:r>
            <a:r>
              <a:rPr lang="en-US" sz="2200" dirty="0"/>
              <a:t>A</a:t>
            </a:r>
            <a:r>
              <a:rPr lang="en-US" sz="2200" dirty="0" smtClean="0"/>
              <a:t>sk yourself…, “</a:t>
            </a:r>
            <a:r>
              <a:rPr lang="en-US" sz="2200" b="1" i="1" dirty="0" smtClean="0">
                <a:solidFill>
                  <a:srgbClr val="3366FF"/>
                </a:solidFill>
              </a:rPr>
              <a:t>do I know how to do this?</a:t>
            </a:r>
            <a:r>
              <a:rPr lang="en-US" sz="2200" dirty="0" smtClean="0"/>
              <a:t>”</a:t>
            </a:r>
          </a:p>
          <a:p>
            <a:r>
              <a:rPr lang="en-US" sz="2200" dirty="0" smtClean="0"/>
              <a:t>I will ask groups to hold up their boards to show the class what they have done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Conversions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718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A Pringles chips cylinder has a volume of 500</a:t>
            </a:r>
            <a:r>
              <a:rPr lang="en-US" dirty="0" smtClean="0"/>
              <a:t>. </a:t>
            </a:r>
            <a:r>
              <a:rPr lang="en-US" dirty="0" err="1" smtClean="0"/>
              <a:t>mL</a:t>
            </a:r>
            <a:r>
              <a:rPr lang="en-US" dirty="0" err="1"/>
              <a:t>.</a:t>
            </a:r>
            <a:r>
              <a:rPr lang="en-US" dirty="0"/>
              <a:t>  If Connor buys 12 cylinders of chips, what volume of chips is he eating in liters</a:t>
            </a:r>
            <a:r>
              <a:rPr lang="en-US" dirty="0" smtClean="0"/>
              <a:t>?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90012"/>
              </p:ext>
            </p:extLst>
          </p:nvPr>
        </p:nvGraphicFramePr>
        <p:xfrm>
          <a:off x="2168232" y="3503386"/>
          <a:ext cx="4379632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3" imgW="2222500" imgH="431800" progId="Equation.3">
                  <p:embed/>
                </p:oleObj>
              </mc:Choice>
              <mc:Fallback>
                <p:oleObj name="Equation" r:id="rId3" imgW="22225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68232" y="3503386"/>
                        <a:ext cx="4379632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2210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A barometer measuring atmospheric pressure reads </a:t>
            </a:r>
            <a:r>
              <a:rPr lang="en-US" dirty="0" smtClean="0"/>
              <a:t>27.0 inches </a:t>
            </a:r>
            <a:r>
              <a:rPr lang="en-US" dirty="0"/>
              <a:t>of mercury.  Determine this pressure </a:t>
            </a:r>
            <a:r>
              <a:rPr lang="en-US"/>
              <a:t>in </a:t>
            </a:r>
            <a:r>
              <a:rPr lang="en-US" smtClean="0"/>
              <a:t>units </a:t>
            </a:r>
            <a:r>
              <a:rPr lang="en-US" dirty="0"/>
              <a:t>of </a:t>
            </a:r>
            <a:r>
              <a:rPr lang="en-US" dirty="0" err="1"/>
              <a:t>kPa</a:t>
            </a:r>
            <a:r>
              <a:rPr lang="en-US" dirty="0"/>
              <a:t>.  (1 inch mercury = 0.033atm,   1atm = 101.3kPa).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8900585"/>
              </p:ext>
            </p:extLst>
          </p:nvPr>
        </p:nvGraphicFramePr>
        <p:xfrm>
          <a:off x="2127821" y="3571420"/>
          <a:ext cx="4810962" cy="753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3" imgW="2755900" imgH="431800" progId="Equation.3">
                  <p:embed/>
                </p:oleObj>
              </mc:Choice>
              <mc:Fallback>
                <p:oleObj name="Equation" r:id="rId3" imgW="27559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7821" y="3571420"/>
                        <a:ext cx="4810962" cy="7537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6677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Convert 4.001g/m</a:t>
            </a:r>
            <a:r>
              <a:rPr lang="en-US" baseline="30000" dirty="0"/>
              <a:t>3</a:t>
            </a:r>
            <a:r>
              <a:rPr lang="en-US" dirty="0"/>
              <a:t> to kg/cm</a:t>
            </a:r>
            <a:r>
              <a:rPr lang="en-US" baseline="30000" dirty="0"/>
              <a:t>3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934998"/>
              </p:ext>
            </p:extLst>
          </p:nvPr>
        </p:nvGraphicFramePr>
        <p:xfrm>
          <a:off x="1266142" y="2857500"/>
          <a:ext cx="6449786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3" imgW="3009900" imgH="444500" progId="Equation.3">
                  <p:embed/>
                </p:oleObj>
              </mc:Choice>
              <mc:Fallback>
                <p:oleObj name="Equation" r:id="rId3" imgW="3009900" imgH="444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6142" y="2857500"/>
                        <a:ext cx="6449786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7465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Light travels at 3.0 x </a:t>
            </a:r>
            <a:r>
              <a:rPr lang="en-US" dirty="0" smtClean="0"/>
              <a:t>10</a:t>
            </a:r>
            <a:r>
              <a:rPr lang="en-US" baseline="30000" dirty="0" smtClean="0"/>
              <a:t>8 </a:t>
            </a:r>
            <a:r>
              <a:rPr lang="en-US" dirty="0" smtClean="0"/>
              <a:t>m</a:t>
            </a:r>
            <a:r>
              <a:rPr lang="en-US" dirty="0"/>
              <a:t>/s.  A robot vehicle is travelling on the surface of Mars while Mars and Earth are at their closest approach of 7.83 x </a:t>
            </a:r>
            <a:r>
              <a:rPr lang="en-US" dirty="0" smtClean="0"/>
              <a:t>10</a:t>
            </a:r>
            <a:r>
              <a:rPr lang="en-US" baseline="30000" dirty="0" smtClean="0"/>
              <a:t>7 </a:t>
            </a:r>
            <a:r>
              <a:rPr lang="en-US" dirty="0" smtClean="0"/>
              <a:t>km</a:t>
            </a:r>
            <a:r>
              <a:rPr lang="en-US" dirty="0"/>
              <a:t>.  At this distance, how many minutes will it take a digital signal travelling at the speed of light to go from Earth to Mars to reach the robot?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Q4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230322"/>
              </p:ext>
            </p:extLst>
          </p:nvPr>
        </p:nvGraphicFramePr>
        <p:xfrm>
          <a:off x="1051611" y="4206422"/>
          <a:ext cx="6819653" cy="898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3" imgW="3276600" imgH="431800" progId="Equation.3">
                  <p:embed/>
                </p:oleObj>
              </mc:Choice>
              <mc:Fallback>
                <p:oleObj name="Equation" r:id="rId3" imgW="32766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1611" y="4206422"/>
                        <a:ext cx="6819653" cy="8987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2779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On St. Patrick’s day, the </a:t>
            </a:r>
            <a:r>
              <a:rPr lang="en-US" i="1" dirty="0"/>
              <a:t>Irish Heather</a:t>
            </a:r>
            <a:r>
              <a:rPr lang="en-US" dirty="0"/>
              <a:t> pub in </a:t>
            </a:r>
            <a:r>
              <a:rPr lang="en-US" dirty="0" err="1"/>
              <a:t>gastown</a:t>
            </a:r>
            <a:r>
              <a:rPr lang="en-US" dirty="0"/>
              <a:t> sells a total of 6500 bottles of beer from </a:t>
            </a:r>
            <a:r>
              <a:rPr lang="en-US" dirty="0" smtClean="0"/>
              <a:t>5 pm </a:t>
            </a:r>
            <a:r>
              <a:rPr lang="en-US" dirty="0"/>
              <a:t>to </a:t>
            </a:r>
            <a:r>
              <a:rPr lang="en-US" dirty="0" smtClean="0"/>
              <a:t>midnight (EXACTLY 7 hrs).  </a:t>
            </a:r>
            <a:r>
              <a:rPr lang="en-US" dirty="0"/>
              <a:t>If each beer has a volume of </a:t>
            </a:r>
            <a:r>
              <a:rPr lang="en-US" dirty="0" smtClean="0"/>
              <a:t>350.0 mL</a:t>
            </a:r>
            <a:r>
              <a:rPr lang="en-US" dirty="0"/>
              <a:t>, determine the volume of beer sold in </a:t>
            </a:r>
            <a:r>
              <a:rPr lang="en-US" b="1" dirty="0"/>
              <a:t>pints/minute.</a:t>
            </a:r>
            <a:r>
              <a:rPr lang="en-US" dirty="0"/>
              <a:t>  (1L = 2.1134 pints)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Q5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1026092"/>
              </p:ext>
            </p:extLst>
          </p:nvPr>
        </p:nvGraphicFramePr>
        <p:xfrm>
          <a:off x="177800" y="4024313"/>
          <a:ext cx="87947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3" imgW="4851400" imgH="431800" progId="Equation.DSMT4">
                  <p:embed/>
                </p:oleObj>
              </mc:Choice>
              <mc:Fallback>
                <p:oleObj name="Equation" r:id="rId3" imgW="48514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7800" y="4024313"/>
                        <a:ext cx="8794750" cy="78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3592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7810</TotalTime>
  <Words>558</Words>
  <Application>Microsoft Macintosh PowerPoint</Application>
  <PresentationFormat>On-screen Show (16:10)</PresentationFormat>
  <Paragraphs>52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Hardcover</vt:lpstr>
      <vt:lpstr>Equation</vt:lpstr>
      <vt:lpstr>Chem 11 – Class Starter</vt:lpstr>
      <vt:lpstr>Chem 11 – Class Starter</vt:lpstr>
      <vt:lpstr>Learning Targets</vt:lpstr>
      <vt:lpstr>Unit Conversions</vt:lpstr>
      <vt:lpstr>Q1</vt:lpstr>
      <vt:lpstr>Q2</vt:lpstr>
      <vt:lpstr>Q3</vt:lpstr>
      <vt:lpstr>Q4</vt:lpstr>
      <vt:lpstr>Q5</vt:lpstr>
      <vt:lpstr>Q6</vt:lpstr>
      <vt:lpstr>How old are you in sec/min/hrs/days?</vt:lpstr>
      <vt:lpstr>Learning Targets</vt:lpstr>
      <vt:lpstr>Quiz #3 – Unit Conversions</vt:lpstr>
      <vt:lpstr>Review Checklist Units 2 and 3</vt:lpstr>
      <vt:lpstr>Hebden Review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 11 – Class Starter</dc:title>
  <dc:creator>User</dc:creator>
  <cp:lastModifiedBy>Scott Lawson</cp:lastModifiedBy>
  <cp:revision>34</cp:revision>
  <dcterms:created xsi:type="dcterms:W3CDTF">2013-10-06T17:19:50Z</dcterms:created>
  <dcterms:modified xsi:type="dcterms:W3CDTF">2018-11-13T22:45:40Z</dcterms:modified>
</cp:coreProperties>
</file>