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9" r:id="rId3"/>
    <p:sldId id="320" r:id="rId4"/>
    <p:sldId id="319" r:id="rId5"/>
    <p:sldId id="322" r:id="rId6"/>
    <p:sldId id="323" r:id="rId7"/>
    <p:sldId id="324" r:id="rId8"/>
    <p:sldId id="325" r:id="rId9"/>
    <p:sldId id="326" r:id="rId10"/>
    <p:sldId id="327" r:id="rId11"/>
    <p:sldId id="311" r:id="rId12"/>
    <p:sldId id="312" r:id="rId13"/>
    <p:sldId id="328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13" r:id="rId23"/>
    <p:sldId id="340" r:id="rId24"/>
    <p:sldId id="329" r:id="rId25"/>
    <p:sldId id="330" r:id="rId26"/>
    <p:sldId id="331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800" y="-4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6" y="340828"/>
            <a:ext cx="3600703" cy="15240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9" y="317500"/>
            <a:ext cx="4117133" cy="482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6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8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4"/>
            <a:ext cx="7029450" cy="373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2"/>
            <a:ext cx="210548" cy="64903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2" y="5224117"/>
            <a:ext cx="541783" cy="167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756959" cy="2667000"/>
          </a:xfrm>
        </p:spPr>
        <p:txBody>
          <a:bodyPr/>
          <a:lstStyle/>
          <a:p>
            <a:r>
              <a:rPr lang="en-US" dirty="0" smtClean="0"/>
              <a:t>Functional </a:t>
            </a:r>
            <a:br>
              <a:rPr lang="en-US" dirty="0" smtClean="0"/>
            </a:br>
            <a:r>
              <a:rPr lang="en-US" dirty="0" smtClean="0"/>
              <a:t>Groups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98" y="1333501"/>
            <a:ext cx="8143678" cy="3575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So far….</a:t>
            </a:r>
          </a:p>
          <a:p>
            <a:r>
              <a:rPr lang="en-US" b="1" dirty="0" smtClean="0"/>
              <a:t>FG #1: Alkyl Halides 	R-X</a:t>
            </a:r>
          </a:p>
          <a:p>
            <a:r>
              <a:rPr lang="en-US" b="1" dirty="0" smtClean="0"/>
              <a:t>FG #2: Alcohols		R-OH</a:t>
            </a:r>
          </a:p>
          <a:p>
            <a:pPr marL="0" indent="0">
              <a:buNone/>
            </a:pPr>
            <a:r>
              <a:rPr lang="en-US" b="1" dirty="0" smtClean="0"/>
              <a:t>Next….</a:t>
            </a:r>
          </a:p>
          <a:p>
            <a:r>
              <a:rPr lang="en-US" b="1" dirty="0" smtClean="0"/>
              <a:t>FG #3: Aldehydes		RH=O</a:t>
            </a:r>
          </a:p>
          <a:p>
            <a:r>
              <a:rPr lang="en-US" b="1" dirty="0" smtClean="0"/>
              <a:t>FG #4 Ketones		R=O</a:t>
            </a:r>
          </a:p>
          <a:p>
            <a:r>
              <a:rPr lang="en-US" b="1" dirty="0" smtClean="0"/>
              <a:t>FG #5 Ethers		R-O-R</a:t>
            </a:r>
          </a:p>
          <a:p>
            <a:r>
              <a:rPr lang="en-US" b="1" dirty="0" smtClean="0"/>
              <a:t>FG #6 Esters			R-C=O-O-R (</a:t>
            </a:r>
            <a:r>
              <a:rPr lang="en-US" b="1" dirty="0" err="1" smtClean="0"/>
              <a:t>kindof</a:t>
            </a:r>
            <a:r>
              <a:rPr lang="is-IS" b="1" dirty="0" smtClean="0"/>
              <a:t>…)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522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" y="74706"/>
            <a:ext cx="7963809" cy="952500"/>
          </a:xfrm>
        </p:spPr>
        <p:txBody>
          <a:bodyPr/>
          <a:lstStyle/>
          <a:p>
            <a:r>
              <a:rPr lang="en-US" dirty="0" smtClean="0"/>
              <a:t>FG#3: Aldehydes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814020"/>
            <a:ext cx="8400143" cy="3611241"/>
          </a:xfrm>
        </p:spPr>
        <p:txBody>
          <a:bodyPr>
            <a:normAutofit/>
          </a:bodyPr>
          <a:lstStyle/>
          <a:p>
            <a:r>
              <a:rPr lang="en-US" sz="3200" b="1" dirty="0"/>
              <a:t>Organic compounds containing an oxygen at the </a:t>
            </a:r>
            <a:r>
              <a:rPr lang="en-US" sz="3200" b="1" i="1" dirty="0">
                <a:solidFill>
                  <a:srgbClr val="FF0000"/>
                </a:solidFill>
              </a:rPr>
              <a:t>END</a:t>
            </a:r>
            <a:r>
              <a:rPr lang="en-US" sz="3200" b="1" dirty="0"/>
              <a:t> of a parent chain double bonded to a carbon.</a:t>
            </a:r>
          </a:p>
          <a:p>
            <a:r>
              <a:rPr lang="en-US" sz="3200" b="1" dirty="0" smtClean="0"/>
              <a:t>To name aldehydes remove the “</a:t>
            </a:r>
            <a:r>
              <a:rPr lang="en-US" sz="3200" b="1" i="1" dirty="0" smtClean="0">
                <a:solidFill>
                  <a:srgbClr val="FF0000"/>
                </a:solidFill>
              </a:rPr>
              <a:t>-e</a:t>
            </a:r>
            <a:r>
              <a:rPr lang="en-US" sz="3200" b="1" dirty="0" smtClean="0"/>
              <a:t>” from </a:t>
            </a:r>
            <a:r>
              <a:rPr lang="en-US" sz="3200" b="1" dirty="0"/>
              <a:t>the </a:t>
            </a:r>
            <a:r>
              <a:rPr lang="en-US" sz="3200" b="1" dirty="0" smtClean="0"/>
              <a:t>end of the parent chain and replace it with “</a:t>
            </a:r>
            <a:r>
              <a:rPr lang="en-US" sz="3200" b="1" i="1" dirty="0" smtClean="0">
                <a:solidFill>
                  <a:srgbClr val="FF0000"/>
                </a:solidFill>
              </a:rPr>
              <a:t>-al</a:t>
            </a:r>
            <a:r>
              <a:rPr lang="en-US" sz="3200" b="1" dirty="0" smtClean="0"/>
              <a:t>”</a:t>
            </a:r>
          </a:p>
          <a:p>
            <a:endParaRPr lang="en-US" sz="3200" b="1" dirty="0" smtClean="0"/>
          </a:p>
        </p:txBody>
      </p:sp>
      <p:pic>
        <p:nvPicPr>
          <p:cNvPr id="4" name="Picture 3" descr="Screen Shot 2015-09-24 at 12.0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40" y="1"/>
            <a:ext cx="2065760" cy="18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Aldehydes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02913"/>
            <a:ext cx="8474983" cy="33064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1-ethanal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347786"/>
            <a:ext cx="3073400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Aldehydes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396999"/>
            <a:ext cx="8474983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2-chloro-1-pentanal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5-09-24 at 12.0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34" y="1331577"/>
            <a:ext cx="4139366" cy="19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FG#4: Ketones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143" y="1814020"/>
            <a:ext cx="8400143" cy="361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Organic compounds containing an oxygen in the </a:t>
            </a:r>
            <a:r>
              <a:rPr lang="en-US" sz="3200" b="1" i="1" dirty="0" smtClean="0">
                <a:solidFill>
                  <a:srgbClr val="FF0000"/>
                </a:solidFill>
              </a:rPr>
              <a:t>middle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404040"/>
                </a:solidFill>
              </a:rPr>
              <a:t>of a parent chain double bonded to a carbon.</a:t>
            </a:r>
          </a:p>
          <a:p>
            <a:r>
              <a:rPr lang="en-US" sz="3200" b="1" dirty="0" smtClean="0">
                <a:solidFill>
                  <a:srgbClr val="404040"/>
                </a:solidFill>
              </a:rPr>
              <a:t>To name aldehydes remove the “</a:t>
            </a:r>
            <a:r>
              <a:rPr lang="en-US" sz="3200" b="1" i="1" dirty="0" smtClean="0">
                <a:solidFill>
                  <a:srgbClr val="FF0000"/>
                </a:solidFill>
              </a:rPr>
              <a:t>-e</a:t>
            </a:r>
            <a:r>
              <a:rPr lang="en-US" sz="3200" b="1" dirty="0" smtClean="0">
                <a:solidFill>
                  <a:srgbClr val="404040"/>
                </a:solidFill>
              </a:rPr>
              <a:t>” from the end of the parent chain and replace it with “</a:t>
            </a:r>
            <a:r>
              <a:rPr lang="en-US" sz="3200" b="1" i="1" dirty="0" smtClean="0">
                <a:solidFill>
                  <a:srgbClr val="FF0000"/>
                </a:solidFill>
              </a:rPr>
              <a:t>-one</a:t>
            </a:r>
            <a:r>
              <a:rPr lang="en-US" sz="3200" b="1" dirty="0" smtClean="0">
                <a:solidFill>
                  <a:srgbClr val="404040"/>
                </a:solidFill>
              </a:rPr>
              <a:t>”</a:t>
            </a:r>
          </a:p>
          <a:p>
            <a:endParaRPr lang="en-US" sz="3200" b="1" dirty="0" smtClean="0"/>
          </a:p>
        </p:txBody>
      </p:sp>
      <p:pic>
        <p:nvPicPr>
          <p:cNvPr id="6" name="Picture 5" descr="Screen Shot 2015-09-24 at 12.1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48" y="0"/>
            <a:ext cx="2287953" cy="16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27573"/>
            <a:ext cx="8474983" cy="32817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2-pentanone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5-09-24 at 12.1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4" y="1369713"/>
            <a:ext cx="4129046" cy="18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27573"/>
            <a:ext cx="8474983" cy="32817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-methyl-2-butanone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5-09-24 at 12.1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48" y="1027206"/>
            <a:ext cx="2935453" cy="24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BONUS!</a:t>
            </a:r>
            <a:r>
              <a:rPr lang="en-US" dirty="0" smtClean="0"/>
              <a:t>: Naming </a:t>
            </a:r>
            <a:r>
              <a:rPr lang="en-US" dirty="0" smtClean="0"/>
              <a:t>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52233"/>
            <a:ext cx="8474983" cy="32571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2,3-hexandione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5-09-24 at 12.1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94" y="1495747"/>
            <a:ext cx="3850707" cy="18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74706"/>
            <a:ext cx="5570187" cy="952500"/>
          </a:xfrm>
        </p:spPr>
        <p:txBody>
          <a:bodyPr/>
          <a:lstStyle/>
          <a:p>
            <a:r>
              <a:rPr lang="en-US" dirty="0" smtClean="0"/>
              <a:t>FG#5: Ethers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1420" y="1363014"/>
            <a:ext cx="8788721" cy="4062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3200" dirty="0" smtClean="0">
                <a:solidFill>
                  <a:srgbClr val="404040"/>
                </a:solidFill>
                <a:effectLst/>
              </a:rPr>
              <a:t>Recognise </a:t>
            </a:r>
            <a:r>
              <a:rPr lang="en-CA" sz="3200" dirty="0">
                <a:solidFill>
                  <a:srgbClr val="404040"/>
                </a:solidFill>
                <a:effectLst/>
              </a:rPr>
              <a:t>that the molecule is an ether because it has the general form:</a:t>
            </a:r>
          </a:p>
          <a:p>
            <a:pPr lvl="0"/>
            <a:r>
              <a:rPr lang="en-CA" sz="3200" dirty="0">
                <a:solidFill>
                  <a:srgbClr val="404040"/>
                </a:solidFill>
                <a:effectLst/>
              </a:rPr>
              <a:t>Identify the </a:t>
            </a:r>
            <a:r>
              <a:rPr lang="en-CA" sz="3200" dirty="0">
                <a:solidFill>
                  <a:srgbClr val="FF0000"/>
                </a:solidFill>
                <a:effectLst/>
              </a:rPr>
              <a:t>parts</a:t>
            </a:r>
            <a:r>
              <a:rPr lang="en-CA" sz="3200" dirty="0">
                <a:effectLst/>
              </a:rPr>
              <a:t> </a:t>
            </a:r>
            <a:r>
              <a:rPr lang="en-CA" sz="3200" dirty="0">
                <a:solidFill>
                  <a:srgbClr val="404040"/>
                </a:solidFill>
                <a:effectLst/>
              </a:rPr>
              <a:t>labelled "R</a:t>
            </a:r>
            <a:r>
              <a:rPr lang="en-CA" sz="3200" baseline="-25000" dirty="0">
                <a:solidFill>
                  <a:srgbClr val="404040"/>
                </a:solidFill>
                <a:effectLst/>
              </a:rPr>
              <a:t>1</a:t>
            </a:r>
            <a:r>
              <a:rPr lang="en-CA" sz="3200" dirty="0">
                <a:solidFill>
                  <a:srgbClr val="404040"/>
                </a:solidFill>
                <a:effectLst/>
              </a:rPr>
              <a:t>" and "R</a:t>
            </a:r>
            <a:r>
              <a:rPr lang="en-CA" sz="320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en-CA" sz="3200" dirty="0">
                <a:solidFill>
                  <a:srgbClr val="404040"/>
                </a:solidFill>
                <a:effectLst/>
              </a:rPr>
              <a:t>". </a:t>
            </a:r>
            <a:r>
              <a:rPr lang="en-CA" sz="3200" b="1" i="1" dirty="0">
                <a:solidFill>
                  <a:srgbClr val="404040"/>
                </a:solidFill>
                <a:effectLst/>
              </a:rPr>
              <a:t>Standard system of labelling carbon chains as used for alkanes</a:t>
            </a:r>
            <a:r>
              <a:rPr lang="en-CA" sz="3200" dirty="0">
                <a:solidFill>
                  <a:srgbClr val="404040"/>
                </a:solidFill>
                <a:effectLst/>
              </a:rPr>
              <a:t>. </a:t>
            </a:r>
          </a:p>
          <a:p>
            <a:r>
              <a:rPr lang="en-CA" sz="3200" dirty="0">
                <a:solidFill>
                  <a:srgbClr val="404040"/>
                </a:solidFill>
                <a:effectLst/>
              </a:rPr>
              <a:t>The shorter of the two chains "R</a:t>
            </a:r>
            <a:r>
              <a:rPr lang="en-CA" sz="3200" baseline="-25000" dirty="0">
                <a:solidFill>
                  <a:srgbClr val="404040"/>
                </a:solidFill>
                <a:effectLst/>
              </a:rPr>
              <a:t>1</a:t>
            </a:r>
            <a:r>
              <a:rPr lang="en-CA" sz="3200" dirty="0">
                <a:solidFill>
                  <a:srgbClr val="404040"/>
                </a:solidFill>
                <a:effectLst/>
              </a:rPr>
              <a:t>" and "R</a:t>
            </a:r>
            <a:r>
              <a:rPr lang="en-CA" sz="320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en-CA" sz="3200" dirty="0">
                <a:solidFill>
                  <a:srgbClr val="404040"/>
                </a:solidFill>
                <a:effectLst/>
              </a:rPr>
              <a:t>" becomes the </a:t>
            </a:r>
            <a:r>
              <a:rPr lang="en-CA" sz="3200" b="1" i="1" u="sng" dirty="0">
                <a:solidFill>
                  <a:srgbClr val="FF0000"/>
                </a:solidFill>
                <a:effectLst/>
              </a:rPr>
              <a:t>first part</a:t>
            </a:r>
            <a:r>
              <a:rPr lang="en-CA" sz="3200" b="1" i="1" dirty="0">
                <a:solidFill>
                  <a:srgbClr val="404040"/>
                </a:solidFill>
                <a:effectLst/>
              </a:rPr>
              <a:t> </a:t>
            </a:r>
            <a:r>
              <a:rPr lang="en-CA" sz="3200" dirty="0">
                <a:solidFill>
                  <a:srgbClr val="404040"/>
                </a:solidFill>
                <a:effectLst/>
              </a:rPr>
              <a:t>of the name </a:t>
            </a:r>
            <a:r>
              <a:rPr lang="en-CA" sz="3200" b="1" dirty="0">
                <a:solidFill>
                  <a:srgbClr val="404040"/>
                </a:solidFill>
                <a:effectLst/>
              </a:rPr>
              <a:t>with the </a:t>
            </a:r>
            <a:r>
              <a:rPr lang="en-CA" sz="3200" b="1" dirty="0" smtClean="0">
                <a:solidFill>
                  <a:srgbClr val="404040"/>
                </a:solidFill>
                <a:effectLst/>
              </a:rPr>
              <a:t>“</a:t>
            </a:r>
            <a:r>
              <a:rPr lang="en-CA" sz="3200" b="1" dirty="0" smtClean="0">
                <a:solidFill>
                  <a:srgbClr val="FF0000"/>
                </a:solidFill>
                <a:effectLst/>
              </a:rPr>
              <a:t>-oxy</a:t>
            </a:r>
            <a:r>
              <a:rPr lang="en-CA" sz="3200" b="1" dirty="0" smtClean="0">
                <a:solidFill>
                  <a:srgbClr val="404040"/>
                </a:solidFill>
                <a:effectLst/>
              </a:rPr>
              <a:t>" suffix</a:t>
            </a:r>
            <a:r>
              <a:rPr lang="en-CA" sz="3200" dirty="0" smtClean="0">
                <a:solidFill>
                  <a:srgbClr val="404040"/>
                </a:solidFill>
                <a:effectLst/>
              </a:rPr>
              <a:t>, </a:t>
            </a:r>
            <a:r>
              <a:rPr lang="en-CA" sz="3200" dirty="0">
                <a:solidFill>
                  <a:srgbClr val="404040"/>
                </a:solidFill>
                <a:effectLst/>
              </a:rPr>
              <a:t>and the name of the longer alkane chain </a:t>
            </a:r>
            <a:r>
              <a:rPr lang="en-CA" sz="3200" dirty="0">
                <a:effectLst/>
              </a:rPr>
              <a:t>forming the suffix of the name of the ether.  </a:t>
            </a:r>
            <a:endParaRPr lang="en-US" sz="3200" b="1" dirty="0" smtClean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2" y="74706"/>
            <a:ext cx="2646259" cy="12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396999"/>
            <a:ext cx="8474983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methoxypropane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96" y="1421767"/>
            <a:ext cx="3862704" cy="1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err="1" smtClean="0"/>
              <a:t>Cis</a:t>
            </a:r>
            <a:r>
              <a:rPr lang="en-US" dirty="0"/>
              <a:t> </a:t>
            </a:r>
            <a:r>
              <a:rPr lang="en-US" dirty="0" smtClean="0"/>
              <a:t>- Trans Isomerism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Draw the structure for 2-butene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98" y="1958830"/>
            <a:ext cx="3951257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396999"/>
            <a:ext cx="8474983" cy="351234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propoxypentane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1937"/>
          <a:stretch/>
        </p:blipFill>
        <p:spPr bwMode="auto">
          <a:xfrm>
            <a:off x="4623631" y="1379932"/>
            <a:ext cx="4250495" cy="1628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47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491941"/>
            <a:ext cx="8474983" cy="34174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Ethoxy-2-methylpropane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31492" r="15683" b="33460"/>
          <a:stretch/>
        </p:blipFill>
        <p:spPr bwMode="auto">
          <a:xfrm>
            <a:off x="5180509" y="1491941"/>
            <a:ext cx="3693617" cy="1912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6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57" y="317500"/>
            <a:ext cx="7245393" cy="728907"/>
          </a:xfrm>
        </p:spPr>
        <p:txBody>
          <a:bodyPr/>
          <a:lstStyle/>
          <a:p>
            <a:r>
              <a:rPr lang="en-US" dirty="0" smtClean="0"/>
              <a:t>Esters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262" y="1146699"/>
            <a:ext cx="8982738" cy="42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dirty="0">
                <a:solidFill>
                  <a:srgbClr val="404040"/>
                </a:solidFill>
                <a:effectLst/>
              </a:rPr>
              <a:t>First, identify the </a:t>
            </a:r>
            <a:r>
              <a:rPr lang="en-CA" dirty="0">
                <a:solidFill>
                  <a:srgbClr val="FF0000"/>
                </a:solidFill>
                <a:effectLst/>
              </a:rPr>
              <a:t>oxygen</a:t>
            </a:r>
            <a:r>
              <a:rPr lang="en-CA" dirty="0">
                <a:solidFill>
                  <a:srgbClr val="404040"/>
                </a:solidFill>
                <a:effectLst/>
              </a:rPr>
              <a:t> that is part of the continuous chain and bonded to carbon on both sides. (</a:t>
            </a:r>
            <a:r>
              <a:rPr lang="en-CA" b="1" i="1" dirty="0">
                <a:solidFill>
                  <a:srgbClr val="404040"/>
                </a:solidFill>
                <a:effectLst/>
              </a:rPr>
              <a:t>On one side of this </a:t>
            </a:r>
            <a:r>
              <a:rPr lang="en-CA" b="1" i="1" dirty="0">
                <a:solidFill>
                  <a:srgbClr val="FF0000"/>
                </a:solidFill>
                <a:effectLst/>
              </a:rPr>
              <a:t>oxygen</a:t>
            </a:r>
            <a:r>
              <a:rPr lang="en-CA" b="1" i="1" dirty="0">
                <a:solidFill>
                  <a:srgbClr val="404040"/>
                </a:solidFill>
                <a:effectLst/>
              </a:rPr>
              <a:t> there will be a carbonyl present but on the other side there won't be</a:t>
            </a:r>
            <a:r>
              <a:rPr lang="en-CA" dirty="0">
                <a:solidFill>
                  <a:srgbClr val="404040"/>
                </a:solidFill>
                <a:effectLst/>
              </a:rPr>
              <a:t>.</a:t>
            </a:r>
            <a:r>
              <a:rPr lang="en-CA" dirty="0" smtClean="0">
                <a:solidFill>
                  <a:srgbClr val="404040"/>
                </a:solidFill>
                <a:effectLst/>
              </a:rPr>
              <a:t>)</a:t>
            </a:r>
          </a:p>
          <a:p>
            <a:pPr lvl="0"/>
            <a:endParaRPr lang="en-CA" dirty="0">
              <a:solidFill>
                <a:srgbClr val="404040"/>
              </a:solidFill>
              <a:effectLst/>
            </a:endParaRPr>
          </a:p>
          <a:p>
            <a:pPr lvl="0"/>
            <a:endParaRPr lang="en-CA" dirty="0">
              <a:solidFill>
                <a:srgbClr val="404040"/>
              </a:solidFill>
              <a:effectLst/>
            </a:endParaRPr>
          </a:p>
          <a:p>
            <a:pPr lvl="0"/>
            <a:r>
              <a:rPr lang="en-CA" dirty="0">
                <a:solidFill>
                  <a:srgbClr val="404040"/>
                </a:solidFill>
                <a:effectLst/>
              </a:rPr>
              <a:t>Second, begin numbering the </a:t>
            </a:r>
            <a:r>
              <a:rPr lang="en-CA" dirty="0">
                <a:solidFill>
                  <a:srgbClr val="FF0000"/>
                </a:solidFill>
                <a:effectLst/>
              </a:rPr>
              <a:t>carbon chains </a:t>
            </a:r>
            <a:r>
              <a:rPr lang="en-CA" dirty="0">
                <a:solidFill>
                  <a:srgbClr val="404040"/>
                </a:solidFill>
                <a:effectLst/>
              </a:rPr>
              <a:t>on either side of the </a:t>
            </a:r>
            <a:r>
              <a:rPr lang="en-CA" dirty="0">
                <a:solidFill>
                  <a:srgbClr val="FF0000"/>
                </a:solidFill>
                <a:effectLst/>
              </a:rPr>
              <a:t>oxygen</a:t>
            </a:r>
            <a:r>
              <a:rPr lang="en-CA" dirty="0">
                <a:effectLst/>
              </a:rPr>
              <a:t> </a:t>
            </a:r>
            <a:r>
              <a:rPr lang="en-CA" dirty="0">
                <a:solidFill>
                  <a:srgbClr val="404040"/>
                </a:solidFill>
                <a:effectLst/>
              </a:rPr>
              <a:t>identified in step 1.</a:t>
            </a:r>
          </a:p>
          <a:p>
            <a:endParaRPr lang="en-US" sz="3200" b="1" dirty="0" smtClean="0">
              <a:solidFill>
                <a:srgbClr val="404040"/>
              </a:solidFill>
            </a:endParaRPr>
          </a:p>
        </p:txBody>
      </p:sp>
      <p:pic>
        <p:nvPicPr>
          <p:cNvPr id="3" name="Picture 2" descr="Screen Shot 2018-06-28 at 12.2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55" y="-3064"/>
            <a:ext cx="1581404" cy="12174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8182"/>
          <a:stretch/>
        </p:blipFill>
        <p:spPr bwMode="auto">
          <a:xfrm>
            <a:off x="3346165" y="2465381"/>
            <a:ext cx="2197180" cy="109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8696"/>
          <a:stretch/>
        </p:blipFill>
        <p:spPr bwMode="auto">
          <a:xfrm>
            <a:off x="4677771" y="4307785"/>
            <a:ext cx="2197180" cy="1228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143" y="1461293"/>
            <a:ext cx="8400143" cy="396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dirty="0" smtClean="0">
                <a:solidFill>
                  <a:srgbClr val="404040"/>
                </a:solidFill>
                <a:effectLst/>
              </a:rPr>
              <a:t>Next</a:t>
            </a:r>
            <a:r>
              <a:rPr lang="en-CA" dirty="0">
                <a:solidFill>
                  <a:srgbClr val="404040"/>
                </a:solidFill>
                <a:effectLst/>
              </a:rPr>
              <a:t>, use this format: [alkyl on side </a:t>
            </a:r>
            <a:r>
              <a:rPr lang="en-CA" dirty="0">
                <a:solidFill>
                  <a:srgbClr val="FF0000"/>
                </a:solidFill>
                <a:effectLst/>
              </a:rPr>
              <a:t>further</a:t>
            </a:r>
            <a:r>
              <a:rPr lang="en-CA" dirty="0">
                <a:effectLst/>
              </a:rPr>
              <a:t> </a:t>
            </a:r>
            <a:r>
              <a:rPr lang="en-CA" dirty="0">
                <a:solidFill>
                  <a:srgbClr val="404040"/>
                </a:solidFill>
                <a:effectLst/>
              </a:rPr>
              <a:t>from the carbonyl] (space) [alkane on the </a:t>
            </a:r>
            <a:r>
              <a:rPr lang="en-CA" dirty="0">
                <a:solidFill>
                  <a:srgbClr val="FF0000"/>
                </a:solidFill>
                <a:effectLst/>
              </a:rPr>
              <a:t>side</a:t>
            </a:r>
            <a:r>
              <a:rPr lang="en-CA" dirty="0">
                <a:effectLst/>
              </a:rPr>
              <a:t> </a:t>
            </a:r>
            <a:r>
              <a:rPr lang="en-CA" dirty="0">
                <a:solidFill>
                  <a:srgbClr val="404040"/>
                </a:solidFill>
                <a:effectLst/>
              </a:rPr>
              <a:t>with the carbonyl] - (In this case: [methyl] [methane]</a:t>
            </a:r>
            <a:r>
              <a:rPr lang="en-CA" dirty="0" smtClean="0">
                <a:solidFill>
                  <a:srgbClr val="404040"/>
                </a:solidFill>
                <a:effectLst/>
              </a:rPr>
              <a:t>)</a:t>
            </a:r>
            <a:endParaRPr lang="en-CA" dirty="0">
              <a:solidFill>
                <a:srgbClr val="404040"/>
              </a:solidFill>
              <a:effectLst/>
            </a:endParaRPr>
          </a:p>
          <a:p>
            <a:pPr lvl="0"/>
            <a:r>
              <a:rPr lang="en-CA" dirty="0">
                <a:solidFill>
                  <a:srgbClr val="404040"/>
                </a:solidFill>
                <a:effectLst/>
              </a:rPr>
              <a:t>Finally, change the ending of the alkane on the same side as the carbonyl from </a:t>
            </a:r>
            <a:r>
              <a:rPr lang="en-CA" dirty="0">
                <a:solidFill>
                  <a:srgbClr val="FF0000"/>
                </a:solidFill>
                <a:effectLst/>
              </a:rPr>
              <a:t>-e to -</a:t>
            </a:r>
            <a:r>
              <a:rPr lang="en-CA" dirty="0" err="1">
                <a:solidFill>
                  <a:srgbClr val="FF0000"/>
                </a:solidFill>
                <a:effectLst/>
              </a:rPr>
              <a:t>oate</a:t>
            </a:r>
            <a:r>
              <a:rPr lang="en-CA" dirty="0">
                <a:solidFill>
                  <a:srgbClr val="404040"/>
                </a:solidFill>
                <a:effectLst/>
              </a:rPr>
              <a:t>. (In this case: methyl </a:t>
            </a:r>
            <a:r>
              <a:rPr lang="en-CA" dirty="0" err="1">
                <a:solidFill>
                  <a:srgbClr val="404040"/>
                </a:solidFill>
                <a:effectLst/>
              </a:rPr>
              <a:t>methanoate</a:t>
            </a:r>
            <a:r>
              <a:rPr lang="en-CA" dirty="0">
                <a:solidFill>
                  <a:srgbClr val="404040"/>
                </a:solidFill>
                <a:effectLst/>
              </a:rPr>
              <a:t>)</a:t>
            </a:r>
          </a:p>
          <a:p>
            <a:endParaRPr lang="en-US" sz="3200" b="1" dirty="0" smtClean="0"/>
          </a:p>
        </p:txBody>
      </p:sp>
      <p:pic>
        <p:nvPicPr>
          <p:cNvPr id="3" name="Picture 2" descr="Screen Shot 2018-06-28 at 12.2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99" y="-3064"/>
            <a:ext cx="1363159" cy="10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396999"/>
            <a:ext cx="8474983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ropyl </a:t>
            </a:r>
            <a:r>
              <a:rPr lang="en-US" sz="3600" b="1" dirty="0" err="1" smtClean="0">
                <a:solidFill>
                  <a:srgbClr val="FF0000"/>
                </a:solidFill>
              </a:rPr>
              <a:t>ethanoate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1" y="1397000"/>
            <a:ext cx="3633144" cy="19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528931"/>
            <a:ext cx="8474983" cy="33804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smtClean="0">
                <a:solidFill>
                  <a:srgbClr val="FF0000"/>
                </a:solidFill>
              </a:rPr>
              <a:t>ethyl </a:t>
            </a:r>
            <a:r>
              <a:rPr lang="en-US" sz="3600" b="1" dirty="0" err="1" smtClean="0">
                <a:solidFill>
                  <a:srgbClr val="FF0000"/>
                </a:solidFill>
              </a:rPr>
              <a:t>butanoate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20" y="1228764"/>
            <a:ext cx="3995981" cy="15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516601"/>
            <a:ext cx="8474983" cy="33927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3600" b="1" dirty="0">
                <a:solidFill>
                  <a:srgbClr val="FF0000"/>
                </a:solidFill>
              </a:rPr>
              <a:t>3-</a:t>
            </a:r>
            <a:r>
              <a:rPr lang="en-US" sz="3600" b="1" dirty="0" smtClean="0">
                <a:solidFill>
                  <a:srgbClr val="FF0000"/>
                </a:solidFill>
              </a:rPr>
              <a:t>bromopentyl-2</a:t>
            </a:r>
            <a:r>
              <a:rPr lang="en-US" sz="3600" b="1" dirty="0">
                <a:solidFill>
                  <a:srgbClr val="FF0000"/>
                </a:solidFill>
              </a:rPr>
              <a:t>-chlorobutanoate</a:t>
            </a: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7" y="1027207"/>
            <a:ext cx="3733932" cy="16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err="1" smtClean="0"/>
              <a:t>Cis</a:t>
            </a:r>
            <a:r>
              <a:rPr lang="en-US" dirty="0"/>
              <a:t> </a:t>
            </a:r>
            <a:r>
              <a:rPr lang="en-US" dirty="0" smtClean="0"/>
              <a:t>- Trans Isomerism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35" y="1027207"/>
            <a:ext cx="8748407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Is there any other way to draw this structure?</a:t>
            </a:r>
            <a:endParaRPr lang="en-US" sz="3000" b="1" baseline="-25000" dirty="0" smtClean="0"/>
          </a:p>
          <a:p>
            <a:r>
              <a:rPr lang="en-US" sz="3200" b="1" i="1" dirty="0" smtClean="0"/>
              <a:t>trans</a:t>
            </a:r>
            <a:r>
              <a:rPr lang="en-US" sz="3200" b="1" dirty="0" smtClean="0"/>
              <a:t>-2-butene		</a:t>
            </a:r>
            <a:r>
              <a:rPr lang="en-US" sz="3200" b="1" i="1" dirty="0" smtClean="0"/>
              <a:t>cis</a:t>
            </a:r>
            <a:r>
              <a:rPr lang="en-US" sz="3200" b="1" dirty="0" smtClean="0"/>
              <a:t>-2-butene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77050"/>
            <a:ext cx="3448948" cy="2220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44" y="2277050"/>
            <a:ext cx="3729160" cy="24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- Trans 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98" y="1333501"/>
            <a:ext cx="8143678" cy="3575844"/>
          </a:xfrm>
        </p:spPr>
        <p:txBody>
          <a:bodyPr/>
          <a:lstStyle/>
          <a:p>
            <a:r>
              <a:rPr lang="en-US" sz="2800" b="1" dirty="0" smtClean="0"/>
              <a:t>So what’s the difference?</a:t>
            </a:r>
          </a:p>
          <a:p>
            <a:r>
              <a:rPr lang="en-US" sz="2800" b="1" dirty="0" smtClean="0"/>
              <a:t>A lot!</a:t>
            </a:r>
          </a:p>
          <a:p>
            <a:r>
              <a:rPr lang="en-US" sz="2800" b="1" dirty="0" smtClean="0"/>
              <a:t>The double bond “</a:t>
            </a:r>
            <a:r>
              <a:rPr lang="en-US" sz="2800" b="1" dirty="0" smtClean="0">
                <a:solidFill>
                  <a:srgbClr val="FF0000"/>
                </a:solidFill>
              </a:rPr>
              <a:t>locks</a:t>
            </a:r>
            <a:r>
              <a:rPr lang="en-US" sz="2800" b="1" dirty="0" smtClean="0"/>
              <a:t>” the molecule in place and changes the </a:t>
            </a:r>
            <a:r>
              <a:rPr lang="en-US" sz="2800" b="1" dirty="0" smtClean="0">
                <a:solidFill>
                  <a:srgbClr val="FF0000"/>
                </a:solidFill>
              </a:rPr>
              <a:t>properties</a:t>
            </a:r>
            <a:r>
              <a:rPr lang="en-US" sz="2800" b="1" dirty="0" smtClean="0"/>
              <a:t> of the compound.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One compound may be life saving… another may be deadly…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2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66189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- Trans 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2" y="1027206"/>
            <a:ext cx="8557394" cy="41125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Naming </a:t>
            </a:r>
            <a:r>
              <a:rPr lang="en-US" sz="3200" b="1" dirty="0" err="1" smtClean="0"/>
              <a:t>Cis</a:t>
            </a:r>
            <a:r>
              <a:rPr lang="en-US" sz="3200" b="1" dirty="0" smtClean="0"/>
              <a:t>-Trans Alkene’s: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The parent chain must contain the </a:t>
            </a:r>
            <a:r>
              <a:rPr lang="en-US" sz="3000" b="1" dirty="0" smtClean="0">
                <a:solidFill>
                  <a:srgbClr val="FF0000"/>
                </a:solidFill>
              </a:rPr>
              <a:t>double bond</a:t>
            </a:r>
            <a:r>
              <a:rPr lang="en-US" sz="3000" b="1" dirty="0" smtClean="0"/>
              <a:t>. 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b="1" dirty="0"/>
              <a:t>The name of the parent chain ends with </a:t>
            </a:r>
            <a:r>
              <a:rPr lang="en-US" sz="2800" b="1" dirty="0" smtClean="0"/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ene</a:t>
            </a:r>
            <a:r>
              <a:rPr lang="en-US" sz="2800" b="1" dirty="0" smtClean="0"/>
              <a:t>” </a:t>
            </a:r>
            <a:r>
              <a:rPr lang="en-US" sz="2800" b="1" dirty="0"/>
              <a:t>instead of </a:t>
            </a:r>
            <a:r>
              <a:rPr lang="en-US" sz="2800" b="1" dirty="0" smtClean="0"/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ane</a:t>
            </a:r>
            <a:r>
              <a:rPr lang="en-US" sz="2800" b="1" dirty="0" smtClean="0"/>
              <a:t>”</a:t>
            </a:r>
            <a:r>
              <a:rPr lang="en-US" sz="2800" b="1" dirty="0"/>
              <a:t>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b="1" dirty="0" smtClean="0"/>
              <a:t>Determine if the molecule is “</a:t>
            </a:r>
            <a:r>
              <a:rPr lang="en-US" sz="2800" b="1" dirty="0" err="1" smtClean="0"/>
              <a:t>cis</a:t>
            </a:r>
            <a:r>
              <a:rPr lang="en-US" sz="2800" b="1" dirty="0" smtClean="0"/>
              <a:t>” (</a:t>
            </a:r>
            <a:r>
              <a:rPr lang="en-US" sz="2800" b="1" dirty="0" smtClean="0">
                <a:solidFill>
                  <a:srgbClr val="FF0000"/>
                </a:solidFill>
              </a:rPr>
              <a:t>same side</a:t>
            </a:r>
            <a:r>
              <a:rPr lang="en-US" sz="2800" b="1" dirty="0" smtClean="0"/>
              <a:t>) or “trans” (</a:t>
            </a:r>
            <a:r>
              <a:rPr lang="en-US" sz="2800" b="1" dirty="0" smtClean="0">
                <a:solidFill>
                  <a:srgbClr val="FF0000"/>
                </a:solidFill>
              </a:rPr>
              <a:t>across</a:t>
            </a:r>
            <a:r>
              <a:rPr lang="en-US" sz="2800" b="1" dirty="0" smtClean="0"/>
              <a:t>) </a:t>
            </a:r>
            <a:r>
              <a:rPr lang="en-US" sz="2800" b="1" i="1" dirty="0" smtClean="0">
                <a:solidFill>
                  <a:srgbClr val="FF0000"/>
                </a:solidFill>
              </a:rPr>
              <a:t>AT</a:t>
            </a:r>
            <a:r>
              <a:rPr lang="en-US" sz="2800" b="1" dirty="0" smtClean="0"/>
              <a:t> the double bond and include it at the front of the parent chain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b="1" dirty="0" smtClean="0"/>
              <a:t>Include the </a:t>
            </a:r>
            <a:r>
              <a:rPr lang="en-US" sz="2800" b="1" dirty="0" smtClean="0">
                <a:solidFill>
                  <a:srgbClr val="FF0000"/>
                </a:solidFill>
              </a:rPr>
              <a:t>number</a:t>
            </a:r>
            <a:r>
              <a:rPr lang="en-US" sz="2800" b="1" dirty="0" smtClean="0"/>
              <a:t> where the double bond starts before the parent chain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209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- Trans 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13" y="1333501"/>
            <a:ext cx="8163836" cy="3575844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dirty="0" smtClean="0"/>
              <a:t>And as always…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2800" b="1" dirty="0" smtClean="0"/>
              <a:t>Name </a:t>
            </a:r>
            <a:r>
              <a:rPr lang="en-US" sz="2800" b="1" dirty="0"/>
              <a:t>and identify positions of the </a:t>
            </a:r>
            <a:r>
              <a:rPr lang="en-US" sz="2800" b="1" dirty="0" smtClean="0"/>
              <a:t>branches.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2800" b="1" dirty="0" smtClean="0"/>
              <a:t>Name </a:t>
            </a:r>
            <a:r>
              <a:rPr lang="en-US" sz="2800" b="1" dirty="0"/>
              <a:t>the compound.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13" y="74706"/>
            <a:ext cx="7798538" cy="952500"/>
          </a:xfrm>
        </p:spPr>
        <p:txBody>
          <a:bodyPr/>
          <a:lstStyle/>
          <a:p>
            <a:r>
              <a:rPr lang="en-US" dirty="0" smtClean="0"/>
              <a:t>Naming </a:t>
            </a:r>
            <a:r>
              <a:rPr lang="en-US" dirty="0" err="1" smtClean="0"/>
              <a:t>Cis</a:t>
            </a:r>
            <a:r>
              <a:rPr lang="en-US" dirty="0" smtClean="0"/>
              <a:t>-Trans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</a:rPr>
              <a:t>rans-2-pentene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5-09-24 at 11.5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41" y="1343718"/>
            <a:ext cx="4132101" cy="12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13" y="74706"/>
            <a:ext cx="7798538" cy="952500"/>
          </a:xfrm>
        </p:spPr>
        <p:txBody>
          <a:bodyPr/>
          <a:lstStyle/>
          <a:p>
            <a:r>
              <a:rPr lang="en-US" dirty="0" smtClean="0"/>
              <a:t>Naming </a:t>
            </a:r>
            <a:r>
              <a:rPr lang="en-US" dirty="0" err="1" smtClean="0"/>
              <a:t>Cis</a:t>
            </a:r>
            <a:r>
              <a:rPr lang="en-US" dirty="0" smtClean="0"/>
              <a:t>-Trans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FF0000"/>
                </a:solidFill>
              </a:rPr>
              <a:t>4-methyl-cis-2-heptene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5-09-24 at 11.5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74" y="1027206"/>
            <a:ext cx="4550399" cy="15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-Trans Isomers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45" y="1656184"/>
            <a:ext cx="7841677" cy="3735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Question</a:t>
            </a:r>
            <a:r>
              <a:rPr lang="en-US" sz="3200" b="1" dirty="0" smtClean="0"/>
              <a:t>: How would you name </a:t>
            </a:r>
            <a:r>
              <a:rPr lang="en-US" sz="3200" b="1" dirty="0" err="1" smtClean="0"/>
              <a:t>Cis</a:t>
            </a:r>
            <a:r>
              <a:rPr lang="en-US" sz="3200" b="1" dirty="0" smtClean="0"/>
              <a:t>-Trans Isomers for Alkynes?</a:t>
            </a:r>
            <a:endParaRPr lang="en-US" sz="3200" b="1" dirty="0"/>
          </a:p>
        </p:txBody>
      </p:sp>
      <p:pic>
        <p:nvPicPr>
          <p:cNvPr id="4" name="Picture 3" descr="Screen Shot 2019-09-06 at 9.0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8342"/>
            <a:ext cx="4572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3818</TotalTime>
  <Words>742</Words>
  <Application>Microsoft Macintosh PowerPoint</Application>
  <PresentationFormat>On-screen Show (16:10)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Wireframe Building 16x9</vt:lpstr>
      <vt:lpstr>Functional  Groups II</vt:lpstr>
      <vt:lpstr>Cis - Trans Isomerism</vt:lpstr>
      <vt:lpstr>Cis - Trans Isomerism</vt:lpstr>
      <vt:lpstr>Cis - Trans Isomerism</vt:lpstr>
      <vt:lpstr>Cis - Trans Isomerism</vt:lpstr>
      <vt:lpstr>Cis - Trans Isomerism</vt:lpstr>
      <vt:lpstr>Naming Cis-Trans Isomers</vt:lpstr>
      <vt:lpstr>Naming Cis-Trans Isomers</vt:lpstr>
      <vt:lpstr>Cis-Trans Isomers</vt:lpstr>
      <vt:lpstr>Functional Groups</vt:lpstr>
      <vt:lpstr>FG#3: Aldehydes</vt:lpstr>
      <vt:lpstr>Naming Aldehydes</vt:lpstr>
      <vt:lpstr>Naming Aldehydes</vt:lpstr>
      <vt:lpstr>FG#4: Ketones</vt:lpstr>
      <vt:lpstr>Naming Ketones</vt:lpstr>
      <vt:lpstr>Naming Ketones</vt:lpstr>
      <vt:lpstr>BONUS!: Naming Ketones</vt:lpstr>
      <vt:lpstr>FG#5: Ethers</vt:lpstr>
      <vt:lpstr>Naming Ethers</vt:lpstr>
      <vt:lpstr>Naming Ethers</vt:lpstr>
      <vt:lpstr>Naming Ethers</vt:lpstr>
      <vt:lpstr>Esters</vt:lpstr>
      <vt:lpstr>Esters</vt:lpstr>
      <vt:lpstr>Naming Esters</vt:lpstr>
      <vt:lpstr>Naming Esters</vt:lpstr>
      <vt:lpstr>Naming Esters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116</cp:revision>
  <dcterms:created xsi:type="dcterms:W3CDTF">2011-12-27T21:15:23Z</dcterms:created>
  <dcterms:modified xsi:type="dcterms:W3CDTF">2019-09-06T16:15:50Z</dcterms:modified>
</cp:coreProperties>
</file>