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91" r:id="rId3"/>
    <p:sldId id="294" r:id="rId4"/>
    <p:sldId id="277" r:id="rId5"/>
    <p:sldId id="288" r:id="rId6"/>
    <p:sldId id="293" r:id="rId7"/>
    <p:sldId id="279" r:id="rId8"/>
    <p:sldId id="290" r:id="rId9"/>
    <p:sldId id="289" r:id="rId10"/>
    <p:sldId id="286" r:id="rId11"/>
    <p:sldId id="287" r:id="rId12"/>
    <p:sldId id="280" r:id="rId13"/>
    <p:sldId id="292" r:id="rId14"/>
    <p:sldId id="284" r:id="rId15"/>
    <p:sldId id="285" r:id="rId16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04" y="-4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18-11-03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18-11-03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171700"/>
            <a:ext cx="7543800" cy="2286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3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4467031"/>
            <a:ext cx="7543800" cy="304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1" cap="all" baseline="0">
                <a:solidFill>
                  <a:schemeClr val="accent1"/>
                </a:solidFill>
                <a:effectLst/>
              </a:defRPr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907280"/>
            <a:ext cx="9144000" cy="91440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907280"/>
            <a:ext cx="9144000" cy="91440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318526"/>
            <a:ext cx="1028700" cy="463447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318525"/>
            <a:ext cx="5897880" cy="463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36"/>
            <a:ext cx="3326788" cy="5713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304858"/>
            <a:ext cx="4457700" cy="3429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2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4735286"/>
            <a:ext cx="4457700" cy="34212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700" b="1" cap="all" baseline="0"/>
            </a:lvl1pPr>
            <a:lvl2pPr marL="356616" indent="0">
              <a:buNone/>
              <a:defRPr sz="1600"/>
            </a:lvl2pPr>
            <a:lvl3pPr marL="713232" indent="0">
              <a:buNone/>
              <a:defRPr sz="1400"/>
            </a:lvl3pPr>
            <a:lvl4pPr marL="1069848" indent="0">
              <a:buNone/>
              <a:defRPr sz="1200"/>
            </a:lvl4pPr>
            <a:lvl5pPr marL="1426464" indent="0">
              <a:buNone/>
              <a:defRPr sz="1200"/>
            </a:lvl5pPr>
            <a:lvl6pPr marL="1783080" indent="0">
              <a:buNone/>
              <a:defRPr sz="1200"/>
            </a:lvl6pPr>
            <a:lvl7pPr marL="2139696" indent="0">
              <a:buNone/>
              <a:defRPr sz="1200"/>
            </a:lvl7pPr>
            <a:lvl8pPr marL="2496312" indent="0">
              <a:buNone/>
              <a:defRPr sz="1200"/>
            </a:lvl8pPr>
            <a:lvl9pPr marL="28529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41148" cy="5715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780313" y="0"/>
            <a:ext cx="41148" cy="5715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521355"/>
            <a:ext cx="3543300" cy="34316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521355"/>
            <a:ext cx="3543300" cy="34316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524000"/>
            <a:ext cx="3545586" cy="53445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 b="1" cap="all" baseline="0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058459"/>
            <a:ext cx="3545586" cy="289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524000"/>
            <a:ext cx="3545586" cy="53445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 b="1" cap="all" baseline="0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058459"/>
            <a:ext cx="3545586" cy="289454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36"/>
            <a:ext cx="3326788" cy="571357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780313" y="0"/>
            <a:ext cx="41148" cy="5715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780313" y="0"/>
            <a:ext cx="41148" cy="5715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095500"/>
            <a:ext cx="2606040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571500"/>
            <a:ext cx="459486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3619500"/>
            <a:ext cx="2606040" cy="990600"/>
          </a:xfrm>
        </p:spPr>
        <p:txBody>
          <a:bodyPr>
            <a:normAutofit/>
          </a:bodyPr>
          <a:lstStyle>
            <a:lvl1pPr marL="0" indent="0">
              <a:spcBef>
                <a:spcPts val="624"/>
              </a:spcBef>
              <a:buNone/>
              <a:defRPr sz="14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36"/>
            <a:ext cx="3326788" cy="57135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80313" y="0"/>
            <a:ext cx="41148" cy="5715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80313" y="0"/>
            <a:ext cx="41148" cy="5715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095500"/>
            <a:ext cx="2606040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104900"/>
            <a:ext cx="5143500" cy="350520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3619500"/>
            <a:ext cx="2606040" cy="990600"/>
          </a:xfrm>
        </p:spPr>
        <p:txBody>
          <a:bodyPr>
            <a:normAutofit/>
          </a:bodyPr>
          <a:lstStyle>
            <a:lvl1pPr marL="0" indent="0">
              <a:spcBef>
                <a:spcPts val="624"/>
              </a:spcBef>
              <a:buNone/>
              <a:defRPr sz="14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214197"/>
            <a:ext cx="9144000" cy="45720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317500"/>
            <a:ext cx="7200900" cy="952500"/>
          </a:xfrm>
          <a:prstGeom prst="rect">
            <a:avLst/>
          </a:prstGeom>
        </p:spPr>
        <p:txBody>
          <a:bodyPr vert="horz" lIns="71323" tIns="35662" rIns="71323" bIns="35662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524000"/>
            <a:ext cx="7200900" cy="3429000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8" y="5349552"/>
            <a:ext cx="1013537" cy="19908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0" y="5349552"/>
            <a:ext cx="3886200" cy="19908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69" y="5349552"/>
            <a:ext cx="523681" cy="19908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214197"/>
            <a:ext cx="9144000" cy="45720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25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13970" indent="-178308" algn="l" defTabSz="713232" rtl="0" eaLnBrk="1" latinLnBrk="0" hangingPunct="1">
        <a:lnSpc>
          <a:spcPct val="90000"/>
        </a:lnSpc>
        <a:spcBef>
          <a:spcPts val="1404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63601" indent="-178308" algn="l" defTabSz="713232" rtl="0" eaLnBrk="1" latinLnBrk="0" hangingPunct="1">
        <a:lnSpc>
          <a:spcPct val="90000"/>
        </a:lnSpc>
        <a:spcBef>
          <a:spcPts val="78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indent="-178308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63" indent="-178308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12494" indent="-178308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6464" indent="-178308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40434" indent="-178308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54403" indent="-178308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68373" indent="-178308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12 – Class Starter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4239" y="1524000"/>
            <a:ext cx="8179876" cy="3429000"/>
          </a:xfrm>
        </p:spPr>
        <p:txBody>
          <a:bodyPr/>
          <a:lstStyle/>
          <a:p>
            <a:pPr marL="35662" indent="0">
              <a:buNone/>
            </a:pPr>
            <a:r>
              <a:rPr lang="en-US" sz="2400" b="1" dirty="0"/>
              <a:t>Collect a whiteboard and pens and work in groups (no bigger than </a:t>
            </a:r>
            <a:r>
              <a:rPr lang="en-US" sz="2400" b="1" dirty="0" smtClean="0"/>
              <a:t>3!</a:t>
            </a:r>
            <a:r>
              <a:rPr lang="en-US" sz="2400" b="1" dirty="0"/>
              <a:t>) to complete the following questions</a:t>
            </a:r>
            <a:r>
              <a:rPr lang="en-US" sz="2400" b="1" dirty="0" smtClean="0"/>
              <a:t>:</a:t>
            </a:r>
          </a:p>
          <a:p>
            <a:pPr marL="35662" indent="0">
              <a:buNone/>
            </a:pPr>
            <a:r>
              <a:rPr lang="en-US" sz="2400" i="1" dirty="0" smtClean="0"/>
              <a:t>Make sure to include FBD’s, and show all work.</a:t>
            </a:r>
          </a:p>
          <a:p>
            <a:pPr marL="35662" indent="0">
              <a:buNone/>
            </a:pPr>
            <a:endParaRPr lang="en-US" sz="2400" i="1" dirty="0"/>
          </a:p>
          <a:p>
            <a:pPr marL="35662" indent="0" algn="ctr">
              <a:buNone/>
            </a:pPr>
            <a:r>
              <a:rPr lang="en-US" sz="2400" dirty="0" smtClean="0">
                <a:solidFill>
                  <a:srgbClr val="FF6600"/>
                </a:solidFill>
              </a:rPr>
              <a:t>Remember when in doubt, find </a:t>
            </a:r>
            <a:r>
              <a:rPr lang="en-US" sz="3000" b="1" dirty="0" err="1" smtClean="0">
                <a:solidFill>
                  <a:srgbClr val="FF6600"/>
                </a:solidFill>
              </a:rPr>
              <a:t>F</a:t>
            </a:r>
            <a:r>
              <a:rPr lang="en-US" sz="3000" b="1" baseline="-25000" dirty="0" err="1" smtClean="0">
                <a:solidFill>
                  <a:srgbClr val="FF6600"/>
                </a:solidFill>
              </a:rPr>
              <a:t>Net</a:t>
            </a:r>
            <a:r>
              <a:rPr lang="en-US" sz="2400" dirty="0" smtClean="0">
                <a:solidFill>
                  <a:srgbClr val="FF6600"/>
                </a:solidFill>
              </a:rPr>
              <a:t>!!!</a:t>
            </a:r>
          </a:p>
          <a:p>
            <a:pPr marL="35662" indent="0">
              <a:buNone/>
            </a:pPr>
            <a:endParaRPr lang="en-US" sz="2200" i="1" dirty="0">
              <a:solidFill>
                <a:srgbClr val="3366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-161056"/>
            <a:ext cx="7200900" cy="952500"/>
          </a:xfrm>
        </p:spPr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669" y="971176"/>
            <a:ext cx="5156853" cy="2670737"/>
          </a:xfrm>
        </p:spPr>
        <p:txBody>
          <a:bodyPr>
            <a:normAutofit fontScale="92500" lnSpcReduction="20000"/>
          </a:bodyPr>
          <a:lstStyle/>
          <a:p>
            <a:pPr marL="35662" indent="0">
              <a:buNone/>
            </a:pPr>
            <a:r>
              <a:rPr lang="en-US" sz="2000" dirty="0"/>
              <a:t>As shown in the diagram below, a 15.0 kg block m</a:t>
            </a:r>
            <a:r>
              <a:rPr lang="en-US" sz="2000" baseline="-25000" dirty="0"/>
              <a:t>1</a:t>
            </a:r>
            <a:r>
              <a:rPr lang="en-US" sz="2000" dirty="0"/>
              <a:t> on an </a:t>
            </a:r>
            <a:r>
              <a:rPr lang="en-US" sz="2000" dirty="0" smtClean="0"/>
              <a:t>18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</a:t>
            </a:r>
            <a:r>
              <a:rPr lang="en-US" sz="2000" dirty="0"/>
              <a:t>inclined plane is connected by a light cord over a frictionless pulley to a hanging 12.0 kg block m</a:t>
            </a:r>
            <a:r>
              <a:rPr lang="en-US" sz="2000" baseline="-25000" dirty="0"/>
              <a:t>2</a:t>
            </a:r>
            <a:r>
              <a:rPr lang="en-US" sz="2000" dirty="0"/>
              <a:t>. The 12.0 kg block </a:t>
            </a:r>
            <a:r>
              <a:rPr lang="en-US" sz="2000" dirty="0" smtClean="0"/>
              <a:t>accelerates </a:t>
            </a:r>
            <a:r>
              <a:rPr lang="en-US" sz="2000" dirty="0"/>
              <a:t>at 0.97 m/s</a:t>
            </a:r>
            <a:r>
              <a:rPr lang="en-US" sz="2000" baseline="30000" dirty="0"/>
              <a:t>2</a:t>
            </a:r>
            <a:r>
              <a:rPr lang="en-US" sz="2000" dirty="0"/>
              <a:t>. </a:t>
            </a:r>
            <a:endParaRPr lang="en-US" sz="2000" dirty="0" smtClean="0"/>
          </a:p>
          <a:p>
            <a:pPr marL="492862" indent="-457200">
              <a:buFont typeface="+mj-lt"/>
              <a:buAutoNum type="alphaLcPeriod"/>
            </a:pPr>
            <a:r>
              <a:rPr lang="en-US" sz="2000" dirty="0" smtClean="0"/>
              <a:t>Draw </a:t>
            </a:r>
            <a:r>
              <a:rPr lang="en-US" sz="2000" dirty="0"/>
              <a:t>the free-body diagram </a:t>
            </a:r>
            <a:r>
              <a:rPr lang="en-US" sz="2000" dirty="0" smtClean="0"/>
              <a:t>the 2-object system </a:t>
            </a:r>
            <a:r>
              <a:rPr lang="en-US" sz="2000" dirty="0"/>
              <a:t>and label all the forces on the diagram</a:t>
            </a:r>
            <a:r>
              <a:rPr lang="en-US" sz="2000" dirty="0" smtClean="0"/>
              <a:t>.</a:t>
            </a:r>
          </a:p>
          <a:p>
            <a:pPr marL="492862" indent="-457200">
              <a:buFont typeface="+mj-lt"/>
              <a:buAutoNum type="alphaLcPeriod"/>
            </a:pPr>
            <a:r>
              <a:rPr lang="en-US" sz="2000" dirty="0" smtClean="0"/>
              <a:t> </a:t>
            </a:r>
            <a:r>
              <a:rPr lang="en-US" sz="2000" dirty="0"/>
              <a:t>What is the coefficient of friction between the block and the inclined plane? </a:t>
            </a:r>
            <a:endParaRPr lang="en-US" sz="2000" dirty="0" smtClean="0"/>
          </a:p>
          <a:p>
            <a:pPr marL="492862" indent="-457200">
              <a:buFont typeface="+mj-lt"/>
              <a:buAutoNum type="alphaLcPeriod"/>
            </a:pPr>
            <a:endParaRPr lang="en-US" sz="2000" dirty="0"/>
          </a:p>
          <a:p>
            <a:pPr marL="35662" indent="0">
              <a:buNone/>
            </a:pPr>
            <a:endParaRPr lang="en-US" sz="2000" dirty="0" smtClean="0"/>
          </a:p>
          <a:p>
            <a:pPr marL="35662" indent="0">
              <a:buNone/>
            </a:pPr>
            <a:endParaRPr lang="en-US" sz="2000" dirty="0"/>
          </a:p>
        </p:txBody>
      </p:sp>
      <p:pic>
        <p:nvPicPr>
          <p:cNvPr id="8" name="Content Placeholder 7" descr="Screen Shot 2013-11-06 at 2.14.31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656" b="-82656"/>
          <a:stretch>
            <a:fillRect/>
          </a:stretch>
        </p:blipFill>
        <p:spPr>
          <a:xfrm>
            <a:off x="5281410" y="856269"/>
            <a:ext cx="3724780" cy="3607407"/>
          </a:xfrm>
        </p:spPr>
      </p:pic>
      <p:pic>
        <p:nvPicPr>
          <p:cNvPr id="4" name="Picture 3" descr="Screen Shot 2013-11-06 at 2.50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68" y="310604"/>
            <a:ext cx="2723984" cy="157572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006686"/>
              </p:ext>
            </p:extLst>
          </p:nvPr>
        </p:nvGraphicFramePr>
        <p:xfrm>
          <a:off x="113982" y="3470835"/>
          <a:ext cx="9052185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5" imgW="4889500" imgH="939800" progId="Equation.3">
                  <p:embed/>
                </p:oleObj>
              </mc:Choice>
              <mc:Fallback>
                <p:oleObj name="Equation" r:id="rId5" imgW="4889500" imgH="93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982" y="3470835"/>
                        <a:ext cx="9052185" cy="173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69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26" y="97318"/>
            <a:ext cx="7200900" cy="952500"/>
          </a:xfrm>
        </p:spPr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67090" y="1157941"/>
            <a:ext cx="4394467" cy="20544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To the right is a </a:t>
            </a:r>
            <a:r>
              <a:rPr lang="en-US" sz="2000" b="1" u="sng" dirty="0" smtClean="0"/>
              <a:t>Double Atwood Machine</a:t>
            </a:r>
          </a:p>
          <a:p>
            <a:pPr marL="0" indent="0">
              <a:buNone/>
            </a:pPr>
            <a:r>
              <a:rPr lang="en-US" sz="2000" dirty="0" smtClean="0"/>
              <a:t>The mass of each 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5.00 kg and the system is not at equilibrium. </a:t>
            </a:r>
            <a:r>
              <a:rPr lang="en-US" sz="2000" dirty="0"/>
              <a:t> </a:t>
            </a:r>
            <a:r>
              <a:rPr lang="en-US" sz="2000" dirty="0" smtClean="0"/>
              <a:t>When the system is released 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accelerates down at 2.26 m/s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.  </a:t>
            </a:r>
            <a:r>
              <a:rPr lang="en-US" sz="2000" b="1" dirty="0" smtClean="0"/>
              <a:t>Find m</a:t>
            </a:r>
            <a:r>
              <a:rPr lang="en-US" sz="2000" b="1" baseline="-25000" dirty="0" smtClean="0"/>
              <a:t>1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Double Atwood Machine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7" r="-2057"/>
          <a:stretch>
            <a:fillRect/>
          </a:stretch>
        </p:blipFill>
        <p:spPr>
          <a:xfrm>
            <a:off x="4645857" y="580419"/>
            <a:ext cx="4514851" cy="4372582"/>
          </a:xfrm>
        </p:spPr>
      </p:pic>
    </p:spTree>
    <p:extLst>
      <p:ext uri="{BB962C8B-B14F-4D97-AF65-F5344CB8AC3E}">
        <p14:creationId xmlns:p14="http://schemas.microsoft.com/office/powerpoint/2010/main" val="286149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26" y="97318"/>
            <a:ext cx="7200900" cy="952500"/>
          </a:xfrm>
        </p:spPr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67090" y="1157941"/>
            <a:ext cx="4394467" cy="20544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To the right is a </a:t>
            </a:r>
            <a:r>
              <a:rPr lang="en-US" sz="2000" b="1" u="sng" dirty="0" smtClean="0"/>
              <a:t>Double Atwood Machine</a:t>
            </a:r>
          </a:p>
          <a:p>
            <a:pPr marL="0" indent="0">
              <a:buNone/>
            </a:pPr>
            <a:r>
              <a:rPr lang="en-US" sz="2000" dirty="0" smtClean="0"/>
              <a:t>The mass of each 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5.00 kg and the system is not at equilibrium. </a:t>
            </a:r>
            <a:r>
              <a:rPr lang="en-US" sz="2000" dirty="0"/>
              <a:t> </a:t>
            </a:r>
            <a:r>
              <a:rPr lang="en-US" sz="2000" dirty="0" smtClean="0"/>
              <a:t>When the system is released 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accelerates down at 2.26 m/s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.  </a:t>
            </a:r>
            <a:r>
              <a:rPr lang="en-US" sz="2000" b="1" dirty="0" smtClean="0"/>
              <a:t>Find m</a:t>
            </a:r>
            <a:r>
              <a:rPr lang="en-US" sz="2000" b="1" baseline="-25000" dirty="0" smtClean="0"/>
              <a:t>1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Double Atwood Machine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7" r="-2057"/>
          <a:stretch>
            <a:fillRect/>
          </a:stretch>
        </p:blipFill>
        <p:spPr>
          <a:xfrm>
            <a:off x="4645857" y="580419"/>
            <a:ext cx="4514851" cy="4372582"/>
          </a:xfr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745866"/>
              </p:ext>
            </p:extLst>
          </p:nvPr>
        </p:nvGraphicFramePr>
        <p:xfrm>
          <a:off x="877751" y="3080372"/>
          <a:ext cx="3025434" cy="2129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4" imgW="1587500" imgH="1117600" progId="Equation.3">
                  <p:embed/>
                </p:oleObj>
              </mc:Choice>
              <mc:Fallback>
                <p:oleObj name="Equation" r:id="rId4" imgW="1587500" imgH="1117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7751" y="3080372"/>
                        <a:ext cx="3025434" cy="2129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6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Two Objects on a Incline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Clear everything off your desks except a pencil, calculator, ruler and a piece of paper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Set up dividers between yourselves and your neighbors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Wait for the Inclines Quiz to be posted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When finished hand in both the formula sheet and quiz at the front of the room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Quiz: 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8562" indent="-342900">
              <a:buFont typeface="+mj-lt"/>
              <a:buAutoNum type="arabicPeriod"/>
            </a:pPr>
            <a:r>
              <a:rPr lang="en-US" sz="2000" dirty="0" smtClean="0"/>
              <a:t>Please collect the Lab Quiz from the front of the room</a:t>
            </a:r>
          </a:p>
          <a:p>
            <a:pPr marL="378562" indent="-342900">
              <a:buFont typeface="+mj-lt"/>
              <a:buAutoNum type="arabicPeriod"/>
            </a:pPr>
            <a:r>
              <a:rPr lang="en-US" sz="2000" dirty="0" smtClean="0"/>
              <a:t>With your partner discuss a game plan</a:t>
            </a:r>
          </a:p>
          <a:p>
            <a:pPr marL="378562" indent="-342900">
              <a:buFont typeface="+mj-lt"/>
              <a:buAutoNum type="arabicPeriod"/>
            </a:pPr>
            <a:r>
              <a:rPr lang="en-US" sz="2000" dirty="0" smtClean="0"/>
              <a:t>Come to class PREPARED to complete the entire lab in class time</a:t>
            </a:r>
          </a:p>
          <a:p>
            <a:pPr marL="378562" indent="-342900">
              <a:buFont typeface="+mj-lt"/>
              <a:buAutoNum type="arabicPeriod"/>
            </a:pPr>
            <a:r>
              <a:rPr lang="en-US" sz="2000" dirty="0" smtClean="0"/>
              <a:t>Note: You do not need to create a graph</a:t>
            </a:r>
          </a:p>
          <a:p>
            <a:pPr marL="378562" indent="-342900">
              <a:buFont typeface="+mj-lt"/>
              <a:buAutoNum type="arabicPeriod"/>
            </a:pPr>
            <a:r>
              <a:rPr lang="en-US" sz="2000" dirty="0" smtClean="0"/>
              <a:t>Note: Only one lab quiz per pair, please make sure it it neat and easy to follow (make a rough copy as you go)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400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8865"/>
            <a:ext cx="5612684" cy="952500"/>
          </a:xfrm>
        </p:spPr>
        <p:txBody>
          <a:bodyPr>
            <a:normAutofit/>
          </a:bodyPr>
          <a:lstStyle/>
          <a:p>
            <a:r>
              <a:rPr lang="en-US" sz="3700" dirty="0"/>
              <a:t>Learning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21" y="2342078"/>
            <a:ext cx="8583222" cy="276305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400" b="1" i="1" dirty="0" smtClean="0">
                <a:solidFill>
                  <a:srgbClr val="FF0000"/>
                </a:solidFill>
              </a:rPr>
              <a:t>Assess understanding </a:t>
            </a:r>
            <a:r>
              <a:rPr lang="en-CA" sz="2400" dirty="0" smtClean="0"/>
              <a:t>of challenging computation 2-objects on an incline problems.</a:t>
            </a:r>
            <a:endParaRPr lang="en-US" sz="2400" dirty="0"/>
          </a:p>
          <a:p>
            <a:pPr marL="457145" indent="-457145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Picture 3" descr="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93" y="5"/>
            <a:ext cx="2513311" cy="22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9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26" y="165014"/>
            <a:ext cx="7200900" cy="952500"/>
          </a:xfrm>
        </p:spPr>
        <p:txBody>
          <a:bodyPr/>
          <a:lstStyle/>
          <a:p>
            <a:r>
              <a:rPr lang="en-US" dirty="0" smtClean="0"/>
              <a:t>Physics 12 Class Starter</a:t>
            </a:r>
            <a:br>
              <a:rPr lang="en-US" dirty="0" smtClean="0"/>
            </a:br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67090" y="1210469"/>
            <a:ext cx="4615773" cy="3742532"/>
          </a:xfrm>
        </p:spPr>
        <p:txBody>
          <a:bodyPr/>
          <a:lstStyle/>
          <a:p>
            <a:pPr marL="35662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Two </a:t>
            </a:r>
            <a:r>
              <a:rPr lang="en-US" sz="2000" dirty="0"/>
              <a:t>objects are connected as shown. The 12 kg cart is on a frictionless 42° incline while the 15 kg block is on a horizontal surface having a coefficient of friction μ = 0.23. </a:t>
            </a:r>
            <a:r>
              <a:rPr lang="en-US" sz="2000" dirty="0" smtClean="0"/>
              <a:t> Find the acceleration </a:t>
            </a:r>
            <a:r>
              <a:rPr lang="en-US" sz="2000" b="1" dirty="0" smtClean="0"/>
              <a:t>AND</a:t>
            </a:r>
            <a:r>
              <a:rPr lang="en-US" sz="2000" dirty="0" smtClean="0"/>
              <a:t> tension in the rope.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 descr="Screen Shot 2013-11-06 at 2.52.43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888" b="-56888"/>
          <a:stretch>
            <a:fillRect/>
          </a:stretch>
        </p:blipFill>
        <p:spPr>
          <a:xfrm>
            <a:off x="4647556" y="580418"/>
            <a:ext cx="4514851" cy="4372583"/>
          </a:xfr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26" y="165014"/>
            <a:ext cx="7200900" cy="952500"/>
          </a:xfrm>
        </p:spPr>
        <p:txBody>
          <a:bodyPr/>
          <a:lstStyle/>
          <a:p>
            <a:r>
              <a:rPr lang="en-US" dirty="0" smtClean="0"/>
              <a:t>Physics 12 Class Starter</a:t>
            </a:r>
            <a:br>
              <a:rPr lang="en-US" dirty="0" smtClean="0"/>
            </a:br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67090" y="1210469"/>
            <a:ext cx="4615773" cy="3742532"/>
          </a:xfrm>
        </p:spPr>
        <p:txBody>
          <a:bodyPr/>
          <a:lstStyle/>
          <a:p>
            <a:pPr marL="35662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Two </a:t>
            </a:r>
            <a:r>
              <a:rPr lang="en-US" sz="2000" dirty="0"/>
              <a:t>objects are connected as shown. The 12 kg cart is on a frictionless 42° incline while the 15 kg block is on a horizontal surface having a coefficient of friction μ = 0.23. </a:t>
            </a:r>
            <a:endParaRPr lang="en-US" sz="2000" dirty="0" smtClean="0"/>
          </a:p>
          <a:p>
            <a:pPr marL="35662" indent="0">
              <a:buNone/>
            </a:pPr>
            <a:endParaRPr lang="en-US" sz="2000" dirty="0"/>
          </a:p>
          <a:p>
            <a:pPr marL="35662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 descr="Screen Shot 2013-11-06 at 2.52.43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888" b="-56888"/>
          <a:stretch>
            <a:fillRect/>
          </a:stretch>
        </p:blipFill>
        <p:spPr>
          <a:xfrm>
            <a:off x="4647556" y="557018"/>
            <a:ext cx="4539013" cy="4395983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136728"/>
              </p:ext>
            </p:extLst>
          </p:nvPr>
        </p:nvGraphicFramePr>
        <p:xfrm>
          <a:off x="374063" y="2985620"/>
          <a:ext cx="4145412" cy="1762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4" imgW="2120900" imgH="901700" progId="Equation.3">
                  <p:embed/>
                </p:oleObj>
              </mc:Choice>
              <mc:Fallback>
                <p:oleObj name="Equation" r:id="rId4" imgW="21209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063" y="2985620"/>
                        <a:ext cx="4145412" cy="1762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3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26" y="165014"/>
            <a:ext cx="7200900" cy="952500"/>
          </a:xfrm>
        </p:spPr>
        <p:txBody>
          <a:bodyPr/>
          <a:lstStyle/>
          <a:p>
            <a:r>
              <a:rPr lang="en-US" dirty="0" smtClean="0"/>
              <a:t>Physics 12 Class Starter</a:t>
            </a:r>
            <a:br>
              <a:rPr lang="en-US" dirty="0" smtClean="0"/>
            </a:br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67090" y="1210469"/>
            <a:ext cx="4615773" cy="3742532"/>
          </a:xfrm>
        </p:spPr>
        <p:txBody>
          <a:bodyPr/>
          <a:lstStyle/>
          <a:p>
            <a:pPr marL="35662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Two </a:t>
            </a:r>
            <a:r>
              <a:rPr lang="en-US" sz="2000" dirty="0"/>
              <a:t>objects are connected as shown. The 12 kg cart is on a frictionless 42° incline while the 15 kg block is on a horizontal surface having a coefficient of friction μ = 0.23. </a:t>
            </a:r>
            <a:endParaRPr lang="en-US" sz="2000" dirty="0" smtClean="0"/>
          </a:p>
          <a:p>
            <a:pPr marL="35662" indent="0">
              <a:buNone/>
            </a:pPr>
            <a:endParaRPr lang="en-US" sz="2000" dirty="0"/>
          </a:p>
          <a:p>
            <a:pPr marL="35662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 descr="Screen Shot 2013-11-06 at 2.52.43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888" b="-56888"/>
          <a:stretch>
            <a:fillRect/>
          </a:stretch>
        </p:blipFill>
        <p:spPr>
          <a:xfrm>
            <a:off x="4629148" y="-1154740"/>
            <a:ext cx="4539013" cy="4395983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075703"/>
              </p:ext>
            </p:extLst>
          </p:nvPr>
        </p:nvGraphicFramePr>
        <p:xfrm>
          <a:off x="171450" y="3003550"/>
          <a:ext cx="4144963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4" imgW="2120900" imgH="901700" progId="Equation.DSMT4">
                  <p:embed/>
                </p:oleObj>
              </mc:Choice>
              <mc:Fallback>
                <p:oleObj name="Equation" r:id="rId4" imgW="21209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450" y="3003550"/>
                        <a:ext cx="4144963" cy="176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17809"/>
              </p:ext>
            </p:extLst>
          </p:nvPr>
        </p:nvGraphicFramePr>
        <p:xfrm>
          <a:off x="4417837" y="2934012"/>
          <a:ext cx="4767864" cy="1372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6" imgW="2425700" imgH="698500" progId="Equation.DSMT4">
                  <p:embed/>
                </p:oleObj>
              </mc:Choice>
              <mc:Fallback>
                <p:oleObj name="Equation" r:id="rId6" imgW="24257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17837" y="2934012"/>
                        <a:ext cx="4767864" cy="1372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6" y="96628"/>
            <a:ext cx="7200900" cy="952500"/>
          </a:xfrm>
        </p:spPr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376" y="1226859"/>
            <a:ext cx="3853322" cy="3431646"/>
          </a:xfrm>
        </p:spPr>
        <p:txBody>
          <a:bodyPr>
            <a:normAutofit/>
          </a:bodyPr>
          <a:lstStyle/>
          <a:p>
            <a:pPr marL="35662" indent="0">
              <a:buNone/>
            </a:pPr>
            <a:r>
              <a:rPr lang="en-US" sz="2400" dirty="0"/>
              <a:t>An 18 kg cart is connected to a 12 kg hanging block as shown. (Ignore friction.) </a:t>
            </a:r>
            <a:endParaRPr lang="en-US" sz="2400" dirty="0" smtClean="0"/>
          </a:p>
          <a:p>
            <a:pPr marL="492862" indent="-457200">
              <a:buFont typeface="+mj-lt"/>
              <a:buAutoNum type="alphaLcPeriod"/>
            </a:pPr>
            <a:r>
              <a:rPr lang="en-US" sz="2400" dirty="0"/>
              <a:t>Draw and label a free body diagram. </a:t>
            </a:r>
          </a:p>
          <a:p>
            <a:pPr marL="492862" indent="-457200">
              <a:buFont typeface="+mj-lt"/>
              <a:buAutoNum type="alphaLcPeriod"/>
            </a:pPr>
            <a:r>
              <a:rPr lang="en-US" sz="2400" dirty="0" smtClean="0"/>
              <a:t>What </a:t>
            </a:r>
            <a:r>
              <a:rPr lang="en-US" sz="2400" dirty="0"/>
              <a:t>is the magnitude of the acceleration of the cart? </a:t>
            </a:r>
            <a:endParaRPr lang="en-US" sz="2400" dirty="0" smtClean="0"/>
          </a:p>
          <a:p>
            <a:pPr marL="492862" indent="-457200">
              <a:buFont typeface="+mj-lt"/>
              <a:buAutoNum type="alphaLcPeriod"/>
            </a:pPr>
            <a:endParaRPr lang="en-US" sz="2400" dirty="0"/>
          </a:p>
        </p:txBody>
      </p:sp>
      <p:pic>
        <p:nvPicPr>
          <p:cNvPr id="7" name="Content Placeholder 6" descr="Screen Shot 2013-11-06 at 2.55.29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93" b="-17393"/>
          <a:stretch>
            <a:fillRect/>
          </a:stretch>
        </p:blipFill>
        <p:spPr>
          <a:xfrm>
            <a:off x="4629149" y="914686"/>
            <a:ext cx="4169708" cy="4038315"/>
          </a:xfrm>
        </p:spPr>
      </p:pic>
    </p:spTree>
    <p:extLst>
      <p:ext uri="{BB962C8B-B14F-4D97-AF65-F5344CB8AC3E}">
        <p14:creationId xmlns:p14="http://schemas.microsoft.com/office/powerpoint/2010/main" val="20145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18" y="96628"/>
            <a:ext cx="7200900" cy="952500"/>
          </a:xfrm>
        </p:spPr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376" y="1233188"/>
            <a:ext cx="3853322" cy="3498943"/>
          </a:xfrm>
        </p:spPr>
        <p:txBody>
          <a:bodyPr>
            <a:normAutofit/>
          </a:bodyPr>
          <a:lstStyle/>
          <a:p>
            <a:pPr marL="35662" indent="0">
              <a:buNone/>
            </a:pPr>
            <a:r>
              <a:rPr lang="en-US" sz="2400" dirty="0"/>
              <a:t>An 18 kg cart is connected to a 12 kg hanging block as shown. (Ignore friction.) </a:t>
            </a:r>
            <a:endParaRPr lang="en-US" sz="2400" dirty="0" smtClean="0"/>
          </a:p>
          <a:p>
            <a:pPr marL="492862" indent="-457200">
              <a:buFont typeface="+mj-lt"/>
              <a:buAutoNum type="alphaLcPeriod"/>
            </a:pPr>
            <a:r>
              <a:rPr lang="en-US" sz="2400" dirty="0"/>
              <a:t>Draw and label a free body diagram. </a:t>
            </a:r>
          </a:p>
          <a:p>
            <a:pPr marL="492862" indent="-457200">
              <a:buFont typeface="+mj-lt"/>
              <a:buAutoNum type="alphaLcPeriod"/>
            </a:pPr>
            <a:r>
              <a:rPr lang="en-US" sz="2400" dirty="0" smtClean="0"/>
              <a:t>What </a:t>
            </a:r>
            <a:r>
              <a:rPr lang="en-US" sz="2400" dirty="0"/>
              <a:t>is the magnitude of the acceleration of the cart? </a:t>
            </a:r>
            <a:endParaRPr lang="en-US" sz="2400" dirty="0" smtClean="0"/>
          </a:p>
          <a:p>
            <a:pPr marL="492862" indent="-457200">
              <a:buFont typeface="+mj-lt"/>
              <a:buAutoNum type="alphaLcPeriod"/>
            </a:pPr>
            <a:endParaRPr lang="en-US" sz="2400" dirty="0"/>
          </a:p>
        </p:txBody>
      </p:sp>
      <p:pic>
        <p:nvPicPr>
          <p:cNvPr id="7" name="Content Placeholder 6" descr="Screen Shot 2013-11-06 at 2.55.29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93" b="-17393"/>
          <a:stretch>
            <a:fillRect/>
          </a:stretch>
        </p:blipFill>
        <p:spPr>
          <a:xfrm>
            <a:off x="4647557" y="1834986"/>
            <a:ext cx="4169708" cy="4038315"/>
          </a:xfrm>
        </p:spPr>
      </p:pic>
      <p:pic>
        <p:nvPicPr>
          <p:cNvPr id="4" name="Picture 3" descr="Screen Shot 2013-11-06 at 3.00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00" y="0"/>
            <a:ext cx="1728818" cy="215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0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42" y="0"/>
            <a:ext cx="7200900" cy="952500"/>
          </a:xfrm>
        </p:spPr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376" y="1064559"/>
            <a:ext cx="3853322" cy="2446617"/>
          </a:xfrm>
        </p:spPr>
        <p:txBody>
          <a:bodyPr>
            <a:normAutofit fontScale="92500" lnSpcReduction="20000"/>
          </a:bodyPr>
          <a:lstStyle/>
          <a:p>
            <a:pPr marL="35662" indent="0">
              <a:buNone/>
            </a:pPr>
            <a:r>
              <a:rPr lang="en-US" sz="2400" dirty="0"/>
              <a:t>An 18 kg cart is connected to a 12 kg hanging block as shown. (Ignore friction.) </a:t>
            </a:r>
            <a:endParaRPr lang="en-US" sz="2400" dirty="0" smtClean="0"/>
          </a:p>
          <a:p>
            <a:pPr marL="492862" indent="-457200">
              <a:buFont typeface="+mj-lt"/>
              <a:buAutoNum type="alphaLcPeriod"/>
            </a:pPr>
            <a:r>
              <a:rPr lang="en-US" sz="2400" dirty="0" smtClean="0"/>
              <a:t>Draw </a:t>
            </a:r>
            <a:r>
              <a:rPr lang="en-US" sz="2400" dirty="0"/>
              <a:t>and label a free body </a:t>
            </a:r>
            <a:r>
              <a:rPr lang="en-US" sz="2400" dirty="0" smtClean="0"/>
              <a:t>diagram. </a:t>
            </a:r>
          </a:p>
          <a:p>
            <a:pPr marL="492862" indent="-457200">
              <a:buFont typeface="+mj-lt"/>
              <a:buAutoNum type="alphaLcPeriod"/>
            </a:pPr>
            <a:r>
              <a:rPr lang="en-US" sz="2400" dirty="0" smtClean="0"/>
              <a:t>What </a:t>
            </a:r>
            <a:r>
              <a:rPr lang="en-US" sz="2400" dirty="0"/>
              <a:t>is the magnitude of the acceleration of the cart? </a:t>
            </a:r>
            <a:endParaRPr lang="en-US" sz="2400" dirty="0" smtClean="0"/>
          </a:p>
        </p:txBody>
      </p:sp>
      <p:pic>
        <p:nvPicPr>
          <p:cNvPr id="7" name="Content Placeholder 6" descr="Screen Shot 2013-11-06 at 2.55.29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93" b="-17393"/>
          <a:stretch>
            <a:fillRect/>
          </a:stretch>
        </p:blipFill>
        <p:spPr>
          <a:xfrm>
            <a:off x="4610474" y="-187226"/>
            <a:ext cx="4169708" cy="4038315"/>
          </a:xfr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071388"/>
              </p:ext>
            </p:extLst>
          </p:nvPr>
        </p:nvGraphicFramePr>
        <p:xfrm>
          <a:off x="2166360" y="3220205"/>
          <a:ext cx="4650671" cy="1989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4" imgW="2108200" imgH="901700" progId="Equation.3">
                  <p:embed/>
                </p:oleObj>
              </mc:Choice>
              <mc:Fallback>
                <p:oleObj name="Equation" r:id="rId4" imgW="21082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6360" y="3220205"/>
                        <a:ext cx="4650671" cy="1989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84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-161056"/>
            <a:ext cx="7200900" cy="952500"/>
          </a:xfrm>
        </p:spPr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669" y="2465294"/>
            <a:ext cx="8780449" cy="2690173"/>
          </a:xfrm>
        </p:spPr>
        <p:txBody>
          <a:bodyPr>
            <a:normAutofit/>
          </a:bodyPr>
          <a:lstStyle/>
          <a:p>
            <a:pPr marL="35662" indent="0">
              <a:buNone/>
            </a:pPr>
            <a:r>
              <a:rPr lang="en-US" sz="2000" dirty="0"/>
              <a:t>As shown in the diagram below, a 15.0 kg block m</a:t>
            </a:r>
            <a:r>
              <a:rPr lang="en-US" sz="2000" baseline="-25000" dirty="0"/>
              <a:t>1</a:t>
            </a:r>
            <a:r>
              <a:rPr lang="en-US" sz="2000" dirty="0"/>
              <a:t> on an </a:t>
            </a:r>
            <a:r>
              <a:rPr lang="en-US" sz="2000" dirty="0" smtClean="0"/>
              <a:t>18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</a:t>
            </a:r>
            <a:r>
              <a:rPr lang="en-US" sz="2000" dirty="0"/>
              <a:t>inclined plane is connected by a light cord over a frictionless pulley to a hanging 12.0 kg block m</a:t>
            </a:r>
            <a:r>
              <a:rPr lang="en-US" sz="2000" baseline="-25000" dirty="0"/>
              <a:t>2</a:t>
            </a:r>
            <a:r>
              <a:rPr lang="en-US" sz="2000" dirty="0"/>
              <a:t>. The 12.0 kg </a:t>
            </a:r>
            <a:r>
              <a:rPr lang="en-US" sz="2000"/>
              <a:t>block </a:t>
            </a:r>
            <a:r>
              <a:rPr lang="en-US" sz="2000" smtClean="0"/>
              <a:t>accelerates </a:t>
            </a:r>
            <a:r>
              <a:rPr lang="en-US" sz="2000" dirty="0"/>
              <a:t>at 0.97 m/s</a:t>
            </a:r>
            <a:r>
              <a:rPr lang="en-US" sz="2000" baseline="30000" dirty="0"/>
              <a:t>2</a:t>
            </a:r>
            <a:r>
              <a:rPr lang="en-US" sz="2000" dirty="0"/>
              <a:t>. </a:t>
            </a:r>
            <a:endParaRPr lang="en-US" sz="2000" dirty="0" smtClean="0"/>
          </a:p>
          <a:p>
            <a:pPr marL="492862" indent="-457200">
              <a:buFont typeface="+mj-lt"/>
              <a:buAutoNum type="alphaLcPeriod"/>
            </a:pPr>
            <a:r>
              <a:rPr lang="en-US" sz="2000" dirty="0"/>
              <a:t>Draw the free-body diagram the 2-object system and label all the forces on the diagram.</a:t>
            </a:r>
          </a:p>
          <a:p>
            <a:pPr marL="492862" indent="-457200">
              <a:buFont typeface="+mj-lt"/>
              <a:buAutoNum type="alphaLcPeriod"/>
            </a:pPr>
            <a:r>
              <a:rPr lang="en-US" sz="2000" dirty="0" smtClean="0"/>
              <a:t> </a:t>
            </a:r>
            <a:r>
              <a:rPr lang="en-US" sz="2000" dirty="0"/>
              <a:t>What is the coefficient of friction between the block and the inclined plane? </a:t>
            </a:r>
          </a:p>
          <a:p>
            <a:pPr marL="492862" indent="-457200">
              <a:buFont typeface="+mj-lt"/>
              <a:buAutoNum type="alphaLcPeriod"/>
            </a:pPr>
            <a:endParaRPr lang="en-US" sz="2000" dirty="0"/>
          </a:p>
          <a:p>
            <a:pPr marL="35662" indent="0">
              <a:buNone/>
            </a:pPr>
            <a:endParaRPr lang="en-US" sz="2000" dirty="0" smtClean="0"/>
          </a:p>
          <a:p>
            <a:pPr marL="35662" indent="0">
              <a:buNone/>
            </a:pPr>
            <a:endParaRPr lang="en-US" sz="2000" dirty="0"/>
          </a:p>
        </p:txBody>
      </p:sp>
      <p:pic>
        <p:nvPicPr>
          <p:cNvPr id="8" name="Content Placeholder 7" descr="Screen Shot 2013-11-06 at 2.14.31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656" b="-82656"/>
          <a:stretch>
            <a:fillRect/>
          </a:stretch>
        </p:blipFill>
        <p:spPr>
          <a:xfrm>
            <a:off x="3121612" y="-1683731"/>
            <a:ext cx="6022388" cy="5832614"/>
          </a:xfrm>
        </p:spPr>
      </p:pic>
    </p:spTree>
    <p:extLst>
      <p:ext uri="{BB962C8B-B14F-4D97-AF65-F5344CB8AC3E}">
        <p14:creationId xmlns:p14="http://schemas.microsoft.com/office/powerpoint/2010/main" val="353506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Plain Paper.potx</Template>
  <TotalTime>0</TotalTime>
  <Words>579</Words>
  <Application>Microsoft Macintosh PowerPoint</Application>
  <PresentationFormat>On-screen Show (16:10)</PresentationFormat>
  <Paragraphs>56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Red Line Business 16x9</vt:lpstr>
      <vt:lpstr>Equation</vt:lpstr>
      <vt:lpstr>Physics 12 – Class Starter</vt:lpstr>
      <vt:lpstr>Learning Targets</vt:lpstr>
      <vt:lpstr>Physics 12 Class Starter Question 1</vt:lpstr>
      <vt:lpstr>Physics 12 Class Starter Question 1</vt:lpstr>
      <vt:lpstr>Physics 12 Class Starter Question 1</vt:lpstr>
      <vt:lpstr>Question 2</vt:lpstr>
      <vt:lpstr>Question 2</vt:lpstr>
      <vt:lpstr>Question 2</vt:lpstr>
      <vt:lpstr>Question 3</vt:lpstr>
      <vt:lpstr>Question 3</vt:lpstr>
      <vt:lpstr>Question 4</vt:lpstr>
      <vt:lpstr>Question 4</vt:lpstr>
      <vt:lpstr>Quiz: Two Objects on a Incline</vt:lpstr>
      <vt:lpstr>Lab Quiz: 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2018-11-03T23:37:46Z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