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sldIdLst>
    <p:sldId id="256" r:id="rId2"/>
    <p:sldId id="259" r:id="rId3"/>
    <p:sldId id="306" r:id="rId4"/>
    <p:sldId id="308" r:id="rId5"/>
    <p:sldId id="309" r:id="rId6"/>
    <p:sldId id="311" r:id="rId7"/>
    <p:sldId id="299" r:id="rId8"/>
    <p:sldId id="312" r:id="rId9"/>
    <p:sldId id="313" r:id="rId10"/>
    <p:sldId id="314" r:id="rId11"/>
    <p:sldId id="315" r:id="rId12"/>
    <p:sldId id="316" r:id="rId13"/>
    <p:sldId id="317" r:id="rId14"/>
    <p:sldId id="318" r:id="rId1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912" y="-8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29817"/>
            <a:ext cx="5143500" cy="26670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96817"/>
            <a:ext cx="5143500" cy="9144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317500"/>
            <a:ext cx="1508760" cy="5080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5900" y="317500"/>
            <a:ext cx="5306144" cy="5080001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15100" cy="16764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65151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5900" y="1651000"/>
            <a:ext cx="3429000" cy="3733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6350" y="1651000"/>
            <a:ext cx="3429000" cy="3733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1399540"/>
            <a:ext cx="3429000" cy="69207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5900" y="2091614"/>
            <a:ext cx="3429000" cy="3305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6350" y="1399540"/>
            <a:ext cx="3429000" cy="69207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6350" y="2091614"/>
            <a:ext cx="3429000" cy="3305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9566" y="340828"/>
            <a:ext cx="3600703" cy="15240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69" y="317500"/>
            <a:ext cx="4117133" cy="482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9566" y="1864828"/>
            <a:ext cx="3600703" cy="1524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57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186" y="320040"/>
            <a:ext cx="3600450" cy="15240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5715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7188" y="1866900"/>
            <a:ext cx="3599355" cy="1524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1079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1656184"/>
            <a:ext cx="7029450" cy="3735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3843" y="4743062"/>
            <a:ext cx="210548" cy="64903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19-09-06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23842" y="304271"/>
            <a:ext cx="210548" cy="4283280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4992" y="5224117"/>
            <a:ext cx="541783" cy="167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</a:t>
            </a:r>
            <a:br>
              <a:rPr lang="en-US" dirty="0" smtClean="0"/>
            </a:br>
            <a:r>
              <a:rPr lang="en-US" dirty="0" smtClean="0"/>
              <a:t>Groups</a:t>
            </a:r>
            <a:br>
              <a:rPr lang="en-US" dirty="0" smtClean="0"/>
            </a:br>
            <a:r>
              <a:rPr lang="en-US" sz="4400" dirty="0" smtClean="0"/>
              <a:t>Alkyl Halides</a:t>
            </a:r>
            <a:r>
              <a:rPr lang="en-US" sz="4400" smtClean="0"/>
              <a:t>, Alcohols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4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FG#2: Alcohols: R-OH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Naming alcohols: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1" dirty="0" smtClean="0"/>
              <a:t>The parent chain must contain the </a:t>
            </a:r>
            <a:r>
              <a:rPr lang="en-US" sz="3000" b="1" i="1" dirty="0" smtClean="0">
                <a:solidFill>
                  <a:srgbClr val="FF0000"/>
                </a:solidFill>
              </a:rPr>
              <a:t>atom attached </a:t>
            </a:r>
            <a:r>
              <a:rPr lang="en-US" sz="3000" b="1" dirty="0" smtClean="0"/>
              <a:t>to the –OH group. Number the carbon atoms in the parent chain so that the –OH group is given the lowest number.</a:t>
            </a:r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27047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FG#2: Alcohols: R-OH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Naming alcohols: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sz="3000" b="1" dirty="0" smtClean="0"/>
              <a:t>The name of the parent chain ends with “-</a:t>
            </a:r>
            <a:r>
              <a:rPr lang="en-US" sz="3000" b="1" dirty="0" err="1" smtClean="0"/>
              <a:t>ol</a:t>
            </a:r>
            <a:r>
              <a:rPr lang="en-US" sz="3000" b="1" dirty="0" smtClean="0"/>
              <a:t>” instead of “-e”.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sz="3000" b="1" dirty="0" smtClean="0"/>
              <a:t>Name and identify positions of the branches.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sz="3000" b="1" dirty="0" smtClean="0"/>
              <a:t>Name the compound.</a:t>
            </a:r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07011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834907"/>
          </a:xfrm>
        </p:spPr>
        <p:txBody>
          <a:bodyPr/>
          <a:lstStyle/>
          <a:p>
            <a:r>
              <a:rPr lang="en-US" dirty="0" smtClean="0"/>
              <a:t>Naming Alcohols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74983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Number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compound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1-Ethanol</a:t>
            </a:r>
            <a:endParaRPr lang="en-US" sz="36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5" name="Picture 4" descr="Screen shot 2012-01-07 at 6.05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1653645"/>
            <a:ext cx="3370792" cy="85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0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99630"/>
          </a:xfrm>
        </p:spPr>
        <p:txBody>
          <a:bodyPr/>
          <a:lstStyle/>
          <a:p>
            <a:r>
              <a:rPr lang="en-US" dirty="0" smtClean="0"/>
              <a:t>Naming Alcohols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74983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Number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compound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3-methyl-1-butanol</a:t>
            </a:r>
            <a:endParaRPr lang="en-US" sz="36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4" name="Picture 3" descr="Screen shot 2012-01-07 at 6.07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1656292"/>
            <a:ext cx="4176059" cy="91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9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823148"/>
          </a:xfrm>
        </p:spPr>
        <p:txBody>
          <a:bodyPr/>
          <a:lstStyle/>
          <a:p>
            <a:r>
              <a:rPr lang="en-US" dirty="0" smtClean="0"/>
              <a:t>Naming Alcohols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74983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Number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compound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2-propanol</a:t>
            </a:r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5" name="Picture 4" descr="Screen shot 2012-01-07 at 6.07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77" y="1436688"/>
            <a:ext cx="2784475" cy="167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1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Isomers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Draw the structure for C</a:t>
            </a:r>
            <a:r>
              <a:rPr lang="en-US" sz="3200" b="1" baseline="-25000" dirty="0" smtClean="0"/>
              <a:t>5</a:t>
            </a:r>
            <a:r>
              <a:rPr lang="en-US" sz="3200" b="1" dirty="0" smtClean="0"/>
              <a:t>H</a:t>
            </a:r>
            <a:r>
              <a:rPr lang="en-US" sz="3200" b="1" baseline="-25000" dirty="0" smtClean="0"/>
              <a:t>12</a:t>
            </a:r>
          </a:p>
          <a:p>
            <a:r>
              <a:rPr lang="en-US" sz="3200" b="1" dirty="0" smtClean="0"/>
              <a:t>Pentane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2-methylbutane</a:t>
            </a:r>
          </a:p>
        </p:txBody>
      </p:sp>
      <p:pic>
        <p:nvPicPr>
          <p:cNvPr id="4" name="Picture 3" descr="Screen shot 2012-01-07 at 5.41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1645708"/>
            <a:ext cx="3244850" cy="1094808"/>
          </a:xfrm>
          <a:prstGeom prst="rect">
            <a:avLst/>
          </a:prstGeom>
        </p:spPr>
      </p:pic>
      <p:pic>
        <p:nvPicPr>
          <p:cNvPr id="5" name="Picture 4" descr="Screen shot 2012-01-07 at 5.41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70729"/>
            <a:ext cx="3238500" cy="199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Isomers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Structures that have the same </a:t>
            </a:r>
            <a:r>
              <a:rPr lang="en-US" sz="3200" b="1" dirty="0" smtClean="0">
                <a:solidFill>
                  <a:srgbClr val="FF0000"/>
                </a:solidFill>
              </a:rPr>
              <a:t>molecular formula </a:t>
            </a:r>
            <a:r>
              <a:rPr lang="en-US" sz="3200" b="1" dirty="0" smtClean="0"/>
              <a:t>but different chemical properties</a:t>
            </a:r>
          </a:p>
          <a:p>
            <a:r>
              <a:rPr lang="en-US" sz="2800" b="1" dirty="0"/>
              <a:t>As the number of </a:t>
            </a:r>
            <a:r>
              <a:rPr lang="en-US" sz="2800" b="1" dirty="0">
                <a:solidFill>
                  <a:srgbClr val="FF0000"/>
                </a:solidFill>
              </a:rPr>
              <a:t>carbons</a:t>
            </a:r>
            <a:r>
              <a:rPr lang="en-US" sz="2800" b="1" dirty="0"/>
              <a:t> increases, the number of </a:t>
            </a:r>
            <a:r>
              <a:rPr lang="en-US" sz="2800" b="1" dirty="0">
                <a:solidFill>
                  <a:srgbClr val="FF0000"/>
                </a:solidFill>
              </a:rPr>
              <a:t>structural isomers </a:t>
            </a:r>
            <a:r>
              <a:rPr lang="en-US" sz="2800" b="1" dirty="0"/>
              <a:t>increases.</a:t>
            </a:r>
          </a:p>
          <a:p>
            <a:pPr marL="0" indent="0" algn="ctr">
              <a:buNone/>
            </a:pPr>
            <a:r>
              <a:rPr lang="en-US" sz="2800" b="1" i="1" dirty="0" smtClean="0">
                <a:solidFill>
                  <a:srgbClr val="008000"/>
                </a:solidFill>
              </a:rPr>
              <a:t>Pentane and 2-methylbutane are structural isomers. There is one more structural isomer. Can you find it? </a:t>
            </a:r>
          </a:p>
        </p:txBody>
      </p:sp>
    </p:spTree>
    <p:extLst>
      <p:ext uri="{BB962C8B-B14F-4D97-AF65-F5344CB8AC3E}">
        <p14:creationId xmlns:p14="http://schemas.microsoft.com/office/powerpoint/2010/main" val="185733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endParaRPr lang="en-US" sz="3200" b="1" dirty="0" smtClean="0"/>
          </a:p>
          <a:p>
            <a:endParaRPr lang="en-US" sz="3200" b="1" dirty="0"/>
          </a:p>
          <a:p>
            <a:endParaRPr lang="en-US" sz="3200" b="1" dirty="0" smtClean="0"/>
          </a:p>
          <a:p>
            <a:r>
              <a:rPr lang="en-US" sz="3200" b="1" dirty="0" smtClean="0"/>
              <a:t>2,2-dimethylpropane</a:t>
            </a:r>
          </a:p>
          <a:p>
            <a:r>
              <a:rPr lang="en-US" sz="3200" b="1" dirty="0" smtClean="0"/>
              <a:t>There are numerous hydrocarbon isomers</a:t>
            </a:r>
          </a:p>
        </p:txBody>
      </p:sp>
      <p:pic>
        <p:nvPicPr>
          <p:cNvPr id="4" name="Picture 3" descr="Screen shot 2012-01-07 at 5.44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1027207"/>
            <a:ext cx="3003550" cy="183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3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Functional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An atom, group of atoms or type of bond in an organic molecule that react in a predictable manner.</a:t>
            </a:r>
          </a:p>
          <a:p>
            <a:r>
              <a:rPr lang="en-US" sz="3200" b="1" dirty="0"/>
              <a:t>Symbol “R” is used to represent the </a:t>
            </a:r>
            <a:r>
              <a:rPr lang="en-US" sz="3200" b="1" dirty="0">
                <a:solidFill>
                  <a:srgbClr val="FF0000"/>
                </a:solidFill>
              </a:rPr>
              <a:t>hydrocarbon fragment </a:t>
            </a:r>
            <a:r>
              <a:rPr lang="en-US" sz="3200" b="1" dirty="0"/>
              <a:t>of the organic molecule </a:t>
            </a:r>
          </a:p>
          <a:p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61505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FG#1: Alkyl Halides: R-X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X = </a:t>
            </a:r>
            <a:r>
              <a:rPr lang="en-US" sz="3200" b="1" dirty="0" smtClean="0">
                <a:solidFill>
                  <a:srgbClr val="FF0000"/>
                </a:solidFill>
              </a:rPr>
              <a:t>F, </a:t>
            </a:r>
            <a:r>
              <a:rPr lang="en-US" sz="3200" b="1" dirty="0" err="1" smtClean="0">
                <a:solidFill>
                  <a:srgbClr val="FF0000"/>
                </a:solidFill>
              </a:rPr>
              <a:t>Cl</a:t>
            </a:r>
            <a:r>
              <a:rPr lang="en-US" sz="3200" b="1" dirty="0" smtClean="0">
                <a:solidFill>
                  <a:srgbClr val="FF0000"/>
                </a:solidFill>
              </a:rPr>
              <a:t>, I or Br</a:t>
            </a:r>
          </a:p>
          <a:p>
            <a:r>
              <a:rPr lang="en-US" sz="3200" b="1" dirty="0" smtClean="0"/>
              <a:t>Organic compounds containing </a:t>
            </a:r>
            <a:r>
              <a:rPr lang="en-US" sz="3200" b="1" dirty="0" smtClean="0">
                <a:solidFill>
                  <a:srgbClr val="FF0000"/>
                </a:solidFill>
              </a:rPr>
              <a:t>halogens</a:t>
            </a:r>
            <a:r>
              <a:rPr lang="en-US" sz="3200" b="1" dirty="0" smtClean="0"/>
              <a:t> are called alkyl halides</a:t>
            </a:r>
          </a:p>
          <a:p>
            <a:r>
              <a:rPr lang="en-US" sz="3200" b="1" dirty="0" smtClean="0"/>
              <a:t>The prefixes are:</a:t>
            </a:r>
          </a:p>
          <a:p>
            <a:r>
              <a:rPr lang="en-US" sz="2800" b="1" dirty="0" smtClean="0"/>
              <a:t>F= </a:t>
            </a:r>
            <a:r>
              <a:rPr lang="en-US" sz="2800" b="1" dirty="0" err="1" smtClean="0">
                <a:solidFill>
                  <a:srgbClr val="FF0000"/>
                </a:solidFill>
              </a:rPr>
              <a:t>fluoro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Cl</a:t>
            </a:r>
            <a:r>
              <a:rPr lang="en-US" sz="2800" b="1" dirty="0" smtClean="0"/>
              <a:t> = </a:t>
            </a:r>
            <a:r>
              <a:rPr lang="en-US" sz="2800" b="1" dirty="0" err="1" smtClean="0">
                <a:solidFill>
                  <a:srgbClr val="FF0000"/>
                </a:solidFill>
              </a:rPr>
              <a:t>chloro</a:t>
            </a:r>
            <a:r>
              <a:rPr lang="en-US" sz="2800" b="1" dirty="0" smtClean="0"/>
              <a:t> Br = </a:t>
            </a:r>
            <a:r>
              <a:rPr lang="en-US" sz="2800" b="1" dirty="0" err="1" smtClean="0">
                <a:solidFill>
                  <a:srgbClr val="FF0000"/>
                </a:solidFill>
              </a:rPr>
              <a:t>bromo</a:t>
            </a:r>
            <a:r>
              <a:rPr lang="en-US" sz="2800" b="1" dirty="0" smtClean="0"/>
              <a:t> I = </a:t>
            </a:r>
            <a:r>
              <a:rPr lang="en-US" sz="2800" b="1" dirty="0" err="1" smtClean="0">
                <a:solidFill>
                  <a:srgbClr val="FF0000"/>
                </a:solidFill>
              </a:rPr>
              <a:t>iodo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Naming Alkyl Halides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74983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Number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compound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r>
              <a:rPr lang="en-US" sz="3600" b="1" smtClean="0">
                <a:solidFill>
                  <a:srgbClr val="FF0000"/>
                </a:solidFill>
              </a:rPr>
              <a:t>-bromo-2</a:t>
            </a:r>
            <a:r>
              <a:rPr lang="en-US" sz="3600" b="1" dirty="0" smtClean="0">
                <a:solidFill>
                  <a:srgbClr val="FF0000"/>
                </a:solidFill>
              </a:rPr>
              <a:t>-chloropentane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5" name="Picture 4" descr="Screen shot 2012-01-07 at 5.57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475" y="1375834"/>
            <a:ext cx="4288259" cy="145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6232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Naming Alkyl Halides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74983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Number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compound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1-chlorobenzene</a:t>
            </a:r>
            <a:endParaRPr lang="en-US" sz="36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4" name="Picture 3" descr="Screen shot 2012-01-07 at 5.57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025" y="1027206"/>
            <a:ext cx="1689100" cy="23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0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811389"/>
          </a:xfrm>
        </p:spPr>
        <p:txBody>
          <a:bodyPr/>
          <a:lstStyle/>
          <a:p>
            <a:r>
              <a:rPr lang="en-US" dirty="0" smtClean="0"/>
              <a:t>FG#2: Alcohols: R-OH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Organic compounds containing a hydroxyl (-OH) group are called alcohols</a:t>
            </a:r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977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Tower.potx</Template>
  <TotalTime>2268</TotalTime>
  <Words>364</Words>
  <Application>Microsoft Macintosh PowerPoint</Application>
  <PresentationFormat>On-screen Show (16:10)</PresentationFormat>
  <Paragraphs>65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Wireframe Building 16x9</vt:lpstr>
      <vt:lpstr>Functional  Groups Alkyl Halides, Alcohols</vt:lpstr>
      <vt:lpstr>Isomers</vt:lpstr>
      <vt:lpstr>Isomers</vt:lpstr>
      <vt:lpstr>Isomers</vt:lpstr>
      <vt:lpstr>Functional Group</vt:lpstr>
      <vt:lpstr>FG#1: Alkyl Halides: R-X</vt:lpstr>
      <vt:lpstr>Naming Alkyl Halides</vt:lpstr>
      <vt:lpstr>Naming Alkyl Halides</vt:lpstr>
      <vt:lpstr>FG#2: Alcohols: R-OH</vt:lpstr>
      <vt:lpstr>FG#2: Alcohols: R-OH</vt:lpstr>
      <vt:lpstr>FG#2: Alcohols: R-OH</vt:lpstr>
      <vt:lpstr>Naming Alcohols</vt:lpstr>
      <vt:lpstr>Naming Alcohols</vt:lpstr>
      <vt:lpstr>Naming Alcohols</vt:lpstr>
    </vt:vector>
  </TitlesOfParts>
  <Company>Delta Secondary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</dc:title>
  <dc:creator>Sachie Motohashi</dc:creator>
  <cp:lastModifiedBy>Scott Lawson</cp:lastModifiedBy>
  <cp:revision>90</cp:revision>
  <dcterms:created xsi:type="dcterms:W3CDTF">2011-12-27T21:15:23Z</dcterms:created>
  <dcterms:modified xsi:type="dcterms:W3CDTF">2019-09-06T15:53:57Z</dcterms:modified>
</cp:coreProperties>
</file>