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22"/>
  </p:notesMasterIdLst>
  <p:handoutMasterIdLst>
    <p:handoutMasterId r:id="rId23"/>
  </p:handoutMasterIdLst>
  <p:sldIdLst>
    <p:sldId id="261" r:id="rId3"/>
    <p:sldId id="281" r:id="rId4"/>
    <p:sldId id="285" r:id="rId5"/>
    <p:sldId id="286" r:id="rId6"/>
    <p:sldId id="282" r:id="rId7"/>
    <p:sldId id="283" r:id="rId8"/>
    <p:sldId id="284" r:id="rId9"/>
    <p:sldId id="287" r:id="rId10"/>
    <p:sldId id="288" r:id="rId11"/>
    <p:sldId id="271" r:id="rId12"/>
    <p:sldId id="272" r:id="rId13"/>
    <p:sldId id="289" r:id="rId14"/>
    <p:sldId id="290" r:id="rId15"/>
    <p:sldId id="291" r:id="rId16"/>
    <p:sldId id="273" r:id="rId17"/>
    <p:sldId id="274" r:id="rId18"/>
    <p:sldId id="275" r:id="rId19"/>
    <p:sldId id="292" r:id="rId20"/>
    <p:sldId id="293" r:id="rId21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39" d="100"/>
          <a:sy n="139" d="100"/>
        </p:scale>
        <p:origin x="-800" y="16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Relationship Id="rId2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19-03-05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19-03-05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0384" y="1591122"/>
            <a:ext cx="7203233" cy="281940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2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0384" y="4527137"/>
            <a:ext cx="7203233" cy="3810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356616" indent="0" algn="ctr">
              <a:buNone/>
              <a:defRPr sz="1600"/>
            </a:lvl2pPr>
            <a:lvl3pPr marL="713232" indent="0" algn="ctr">
              <a:buNone/>
              <a:defRPr sz="1400"/>
            </a:lvl3pPr>
            <a:lvl4pPr marL="1069848" indent="0" algn="ctr">
              <a:buNone/>
              <a:defRPr sz="1200"/>
            </a:lvl4pPr>
            <a:lvl5pPr marL="1426464" indent="0" algn="ctr">
              <a:buNone/>
              <a:defRPr sz="1200"/>
            </a:lvl5pPr>
            <a:lvl6pPr marL="1783080" indent="0" algn="ctr">
              <a:buNone/>
              <a:defRPr sz="1200"/>
            </a:lvl6pPr>
            <a:lvl7pPr marL="2139696" indent="0" algn="ctr">
              <a:buNone/>
              <a:defRPr sz="1200"/>
            </a:lvl7pPr>
            <a:lvl8pPr marL="2496312" indent="0" algn="ctr">
              <a:buNone/>
              <a:defRPr sz="1200"/>
            </a:lvl8pPr>
            <a:lvl9pPr marL="2852928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4411813"/>
            <a:ext cx="72009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19-03-05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08214"/>
            <a:ext cx="1265465" cy="441778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08214"/>
            <a:ext cx="5690508" cy="441778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19-03-05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19-03-05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117977"/>
            <a:ext cx="7200900" cy="22860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70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4526280"/>
            <a:ext cx="7200900" cy="3810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tx1"/>
                </a:solidFill>
              </a:defRPr>
            </a:lvl1pPr>
            <a:lvl2pPr marL="356616" indent="0">
              <a:buNone/>
              <a:defRPr sz="1600"/>
            </a:lvl2pPr>
            <a:lvl3pPr marL="713232" indent="0">
              <a:buNone/>
              <a:defRPr sz="1400"/>
            </a:lvl3pPr>
            <a:lvl4pPr marL="1069848" indent="0">
              <a:buNone/>
              <a:defRPr sz="1200"/>
            </a:lvl4pPr>
            <a:lvl5pPr marL="1426464" indent="0">
              <a:buNone/>
              <a:defRPr sz="1200"/>
            </a:lvl5pPr>
            <a:lvl6pPr marL="1783080" indent="0">
              <a:buNone/>
              <a:defRPr sz="1200"/>
            </a:lvl6pPr>
            <a:lvl7pPr marL="2139696" indent="0">
              <a:buNone/>
              <a:defRPr sz="1200"/>
            </a:lvl7pPr>
            <a:lvl8pPr marL="2496312" indent="0">
              <a:buNone/>
              <a:defRPr sz="1200"/>
            </a:lvl8pPr>
            <a:lvl9pPr marL="2852928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4411813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1550" y="1651000"/>
            <a:ext cx="3429000" cy="31750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651000"/>
            <a:ext cx="3429000" cy="31750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19-03-05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515269"/>
            <a:ext cx="3429000" cy="53445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1550" y="2086428"/>
            <a:ext cx="3429000" cy="273957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515269"/>
            <a:ext cx="3429000" cy="53445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600" b="0">
                <a:solidFill>
                  <a:schemeClr val="accent1"/>
                </a:solidFill>
              </a:defRPr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086428"/>
            <a:ext cx="3429000" cy="2739573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19-03-05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19-03-05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19-03-05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5715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476250"/>
            <a:ext cx="2743200" cy="1830917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98" y="476250"/>
            <a:ext cx="4663440" cy="47625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495844"/>
            <a:ext cx="2743200" cy="1904958"/>
          </a:xfrm>
        </p:spPr>
        <p:txBody>
          <a:bodyPr>
            <a:normAutofit/>
          </a:bodyPr>
          <a:lstStyle>
            <a:lvl1pPr marL="0" indent="0">
              <a:spcBef>
                <a:spcPts val="936"/>
              </a:spcBef>
              <a:buNone/>
              <a:defRPr sz="1200">
                <a:solidFill>
                  <a:schemeClr val="bg1"/>
                </a:solidFill>
              </a:defRPr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4130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19-03-05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5715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323" tIns="35662" rIns="71323" bIns="35662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33"/>
            <a:ext cx="5486400" cy="5715000"/>
          </a:xfrm>
        </p:spPr>
        <p:txBody>
          <a:bodyPr tIns="356616">
            <a:normAutofit/>
          </a:bodyPr>
          <a:lstStyle>
            <a:lvl1pPr marL="0" indent="0" algn="ctr">
              <a:buNone/>
              <a:defRPr sz="16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4130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480060"/>
            <a:ext cx="2743200" cy="1828800"/>
          </a:xfrm>
        </p:spPr>
        <p:txBody>
          <a:bodyPr anchor="b"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499360"/>
            <a:ext cx="2743200" cy="1905000"/>
          </a:xfrm>
        </p:spPr>
        <p:txBody>
          <a:bodyPr/>
          <a:lstStyle>
            <a:lvl1pPr marL="0" indent="0">
              <a:spcBef>
                <a:spcPts val="936"/>
              </a:spcBef>
              <a:buNone/>
              <a:defRPr sz="1200">
                <a:solidFill>
                  <a:schemeClr val="bg1"/>
                </a:solidFill>
              </a:defRPr>
            </a:lvl1pPr>
            <a:lvl2pPr marL="356616" indent="0">
              <a:buNone/>
              <a:defRPr sz="1100"/>
            </a:lvl2pPr>
            <a:lvl3pPr marL="713232" indent="0">
              <a:buNone/>
              <a:defRPr sz="900"/>
            </a:lvl3pPr>
            <a:lvl4pPr marL="1069848" indent="0">
              <a:buNone/>
              <a:defRPr sz="800"/>
            </a:lvl4pPr>
            <a:lvl5pPr marL="1426464" indent="0">
              <a:buNone/>
              <a:defRPr sz="800"/>
            </a:lvl5pPr>
            <a:lvl6pPr marL="1783080" indent="0">
              <a:buNone/>
              <a:defRPr sz="800"/>
            </a:lvl6pPr>
            <a:lvl7pPr marL="2139696" indent="0">
              <a:buNone/>
              <a:defRPr sz="800"/>
            </a:lvl7pPr>
            <a:lvl8pPr marL="2496312" indent="0">
              <a:buNone/>
              <a:defRPr sz="800"/>
            </a:lvl8pPr>
            <a:lvl9pPr marL="285292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5715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71550" y="419878"/>
            <a:ext cx="7200900" cy="951988"/>
          </a:xfrm>
          <a:prstGeom prst="rect">
            <a:avLst/>
          </a:prstGeom>
        </p:spPr>
        <p:txBody>
          <a:bodyPr vert="horz" lIns="71323" tIns="35662" rIns="71323" bIns="35662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1651001"/>
            <a:ext cx="7200900" cy="3174999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5241399"/>
            <a:ext cx="724460" cy="18536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19-03-05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1" y="5241399"/>
            <a:ext cx="4596023" cy="18536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5241399"/>
            <a:ext cx="689162" cy="185363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5143500"/>
            <a:ext cx="82296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713232" rtl="0" eaLnBrk="1" latinLnBrk="0" hangingPunct="1">
        <a:lnSpc>
          <a:spcPct val="90000"/>
        </a:lnSpc>
        <a:spcBef>
          <a:spcPct val="0"/>
        </a:spcBef>
        <a:buNone/>
        <a:defRPr sz="2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8308" indent="-178308" algn="l" defTabSz="713232" rtl="0" eaLnBrk="1" latinLnBrk="0" hangingPunct="1">
        <a:lnSpc>
          <a:spcPct val="90000"/>
        </a:lnSpc>
        <a:spcBef>
          <a:spcPts val="1404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indent="-142646" algn="l" defTabSz="713232" rtl="0" eaLnBrk="1" latinLnBrk="0" hangingPunct="1">
        <a:lnSpc>
          <a:spcPct val="90000"/>
        </a:lnSpc>
        <a:spcBef>
          <a:spcPts val="936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534924" indent="-139923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13232" indent="-142646" algn="l" defTabSz="713232" rtl="0" eaLnBrk="1" latinLnBrk="0" hangingPunct="1">
        <a:lnSpc>
          <a:spcPct val="90000"/>
        </a:lnSpc>
        <a:spcBef>
          <a:spcPts val="624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891540" indent="-139923" algn="l" defTabSz="713232" rtl="0" eaLnBrk="1" latinLnBrk="0" hangingPunct="1">
        <a:lnSpc>
          <a:spcPct val="90000"/>
        </a:lnSpc>
        <a:spcBef>
          <a:spcPts val="468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069848" indent="-142646" algn="l" defTabSz="713232" rtl="0" eaLnBrk="1" latinLnBrk="0" hangingPunct="1">
        <a:lnSpc>
          <a:spcPct val="90000"/>
        </a:lnSpc>
        <a:spcBef>
          <a:spcPts val="468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" indent="-139923" algn="l" defTabSz="713232" rtl="0" eaLnBrk="1" latinLnBrk="0" hangingPunct="1">
        <a:lnSpc>
          <a:spcPct val="90000"/>
        </a:lnSpc>
        <a:spcBef>
          <a:spcPts val="468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426464" indent="-142646" algn="l" defTabSz="713232" rtl="0" eaLnBrk="1" latinLnBrk="0" hangingPunct="1">
        <a:lnSpc>
          <a:spcPct val="90000"/>
        </a:lnSpc>
        <a:spcBef>
          <a:spcPts val="468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604772" indent="-139923" algn="l" defTabSz="713232" rtl="0" eaLnBrk="1" latinLnBrk="0" hangingPunct="1">
        <a:lnSpc>
          <a:spcPct val="90000"/>
        </a:lnSpc>
        <a:spcBef>
          <a:spcPts val="468"/>
        </a:spcBef>
        <a:buClr>
          <a:schemeClr val="accent1"/>
        </a:buClr>
        <a:buSzPct val="100000"/>
        <a:buFont typeface="Arial" pitchFamily="34" charset="0"/>
        <a:buChar char="▪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oleObject" Target="../embeddings/oleObject1.bin"/><Relationship Id="rId5" Type="http://schemas.openxmlformats.org/officeDocument/2006/relationships/package" Target="../embeddings/Microsoft_Word_Document1.docx"/><Relationship Id="rId6" Type="http://schemas.openxmlformats.org/officeDocument/2006/relationships/image" Target="../media/image7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8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9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10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200" dirty="0" smtClean="0"/>
              <a:t>Physics 12 – Class Starter</a:t>
            </a:r>
            <a:endParaRPr lang="en-US" sz="4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2668" y="4527137"/>
            <a:ext cx="7986888" cy="38100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Form a group of 3 and collect a whiteboard/pens and Data Sheets!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</a:t>
            </a:r>
            <a:r>
              <a:rPr lang="en-US" dirty="0" smtClean="0"/>
              <a:t>6 </a:t>
            </a:r>
            <a:r>
              <a:rPr lang="en-US" dirty="0"/>
              <a:t>– Non-Horizontal Circular Motion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1346" y="1651000"/>
            <a:ext cx="3899204" cy="317500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A child twirls a </a:t>
            </a:r>
            <a:r>
              <a:rPr lang="en-US" dirty="0" smtClean="0"/>
              <a:t>yo</a:t>
            </a:r>
            <a:r>
              <a:rPr lang="en-US" dirty="0"/>
              <a:t>-</a:t>
            </a:r>
            <a:r>
              <a:rPr lang="en-US" dirty="0" smtClean="0"/>
              <a:t>yo</a:t>
            </a:r>
            <a:r>
              <a:rPr lang="en-US" dirty="0"/>
              <a:t>.  If angle of the cord with the vertical is </a:t>
            </a:r>
            <a:r>
              <a:rPr lang="en-US" dirty="0" smtClean="0"/>
              <a:t>30.0</a:t>
            </a:r>
            <a:r>
              <a:rPr lang="en-US" baseline="30000" dirty="0" smtClean="0"/>
              <a:t>o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, </a:t>
            </a:r>
            <a:r>
              <a:rPr lang="en-US" dirty="0"/>
              <a:t>find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0" r="-40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0164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6 – Non-Horizontal Circular Motion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01346" y="1651000"/>
            <a:ext cx="3899204" cy="3175001"/>
          </a:xfrm>
        </p:spPr>
        <p:txBody>
          <a:bodyPr/>
          <a:lstStyle/>
          <a:p>
            <a:pPr marL="0" lvl="0" indent="0">
              <a:buNone/>
            </a:pPr>
            <a:r>
              <a:rPr lang="en-US" dirty="0"/>
              <a:t>A child twirls a </a:t>
            </a:r>
            <a:r>
              <a:rPr lang="en-US" dirty="0" smtClean="0"/>
              <a:t>yo</a:t>
            </a:r>
            <a:r>
              <a:rPr lang="en-US" dirty="0"/>
              <a:t>-</a:t>
            </a:r>
            <a:r>
              <a:rPr lang="en-US" dirty="0" smtClean="0"/>
              <a:t>yo</a:t>
            </a:r>
            <a:r>
              <a:rPr lang="en-US" dirty="0"/>
              <a:t>.  If angle of the cord with the vertical is </a:t>
            </a:r>
            <a:r>
              <a:rPr lang="en-US" dirty="0" smtClean="0"/>
              <a:t>30.0</a:t>
            </a:r>
            <a:r>
              <a:rPr lang="en-US" baseline="30000" dirty="0" smtClean="0"/>
              <a:t>o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/>
              <a:t>, </a:t>
            </a:r>
            <a:r>
              <a:rPr lang="en-US" dirty="0"/>
              <a:t>find </a:t>
            </a:r>
            <a:r>
              <a:rPr lang="en-US" i="1" dirty="0"/>
              <a:t>a</a:t>
            </a:r>
            <a:r>
              <a:rPr lang="en-US" i="1" baseline="-25000" dirty="0"/>
              <a:t>c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		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00" r="-4000"/>
          <a:stretch>
            <a:fillRect/>
          </a:stretch>
        </p:blipFill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381359"/>
              </p:ext>
            </p:extLst>
          </p:nvPr>
        </p:nvGraphicFramePr>
        <p:xfrm>
          <a:off x="139154" y="2888065"/>
          <a:ext cx="5589131" cy="8232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5" name="Document" r:id="rId5" imgW="6121400" imgH="901700" progId="Word.Document.12">
                  <p:embed/>
                </p:oleObj>
              </mc:Choice>
              <mc:Fallback>
                <p:oleObj name="Document" r:id="rId5" imgW="6121400" imgH="9017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9154" y="2888065"/>
                        <a:ext cx="5589131" cy="8232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7833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7 and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20" y="1651000"/>
            <a:ext cx="4458928" cy="3175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Spacecraft X has twice the mass of Spacecraft Y, then true statements about X and Y include which of the following?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1500" dirty="0" err="1" smtClean="0"/>
              <a:t>I.On</a:t>
            </a:r>
            <a:r>
              <a:rPr lang="en-US" sz="1500" dirty="0" smtClean="0"/>
              <a:t> Earth, </a:t>
            </a:r>
            <a:r>
              <a:rPr lang="en-US" sz="1500" dirty="0"/>
              <a:t>X experiences twice the </a:t>
            </a:r>
            <a:r>
              <a:rPr lang="en-US" sz="1500" b="1" i="1" dirty="0"/>
              <a:t>gravitational force </a:t>
            </a:r>
            <a:r>
              <a:rPr lang="en-US" sz="1500" dirty="0"/>
              <a:t>that Y </a:t>
            </a:r>
            <a:r>
              <a:rPr lang="en-US" sz="1500" dirty="0" smtClean="0"/>
              <a:t>experiences.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II. On </a:t>
            </a:r>
            <a:r>
              <a:rPr lang="en-US" sz="1500" dirty="0"/>
              <a:t>the Moon, X has twice the </a:t>
            </a:r>
            <a:r>
              <a:rPr lang="en-US" sz="1500" b="1" i="1" dirty="0"/>
              <a:t>weight</a:t>
            </a:r>
            <a:r>
              <a:rPr lang="en-US" sz="1500" dirty="0"/>
              <a:t> of </a:t>
            </a:r>
            <a:r>
              <a:rPr lang="en-US" sz="1500" dirty="0" smtClean="0"/>
              <a:t>Y.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III. When </a:t>
            </a:r>
            <a:r>
              <a:rPr lang="en-US" sz="1500" dirty="0"/>
              <a:t>both are in the same circular orbit, X has twice the </a:t>
            </a:r>
            <a:r>
              <a:rPr lang="en-US" sz="1500" b="1" i="1" dirty="0"/>
              <a:t>centripetal acceleration </a:t>
            </a:r>
            <a:r>
              <a:rPr lang="en-US" sz="1500" dirty="0"/>
              <a:t>of Y.</a:t>
            </a:r>
            <a:br>
              <a:rPr lang="en-US" sz="1500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I only      (B) III only      (C) I and II only      (D) II and III only      </a:t>
            </a:r>
            <a:r>
              <a:rPr lang="en-US" dirty="0" smtClean="0"/>
              <a:t>	(</a:t>
            </a:r>
            <a:r>
              <a:rPr lang="en-US" dirty="0"/>
              <a:t>E) I, II, and III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49" y="1651000"/>
            <a:ext cx="3991663" cy="3175001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dirty="0"/>
              <a:t>A new planet is discovered that has twice the Earth's mass and twice the Earth's radius. On the surface of this new planet, a person who weighs 500 N on Earth would experience a gravitational force of</a:t>
            </a:r>
            <a:endParaRPr lang="en-CA" dirty="0"/>
          </a:p>
          <a:p>
            <a:pPr marL="342900" indent="-342900" hangingPunct="0">
              <a:buAutoNum type="alphaUcParenBoth"/>
            </a:pPr>
            <a:r>
              <a:rPr lang="en-US" dirty="0" smtClean="0"/>
              <a:t>125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250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500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1000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2000 </a:t>
            </a:r>
            <a:r>
              <a:rPr lang="en-US" dirty="0"/>
              <a:t>N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299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7 and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20" y="1651000"/>
            <a:ext cx="4458928" cy="3175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Spacecraft X has twice the mass of Spacecraft Y, then true statements about X and Y include which of the following?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1500" dirty="0" err="1" smtClean="0"/>
              <a:t>I.On</a:t>
            </a:r>
            <a:r>
              <a:rPr lang="en-US" sz="1500" dirty="0" smtClean="0"/>
              <a:t> Earth, </a:t>
            </a:r>
            <a:r>
              <a:rPr lang="en-US" sz="1500" dirty="0"/>
              <a:t>X experiences twice the </a:t>
            </a:r>
            <a:r>
              <a:rPr lang="en-US" sz="1500" b="1" i="1" dirty="0"/>
              <a:t>gravitational force </a:t>
            </a:r>
            <a:r>
              <a:rPr lang="en-US" sz="1500" dirty="0"/>
              <a:t>that Y </a:t>
            </a:r>
            <a:r>
              <a:rPr lang="en-US" sz="1500" dirty="0" smtClean="0"/>
              <a:t>experiences.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II. On </a:t>
            </a:r>
            <a:r>
              <a:rPr lang="en-US" sz="1500" dirty="0"/>
              <a:t>the Moon, X has twice the </a:t>
            </a:r>
            <a:r>
              <a:rPr lang="en-US" sz="1500" b="1" i="1" dirty="0"/>
              <a:t>weight</a:t>
            </a:r>
            <a:r>
              <a:rPr lang="en-US" sz="1500" dirty="0"/>
              <a:t> of </a:t>
            </a:r>
            <a:r>
              <a:rPr lang="en-US" sz="1500" dirty="0" smtClean="0"/>
              <a:t>Y.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III. When </a:t>
            </a:r>
            <a:r>
              <a:rPr lang="en-US" sz="1500" dirty="0"/>
              <a:t>both are in the same circular orbit, X has twice the </a:t>
            </a:r>
            <a:r>
              <a:rPr lang="en-US" sz="1500" b="1" i="1" dirty="0"/>
              <a:t>centripetal acceleration </a:t>
            </a:r>
            <a:r>
              <a:rPr lang="en-US" sz="1500" dirty="0"/>
              <a:t>of Y.</a:t>
            </a:r>
            <a:br>
              <a:rPr lang="en-US" sz="1500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I only      (B) III only      </a:t>
            </a:r>
            <a:r>
              <a:rPr lang="en-US" dirty="0">
                <a:solidFill>
                  <a:srgbClr val="FF0000"/>
                </a:solidFill>
              </a:rPr>
              <a:t>(C) I and II only      </a:t>
            </a:r>
            <a:r>
              <a:rPr lang="en-US" dirty="0"/>
              <a:t>(D) II and III only      </a:t>
            </a:r>
            <a:r>
              <a:rPr lang="en-US" dirty="0" smtClean="0"/>
              <a:t>	(</a:t>
            </a:r>
            <a:r>
              <a:rPr lang="en-US" dirty="0"/>
              <a:t>E) I, II, and III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49" y="1651000"/>
            <a:ext cx="3991663" cy="3175001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dirty="0"/>
              <a:t>A new planet is discovered that has twice the Earth's mass and twice the Earth's radius. On the surface of this new planet, a person who weighs 500 N on Earth would experience a gravitational force of</a:t>
            </a:r>
            <a:endParaRPr lang="en-CA" dirty="0"/>
          </a:p>
          <a:p>
            <a:pPr marL="342900" indent="-342900" hangingPunct="0">
              <a:buAutoNum type="alphaUcParenBoth"/>
            </a:pPr>
            <a:r>
              <a:rPr lang="en-US" dirty="0" smtClean="0"/>
              <a:t>125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250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500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1000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2000 </a:t>
            </a:r>
            <a:r>
              <a:rPr lang="en-US" dirty="0"/>
              <a:t>N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731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7 and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20" y="1651000"/>
            <a:ext cx="4458928" cy="31750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If Spacecraft X has twice the mass of Spacecraft Y, then true statements about X and Y include which of the following?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sz="1500" dirty="0" err="1" smtClean="0"/>
              <a:t>I.On</a:t>
            </a:r>
            <a:r>
              <a:rPr lang="en-US" sz="1500" dirty="0" smtClean="0"/>
              <a:t> Earth, </a:t>
            </a:r>
            <a:r>
              <a:rPr lang="en-US" sz="1500" dirty="0"/>
              <a:t>X experiences twice the </a:t>
            </a:r>
            <a:r>
              <a:rPr lang="en-US" sz="1500" b="1" i="1" dirty="0"/>
              <a:t>gravitational force </a:t>
            </a:r>
            <a:r>
              <a:rPr lang="en-US" sz="1500" dirty="0"/>
              <a:t>that Y </a:t>
            </a:r>
            <a:r>
              <a:rPr lang="en-US" sz="1500" dirty="0" smtClean="0"/>
              <a:t>experiences.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II. On </a:t>
            </a:r>
            <a:r>
              <a:rPr lang="en-US" sz="1500" dirty="0"/>
              <a:t>the Moon, X has twice the </a:t>
            </a:r>
            <a:r>
              <a:rPr lang="en-US" sz="1500" b="1" i="1" dirty="0"/>
              <a:t>weight</a:t>
            </a:r>
            <a:r>
              <a:rPr lang="en-US" sz="1500" dirty="0"/>
              <a:t> of </a:t>
            </a:r>
            <a:r>
              <a:rPr lang="en-US" sz="1500" dirty="0" smtClean="0"/>
              <a:t>Y.</a:t>
            </a:r>
            <a:endParaRPr lang="en-US" sz="1500" dirty="0"/>
          </a:p>
          <a:p>
            <a:pPr marL="0" indent="0">
              <a:buNone/>
            </a:pPr>
            <a:r>
              <a:rPr lang="en-US" sz="1500" dirty="0" smtClean="0"/>
              <a:t>III. When </a:t>
            </a:r>
            <a:r>
              <a:rPr lang="en-US" sz="1500" dirty="0"/>
              <a:t>both are in the same circular orbit, X has twice the </a:t>
            </a:r>
            <a:r>
              <a:rPr lang="en-US" sz="1500" b="1" i="1" dirty="0"/>
              <a:t>centripetal acceleration </a:t>
            </a:r>
            <a:r>
              <a:rPr lang="en-US" sz="1500" dirty="0"/>
              <a:t>of Y.</a:t>
            </a:r>
            <a:br>
              <a:rPr lang="en-US" sz="1500" dirty="0"/>
            </a:br>
            <a:endParaRPr lang="en-US" sz="1500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A) I only      (B) III only      </a:t>
            </a:r>
            <a:r>
              <a:rPr lang="en-US" dirty="0">
                <a:solidFill>
                  <a:srgbClr val="FF0000"/>
                </a:solidFill>
              </a:rPr>
              <a:t>(C) I and II only      </a:t>
            </a:r>
            <a:r>
              <a:rPr lang="en-US" dirty="0"/>
              <a:t>(D) II and III only      </a:t>
            </a:r>
            <a:r>
              <a:rPr lang="en-US" dirty="0" smtClean="0"/>
              <a:t>	(</a:t>
            </a:r>
            <a:r>
              <a:rPr lang="en-US" dirty="0"/>
              <a:t>E) I, II, and III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49" y="1651000"/>
            <a:ext cx="3991663" cy="3175001"/>
          </a:xfrm>
        </p:spPr>
        <p:txBody>
          <a:bodyPr>
            <a:normAutofit lnSpcReduction="10000"/>
          </a:bodyPr>
          <a:lstStyle/>
          <a:p>
            <a:pPr marL="0" indent="0" hangingPunct="0">
              <a:buNone/>
            </a:pPr>
            <a:r>
              <a:rPr lang="en-US" dirty="0"/>
              <a:t>A new planet is discovered that has twice the Earth's mass and twice the Earth's radius. On the surface of this new planet, a person who weighs 500 N on Earth would experience a gravitational force of</a:t>
            </a:r>
            <a:endParaRPr lang="en-CA" dirty="0"/>
          </a:p>
          <a:p>
            <a:pPr marL="342900" indent="-342900" hangingPunct="0">
              <a:buAutoNum type="alphaUcParenBoth"/>
            </a:pPr>
            <a:r>
              <a:rPr lang="en-US" dirty="0" smtClean="0"/>
              <a:t>125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>
                <a:solidFill>
                  <a:srgbClr val="FF0000"/>
                </a:solidFill>
              </a:rPr>
              <a:t>250 </a:t>
            </a:r>
            <a:r>
              <a:rPr lang="en-US" dirty="0">
                <a:solidFill>
                  <a:srgbClr val="FF0000"/>
                </a:solidFill>
              </a:rPr>
              <a:t>N          </a:t>
            </a:r>
            <a:endParaRPr lang="en-US" dirty="0" smtClean="0">
              <a:solidFill>
                <a:srgbClr val="FF0000"/>
              </a:solidFill>
            </a:endParaRPr>
          </a:p>
          <a:p>
            <a:pPr marL="342900" indent="-342900" hangingPunct="0">
              <a:buAutoNum type="alphaUcParenBoth"/>
            </a:pPr>
            <a:r>
              <a:rPr lang="en-US" dirty="0" smtClean="0"/>
              <a:t>500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1000 </a:t>
            </a:r>
            <a:r>
              <a:rPr lang="en-US" dirty="0"/>
              <a:t>N          </a:t>
            </a:r>
            <a:endParaRPr lang="en-US" dirty="0" smtClean="0"/>
          </a:p>
          <a:p>
            <a:pPr marL="342900" indent="-342900" hangingPunct="0">
              <a:buAutoNum type="alphaUcParenBoth"/>
            </a:pPr>
            <a:r>
              <a:rPr lang="en-US" dirty="0" smtClean="0"/>
              <a:t>2000 </a:t>
            </a:r>
            <a:r>
              <a:rPr lang="en-US" dirty="0"/>
              <a:t>N</a:t>
            </a:r>
            <a:endParaRPr lang="en-CA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265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9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smtClean="0"/>
              <a:t>10 </a:t>
            </a:r>
            <a:r>
              <a:rPr lang="en-US" dirty="0"/>
              <a:t>- Orbits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orbital velocity of the earth around the sun?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Mars has </a:t>
            </a:r>
            <a:r>
              <a:rPr lang="en-US" dirty="0"/>
              <a:t>a period of </a:t>
            </a:r>
            <a:r>
              <a:rPr lang="en-US" dirty="0" smtClean="0"/>
              <a:t>225 </a:t>
            </a:r>
            <a:r>
              <a:rPr lang="en-US" dirty="0"/>
              <a:t>days. On average, how far is </a:t>
            </a:r>
            <a:r>
              <a:rPr lang="en-US" dirty="0" smtClean="0"/>
              <a:t>Mars </a:t>
            </a:r>
            <a:r>
              <a:rPr lang="en-US" dirty="0"/>
              <a:t>from the </a:t>
            </a:r>
            <a:r>
              <a:rPr lang="en-US" dirty="0" smtClean="0"/>
              <a:t>sun?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21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dirty="0"/>
              <a:t>9 and </a:t>
            </a:r>
            <a:r>
              <a:rPr lang="en-US" dirty="0" smtClean="0"/>
              <a:t>10 - Orbits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orbital velocity of the earth around the sun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Mars </a:t>
            </a:r>
            <a:r>
              <a:rPr lang="en-US" dirty="0"/>
              <a:t>has a period of </a:t>
            </a:r>
            <a:r>
              <a:rPr lang="en-US" dirty="0" smtClean="0"/>
              <a:t>225 </a:t>
            </a:r>
            <a:r>
              <a:rPr lang="en-US" dirty="0"/>
              <a:t>days. On average, how far is </a:t>
            </a:r>
            <a:r>
              <a:rPr lang="en-US" dirty="0" smtClean="0"/>
              <a:t>Mars </a:t>
            </a:r>
            <a:r>
              <a:rPr lang="en-US" dirty="0"/>
              <a:t>from the </a:t>
            </a:r>
            <a:r>
              <a:rPr lang="en-US" dirty="0" smtClean="0"/>
              <a:t>sun?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080196"/>
              </p:ext>
            </p:extLst>
          </p:nvPr>
        </p:nvGraphicFramePr>
        <p:xfrm>
          <a:off x="996475" y="2339366"/>
          <a:ext cx="3043503" cy="247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Equation" r:id="rId3" imgW="1638300" imgH="1333500" progId="Equation.3">
                  <p:embed/>
                </p:oleObj>
              </mc:Choice>
              <mc:Fallback>
                <p:oleObj name="Equation" r:id="rId3" imgW="1638300" imgH="1333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475" y="2339366"/>
                        <a:ext cx="3043503" cy="2477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220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9 and 10 - Orbits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What </a:t>
            </a:r>
            <a:r>
              <a:rPr lang="en-US" dirty="0"/>
              <a:t>is orbital velocity of the earth around the sun? 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Mars </a:t>
            </a:r>
            <a:r>
              <a:rPr lang="en-US" dirty="0"/>
              <a:t>has a period of </a:t>
            </a:r>
            <a:r>
              <a:rPr lang="en-US" dirty="0" smtClean="0"/>
              <a:t>225 </a:t>
            </a:r>
            <a:r>
              <a:rPr lang="en-US" dirty="0"/>
              <a:t>days.  </a:t>
            </a:r>
            <a:r>
              <a:rPr lang="en-US" dirty="0" smtClean="0"/>
              <a:t>On average, </a:t>
            </a:r>
            <a:r>
              <a:rPr lang="en-US" dirty="0"/>
              <a:t>h</a:t>
            </a:r>
            <a:r>
              <a:rPr lang="en-US" dirty="0" smtClean="0"/>
              <a:t>ow </a:t>
            </a:r>
            <a:r>
              <a:rPr lang="en-US" dirty="0"/>
              <a:t>far is </a:t>
            </a:r>
            <a:r>
              <a:rPr lang="en-US" dirty="0" smtClean="0"/>
              <a:t>mars from </a:t>
            </a:r>
            <a:r>
              <a:rPr lang="en-US" dirty="0"/>
              <a:t>the earth?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457178"/>
              </p:ext>
            </p:extLst>
          </p:nvPr>
        </p:nvGraphicFramePr>
        <p:xfrm>
          <a:off x="996475" y="2339366"/>
          <a:ext cx="3043503" cy="2477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Equation" r:id="rId3" imgW="1638300" imgH="1333500" progId="Equation.3">
                  <p:embed/>
                </p:oleObj>
              </mc:Choice>
              <mc:Fallback>
                <p:oleObj name="Equation" r:id="rId3" imgW="1638300" imgH="1333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96475" y="2339366"/>
                        <a:ext cx="3043503" cy="24772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656851"/>
              </p:ext>
            </p:extLst>
          </p:nvPr>
        </p:nvGraphicFramePr>
        <p:xfrm>
          <a:off x="4695825" y="2432050"/>
          <a:ext cx="3175000" cy="244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9" name="Equation" r:id="rId5" imgW="1765300" imgH="1358900" progId="Equation.DSMT4">
                  <p:embed/>
                </p:oleObj>
              </mc:Choice>
              <mc:Fallback>
                <p:oleObj name="Equation" r:id="rId5" imgW="1765300" imgH="13589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95825" y="2432050"/>
                        <a:ext cx="3175000" cy="2443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75634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Q11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71550" y="1416187"/>
            <a:ext cx="7200900" cy="34098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With what speed would a baseball player have to hit a baseball in order to put a 0.300 kg baseball into </a:t>
            </a:r>
            <a:r>
              <a:rPr lang="en-US" dirty="0" smtClean="0"/>
              <a:t>orbit around </a:t>
            </a:r>
            <a:r>
              <a:rPr lang="en-US" dirty="0"/>
              <a:t>the earth at an altitude of 1.00 m? How fast would you have to get an elephant of mass 500 kg </a:t>
            </a:r>
            <a:r>
              <a:rPr lang="en-US" dirty="0" smtClean="0"/>
              <a:t>moving to </a:t>
            </a:r>
            <a:r>
              <a:rPr lang="en-US" dirty="0"/>
              <a:t>make it orbit the earth at the same height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84738"/>
              </p:ext>
            </p:extLst>
          </p:nvPr>
        </p:nvGraphicFramePr>
        <p:xfrm>
          <a:off x="1111250" y="2449513"/>
          <a:ext cx="4737100" cy="272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3" imgW="2425700" imgH="1397000" progId="Equation.DSMT4">
                  <p:embed/>
                </p:oleObj>
              </mc:Choice>
              <mc:Fallback>
                <p:oleObj name="Equation" r:id="rId3" imgW="2425700" imgH="1397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11250" y="2449513"/>
                        <a:ext cx="4737100" cy="2727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855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Fields (Self Study)</a:t>
            </a:r>
            <a:endParaRPr lang="en-US" dirty="0"/>
          </a:p>
        </p:txBody>
      </p:sp>
      <p:pic>
        <p:nvPicPr>
          <p:cNvPr id="4" name="Content Placeholder 3" descr="Screen Shot 2019-03-05 at 8.05.50 A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080" r="-21080"/>
          <a:stretch>
            <a:fillRect/>
          </a:stretch>
        </p:blipFill>
        <p:spPr>
          <a:xfrm>
            <a:off x="561255" y="1434461"/>
            <a:ext cx="8102310" cy="3572446"/>
          </a:xfrm>
        </p:spPr>
      </p:pic>
    </p:spTree>
    <p:extLst>
      <p:ext uri="{BB962C8B-B14F-4D97-AF65-F5344CB8AC3E}">
        <p14:creationId xmlns:p14="http://schemas.microsoft.com/office/powerpoint/2010/main" val="68937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389" y="1651000"/>
            <a:ext cx="4108161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child is at a playground, swinging aggressively back and forth on a dangerous old </a:t>
            </a:r>
            <a:r>
              <a:rPr lang="en-US" dirty="0" err="1"/>
              <a:t>swingset</a:t>
            </a:r>
            <a:r>
              <a:rPr lang="en-US" dirty="0"/>
              <a:t>, as shown on the left side of the figure below. Suddenly, when the child reaches the lowest point of the swing, the seat breaks loose from the chains </a:t>
            </a:r>
            <a:r>
              <a:rPr lang="en-US" b="1" i="1" dirty="0"/>
              <a:t>which connected it to the rest of the structure. In which of the paths, shown on the right side of the figure below, will the child move after this event?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651000"/>
            <a:ext cx="4210954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a scented candle inside an open glass jar. </a:t>
            </a:r>
          </a:p>
          <a:p>
            <a:pPr marL="0" indent="0">
              <a:buNone/>
            </a:pPr>
            <a:r>
              <a:rPr lang="en-US" dirty="0"/>
              <a:t>When the candle is at rest, the flame is directly above the candle. If the candle is then placed on the outer edge of a rotating turntable, what happens to the flame?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continues to rise directly upwards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towards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away from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away from the direction of the instantaneous velocity </a:t>
            </a:r>
          </a:p>
        </p:txBody>
      </p:sp>
      <p:pic>
        <p:nvPicPr>
          <p:cNvPr id="5" name="Picture 4" descr="Screen Shot 2019-02-26 at 9.10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0" y="3389711"/>
            <a:ext cx="3500533" cy="1955435"/>
          </a:xfrm>
          <a:prstGeom prst="rect">
            <a:avLst/>
          </a:prstGeom>
        </p:spPr>
      </p:pic>
      <p:pic>
        <p:nvPicPr>
          <p:cNvPr id="6" name="Picture 5" descr="Screen Shot 2019-02-26 at 9.10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968" y="91367"/>
            <a:ext cx="1228493" cy="1516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389" y="1651000"/>
            <a:ext cx="4108161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child is at a playground, swinging aggressively back and forth on a dangerous old </a:t>
            </a:r>
            <a:r>
              <a:rPr lang="en-US" dirty="0" err="1"/>
              <a:t>swingset</a:t>
            </a:r>
            <a:r>
              <a:rPr lang="en-US" dirty="0"/>
              <a:t>, as shown on the left side of the figure below. Suddenly, when the child reaches the lowest point of the swing, the seat breaks loose from the chains </a:t>
            </a:r>
            <a:r>
              <a:rPr lang="en-US" b="1" i="1" dirty="0"/>
              <a:t>which connected it to the rest of the structure. In which of the paths, shown on the right side of the figure below, will the child move after this event?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651000"/>
            <a:ext cx="4210954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a scented candle inside an open glass jar. </a:t>
            </a:r>
          </a:p>
          <a:p>
            <a:pPr marL="0" indent="0">
              <a:buNone/>
            </a:pPr>
            <a:r>
              <a:rPr lang="en-US" dirty="0"/>
              <a:t>When the candle is at rest, the flame is directly above the candle. If the candle is then placed on the outer edge of a rotating turntable, what happens to the flame?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continues to rise directly upwards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towards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away from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away from the direction of the instantaneous velocity </a:t>
            </a:r>
          </a:p>
        </p:txBody>
      </p:sp>
      <p:pic>
        <p:nvPicPr>
          <p:cNvPr id="5" name="Picture 4" descr="Screen Shot 2019-02-26 at 9.10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0" y="3389711"/>
            <a:ext cx="3500533" cy="1955435"/>
          </a:xfrm>
          <a:prstGeom prst="rect">
            <a:avLst/>
          </a:prstGeom>
        </p:spPr>
      </p:pic>
      <p:pic>
        <p:nvPicPr>
          <p:cNvPr id="6" name="Picture 5" descr="Screen Shot 2019-02-26 at 9.10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968" y="91367"/>
            <a:ext cx="1228493" cy="1516965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3590899" y="4339928"/>
            <a:ext cx="255840" cy="33805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02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1 and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2389" y="1651000"/>
            <a:ext cx="4108161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 child is at a playground, swinging aggressively back and forth on a dangerous old </a:t>
            </a:r>
            <a:r>
              <a:rPr lang="en-US" dirty="0" err="1"/>
              <a:t>swingset</a:t>
            </a:r>
            <a:r>
              <a:rPr lang="en-US" dirty="0"/>
              <a:t>, as shown on the left side of the figure below. Suddenly, when the child reaches the lowest point of the swing, the seat breaks loose from the chains </a:t>
            </a:r>
            <a:r>
              <a:rPr lang="en-US" b="1" i="1" dirty="0"/>
              <a:t>which connected it to the rest of the structure. In which of the paths, shown on the right side of the figure below, will the child move after this event?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651000"/>
            <a:ext cx="4210954" cy="31750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Consider a scented candle inside an open glass jar. </a:t>
            </a:r>
          </a:p>
          <a:p>
            <a:pPr marL="0" indent="0">
              <a:buNone/>
            </a:pPr>
            <a:r>
              <a:rPr lang="en-US" dirty="0"/>
              <a:t>When the candle is at rest, the flame is directly above the candle. If the candle is then placed on the outer edge of a rotating turntable, what happens to the flame?</a:t>
            </a:r>
            <a:br>
              <a:rPr lang="en-US" dirty="0"/>
            </a:br>
            <a:endParaRPr lang="en-US" dirty="0"/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continues to rise directly upwards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towards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/>
              <a:t>It leans away from the center of the turntable</a:t>
            </a:r>
          </a:p>
          <a:p>
            <a:pPr marL="342900" indent="-342900">
              <a:buFont typeface="+mj-lt"/>
              <a:buAutoNum type="alphaLcPeriod"/>
            </a:pPr>
            <a:r>
              <a:rPr lang="en-US" dirty="0">
                <a:solidFill>
                  <a:srgbClr val="FF0000"/>
                </a:solidFill>
              </a:rPr>
              <a:t>It leans away from the direction of the instantaneous velocity </a:t>
            </a:r>
          </a:p>
        </p:txBody>
      </p:sp>
      <p:pic>
        <p:nvPicPr>
          <p:cNvPr id="5" name="Picture 4" descr="Screen Shot 2019-02-26 at 9.10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260" y="3389711"/>
            <a:ext cx="3500533" cy="1955435"/>
          </a:xfrm>
          <a:prstGeom prst="rect">
            <a:avLst/>
          </a:prstGeom>
        </p:spPr>
      </p:pic>
      <p:pic>
        <p:nvPicPr>
          <p:cNvPr id="6" name="Picture 5" descr="Screen Shot 2019-02-26 at 9.10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7968" y="91367"/>
            <a:ext cx="1228493" cy="1516965"/>
          </a:xfrm>
          <a:prstGeom prst="rect">
            <a:avLst/>
          </a:prstGeom>
        </p:spPr>
      </p:pic>
      <p:sp>
        <p:nvSpPr>
          <p:cNvPr id="7" name="Frame 6"/>
          <p:cNvSpPr/>
          <p:nvPr/>
        </p:nvSpPr>
        <p:spPr>
          <a:xfrm>
            <a:off x="3590899" y="4339928"/>
            <a:ext cx="255840" cy="33805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3 and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</a:t>
            </a:r>
            <a:r>
              <a:rPr lang="en-US" dirty="0" smtClean="0"/>
              <a:t>Jack is </a:t>
            </a:r>
            <a:r>
              <a:rPr lang="en-US" dirty="0"/>
              <a:t>near the outer edge and </a:t>
            </a:r>
            <a:r>
              <a:rPr lang="en-US" dirty="0" smtClean="0"/>
              <a:t>Jill is </a:t>
            </a:r>
            <a:r>
              <a:rPr lang="en-US" dirty="0"/>
              <a:t>closer to the center. Who has the </a:t>
            </a:r>
            <a:r>
              <a:rPr lang="en-US" b="1" i="1" dirty="0"/>
              <a:t>greater </a:t>
            </a:r>
            <a:r>
              <a:rPr lang="en-US" b="1" i="1" dirty="0" smtClean="0"/>
              <a:t>speed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/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smtClean="0"/>
              <a:t>Equal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The boy is near the outer edge and the girl is closer to the center. Who has the </a:t>
            </a:r>
            <a:r>
              <a:rPr lang="en-US" b="1" i="1" dirty="0"/>
              <a:t>greater centripetal acceleration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699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3 and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</a:t>
            </a:r>
            <a:r>
              <a:rPr lang="en-US" dirty="0" smtClean="0"/>
              <a:t>Jack is </a:t>
            </a:r>
            <a:r>
              <a:rPr lang="en-US" dirty="0"/>
              <a:t>near the outer edge and </a:t>
            </a:r>
            <a:r>
              <a:rPr lang="en-US" dirty="0" smtClean="0"/>
              <a:t>Jill is </a:t>
            </a:r>
            <a:r>
              <a:rPr lang="en-US" dirty="0"/>
              <a:t>closer to the center. Who has the </a:t>
            </a:r>
            <a:r>
              <a:rPr lang="en-US" b="1" i="1" dirty="0"/>
              <a:t>greater </a:t>
            </a:r>
            <a:r>
              <a:rPr lang="en-US" b="1" i="1" dirty="0" smtClean="0"/>
              <a:t>speed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smtClean="0"/>
              <a:t>Equal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The boy is near the outer edge and the girl is closer to the center. Who has the </a:t>
            </a:r>
            <a:r>
              <a:rPr lang="en-US" b="1" i="1" dirty="0"/>
              <a:t>greater centripetal acceleration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smtClean="0"/>
              <a:t>Equal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77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3 and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</a:t>
            </a:r>
            <a:r>
              <a:rPr lang="en-US" dirty="0" smtClean="0"/>
              <a:t>Jack is </a:t>
            </a:r>
            <a:r>
              <a:rPr lang="en-US" dirty="0"/>
              <a:t>near the outer edge and </a:t>
            </a:r>
            <a:r>
              <a:rPr lang="en-US" dirty="0" smtClean="0"/>
              <a:t>Jill is </a:t>
            </a:r>
            <a:r>
              <a:rPr lang="en-US" dirty="0"/>
              <a:t>closer to the center. Who has the </a:t>
            </a:r>
            <a:r>
              <a:rPr lang="en-US" b="1" i="1" dirty="0"/>
              <a:t>greater </a:t>
            </a:r>
            <a:r>
              <a:rPr lang="en-US" b="1" i="1" dirty="0" smtClean="0"/>
              <a:t>speed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/>
              <a:t>(C) </a:t>
            </a:r>
            <a:r>
              <a:rPr lang="en-US" dirty="0" smtClean="0"/>
              <a:t>Equal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Jack and Jill are riding on a merry-go-round which is turning at a constant rate. The boy is near the outer edge and the girl is closer to the center. Who has the </a:t>
            </a:r>
            <a:r>
              <a:rPr lang="en-US" b="1" i="1" dirty="0"/>
              <a:t>greater centripetal acceleration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(A) Jack</a:t>
            </a:r>
          </a:p>
          <a:p>
            <a:pPr marL="0" indent="0">
              <a:buNone/>
            </a:pPr>
            <a:r>
              <a:rPr lang="en-US" dirty="0"/>
              <a:t>(B) Jill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(C) </a:t>
            </a:r>
            <a:r>
              <a:rPr lang="en-US" dirty="0" smtClean="0">
                <a:solidFill>
                  <a:srgbClr val="FF0000"/>
                </a:solidFill>
              </a:rPr>
              <a:t>Equal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58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80" y="419878"/>
            <a:ext cx="8680290" cy="9519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Q5 </a:t>
            </a:r>
            <a:r>
              <a:rPr lang="en-US" dirty="0"/>
              <a:t>- A car, which has a mass of 1650 kg., is moving through a curve in the highway. The curve has a radius of R = 92.0 </a:t>
            </a:r>
            <a:r>
              <a:rPr lang="en-US" dirty="0" smtClean="0"/>
              <a:t>m </a:t>
            </a:r>
            <a:r>
              <a:rPr lang="en-US" dirty="0"/>
              <a:t>and the car is moving with a velocity of v = </a:t>
            </a:r>
            <a:r>
              <a:rPr lang="en-US" dirty="0" smtClean="0"/>
              <a:t>18.7 </a:t>
            </a:r>
            <a:r>
              <a:rPr lang="en-US" dirty="0"/>
              <a:t>m/</a:t>
            </a:r>
            <a:r>
              <a:rPr lang="en-US" dirty="0" smtClean="0"/>
              <a:t>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1172" y="1452735"/>
            <a:ext cx="7761278" cy="2046618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Draw an FBD below </a:t>
            </a:r>
            <a:r>
              <a:rPr lang="en-US" dirty="0"/>
              <a:t>indicating each of the relevant </a:t>
            </a:r>
            <a:r>
              <a:rPr lang="en-US" dirty="0" smtClean="0"/>
              <a:t>forces acting </a:t>
            </a:r>
            <a:r>
              <a:rPr lang="en-US" dirty="0"/>
              <a:t>on the car as it moves through the </a:t>
            </a:r>
            <a:r>
              <a:rPr lang="en-US" dirty="0" smtClean="0"/>
              <a:t>curve.</a:t>
            </a:r>
          </a:p>
          <a:p>
            <a:pPr marL="342900" indent="-342900">
              <a:buAutoNum type="alphaLcPeriod"/>
            </a:pPr>
            <a:r>
              <a:rPr lang="en-US" dirty="0"/>
              <a:t>What will be the direction of the centripetal acceleration of the car while is the position </a:t>
            </a:r>
            <a:r>
              <a:rPr lang="en-US" dirty="0" smtClean="0"/>
              <a:t>shown?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magnitude of the frictional force acting on the car as it moves through the curve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minimum coefficient of </a:t>
            </a:r>
            <a:r>
              <a:rPr lang="en-US" dirty="0" smtClean="0"/>
              <a:t>friction μ </a:t>
            </a:r>
            <a:r>
              <a:rPr lang="en-US" dirty="0"/>
              <a:t>between the tires of the car and the road if the car is</a:t>
            </a:r>
          </a:p>
          <a:p>
            <a:pPr marL="342900" indent="-342900">
              <a:buAutoNum type="alphaLcPeriod"/>
            </a:pPr>
            <a:r>
              <a:rPr lang="en-US" dirty="0"/>
              <a:t>to make it safely through the </a:t>
            </a:r>
            <a:r>
              <a:rPr lang="en-US" dirty="0" smtClean="0"/>
              <a:t>curve?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maximum safe speed for this car if the road is ice covered and the resulting coefficient </a:t>
            </a:r>
            <a:r>
              <a:rPr lang="en-US" dirty="0" smtClean="0"/>
              <a:t>of friction </a:t>
            </a:r>
            <a:r>
              <a:rPr lang="en-US" dirty="0"/>
              <a:t>drops to </a:t>
            </a:r>
            <a:r>
              <a:rPr lang="en-US" dirty="0" smtClean="0"/>
              <a:t>μ </a:t>
            </a:r>
            <a:r>
              <a:rPr lang="en-US" dirty="0"/>
              <a:t>= </a:t>
            </a:r>
            <a:r>
              <a:rPr lang="en-US" dirty="0" smtClean="0"/>
              <a:t>0.126?</a:t>
            </a:r>
            <a:endParaRPr lang="en-US" dirty="0"/>
          </a:p>
        </p:txBody>
      </p:sp>
      <p:pic>
        <p:nvPicPr>
          <p:cNvPr id="7" name="Picture 6" descr="Screen Shot 2019-02-26 at 9.20.2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85" y="3261890"/>
            <a:ext cx="3786112" cy="1425232"/>
          </a:xfrm>
          <a:prstGeom prst="rect">
            <a:avLst/>
          </a:prstGeom>
        </p:spPr>
      </p:pic>
      <p:pic>
        <p:nvPicPr>
          <p:cNvPr id="8" name="Picture 7" descr="Screen Shot 2019-02-26 at 9.20.2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419" y="3307482"/>
            <a:ext cx="2160016" cy="2407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233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880" y="109230"/>
            <a:ext cx="8680290" cy="951988"/>
          </a:xfrm>
        </p:spPr>
        <p:txBody>
          <a:bodyPr>
            <a:normAutofit fontScale="90000"/>
          </a:bodyPr>
          <a:lstStyle/>
          <a:p>
            <a:r>
              <a:rPr lang="en-US" dirty="0"/>
              <a:t>Q10 - A car, which has a mass of 1650 kg., is moving through a curve in the highway. The curve has a radius of R = 92.0 </a:t>
            </a:r>
            <a:r>
              <a:rPr lang="en-US" dirty="0" smtClean="0"/>
              <a:t>m </a:t>
            </a:r>
            <a:r>
              <a:rPr lang="en-US" dirty="0"/>
              <a:t>and the car is moving with a velocity of v = </a:t>
            </a:r>
            <a:r>
              <a:rPr lang="en-US" dirty="0" smtClean="0"/>
              <a:t>18.7 </a:t>
            </a:r>
            <a:r>
              <a:rPr lang="en-US" dirty="0"/>
              <a:t>m/</a:t>
            </a:r>
            <a:r>
              <a:rPr lang="en-US" dirty="0" smtClean="0"/>
              <a:t>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1172" y="1105540"/>
            <a:ext cx="7761278" cy="1717698"/>
          </a:xfrm>
        </p:spPr>
        <p:txBody>
          <a:bodyPr>
            <a:normAutofit fontScale="62500" lnSpcReduction="20000"/>
          </a:bodyPr>
          <a:lstStyle/>
          <a:p>
            <a:pPr marL="342900" indent="-342900">
              <a:buAutoNum type="alphaLcPeriod"/>
            </a:pPr>
            <a:r>
              <a:rPr lang="en-US" dirty="0" smtClean="0"/>
              <a:t>Draw an FBD below </a:t>
            </a:r>
            <a:r>
              <a:rPr lang="en-US" dirty="0"/>
              <a:t>indicating each of the relevant </a:t>
            </a:r>
            <a:r>
              <a:rPr lang="en-US" dirty="0" smtClean="0"/>
              <a:t>forces acting </a:t>
            </a:r>
            <a:r>
              <a:rPr lang="en-US" dirty="0"/>
              <a:t>on the car as it moves through the </a:t>
            </a:r>
            <a:r>
              <a:rPr lang="en-US" dirty="0" smtClean="0"/>
              <a:t>curve.</a:t>
            </a:r>
          </a:p>
          <a:p>
            <a:pPr marL="342900" indent="-342900">
              <a:buAutoNum type="alphaLcPeriod"/>
            </a:pPr>
            <a:r>
              <a:rPr lang="en-US" dirty="0"/>
              <a:t>What will be the direction of the centripetal acceleration of the car while is the position </a:t>
            </a:r>
            <a:r>
              <a:rPr lang="en-US" dirty="0" smtClean="0"/>
              <a:t>shown?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magnitude of the frictional force acting on the car as it moves through the curve</a:t>
            </a:r>
            <a:r>
              <a:rPr lang="en-US" dirty="0" smtClean="0"/>
              <a:t>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minimum coefficient of </a:t>
            </a:r>
            <a:r>
              <a:rPr lang="en-US" dirty="0" smtClean="0"/>
              <a:t>friction μ </a:t>
            </a:r>
            <a:r>
              <a:rPr lang="en-US" dirty="0"/>
              <a:t>between the tires of the car and the road if the car is</a:t>
            </a:r>
          </a:p>
          <a:p>
            <a:pPr marL="342900" indent="-342900">
              <a:buAutoNum type="alphaLcPeriod"/>
            </a:pPr>
            <a:r>
              <a:rPr lang="en-US" dirty="0"/>
              <a:t>to make it safely through the </a:t>
            </a:r>
            <a:r>
              <a:rPr lang="en-US" dirty="0" smtClean="0"/>
              <a:t>curve?</a:t>
            </a:r>
            <a:endParaRPr lang="en-US" dirty="0"/>
          </a:p>
          <a:p>
            <a:pPr marL="342900" indent="-342900">
              <a:buAutoNum type="alphaLcPeriod"/>
            </a:pPr>
            <a:r>
              <a:rPr lang="en-US" dirty="0" smtClean="0"/>
              <a:t>What </a:t>
            </a:r>
            <a:r>
              <a:rPr lang="en-US" dirty="0"/>
              <a:t>will be the maximum safe speed for this car if the road is ice covered and the resulting coefficient </a:t>
            </a:r>
            <a:r>
              <a:rPr lang="en-US" dirty="0" smtClean="0"/>
              <a:t>of friction </a:t>
            </a:r>
            <a:r>
              <a:rPr lang="en-US" dirty="0"/>
              <a:t>drops to </a:t>
            </a:r>
            <a:r>
              <a:rPr lang="en-US" dirty="0" smtClean="0"/>
              <a:t>μ </a:t>
            </a:r>
            <a:r>
              <a:rPr lang="en-US" dirty="0"/>
              <a:t>= </a:t>
            </a:r>
            <a:r>
              <a:rPr lang="en-US" dirty="0" smtClean="0"/>
              <a:t>0.126?</a:t>
            </a:r>
            <a:endParaRPr lang="en-US" dirty="0"/>
          </a:p>
        </p:txBody>
      </p:sp>
      <p:pic>
        <p:nvPicPr>
          <p:cNvPr id="3" name="Picture 2" descr="Screen Shot 2019-02-26 at 9.16.5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4985" y="2932879"/>
            <a:ext cx="6144990" cy="2663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920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Plain White.potx</Template>
  <TotalTime>0</TotalTime>
  <Words>1547</Words>
  <Application>Microsoft Macintosh PowerPoint</Application>
  <PresentationFormat>On-screen Show (16:10)</PresentationFormat>
  <Paragraphs>123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Diamond Grid 16x9</vt:lpstr>
      <vt:lpstr>Document</vt:lpstr>
      <vt:lpstr>Equation</vt:lpstr>
      <vt:lpstr>Physics 12 – Class Starter</vt:lpstr>
      <vt:lpstr>Question 1 and 2</vt:lpstr>
      <vt:lpstr>Question 1 and 2</vt:lpstr>
      <vt:lpstr>Question 1 and 2</vt:lpstr>
      <vt:lpstr>Questions 3 and 4</vt:lpstr>
      <vt:lpstr>Questions 3 and 4</vt:lpstr>
      <vt:lpstr>Questions 3 and 4</vt:lpstr>
      <vt:lpstr>Q5 - A car, which has a mass of 1650 kg., is moving through a curve in the highway. The curve has a radius of R = 92.0 m and the car is moving with a velocity of v = 18.7 m/s.</vt:lpstr>
      <vt:lpstr>Q10 - A car, which has a mass of 1650 kg., is moving through a curve in the highway. The curve has a radius of R = 92.0 m and the car is moving with a velocity of v = 18.7 m/s.</vt:lpstr>
      <vt:lpstr>Question 6 – Non-Horizontal Circular Motion</vt:lpstr>
      <vt:lpstr>Question 6 – Non-Horizontal Circular Motion</vt:lpstr>
      <vt:lpstr>Questions 7 and 8</vt:lpstr>
      <vt:lpstr>Questions 7 and 8</vt:lpstr>
      <vt:lpstr>Questions 7 and 8</vt:lpstr>
      <vt:lpstr>Questions 9 and 10 - Orbits</vt:lpstr>
      <vt:lpstr>Questions 9 and 10 - Orbits</vt:lpstr>
      <vt:lpstr>Questions 9 and 10 - Orbits</vt:lpstr>
      <vt:lpstr>Q11</vt:lpstr>
      <vt:lpstr>Gravitational Fields (Self Study)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2019-03-05T16:06:24Z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