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1" r:id="rId2"/>
  </p:sldMasterIdLst>
  <p:notesMasterIdLst>
    <p:notesMasterId r:id="rId20"/>
  </p:notesMasterIdLst>
  <p:handoutMasterIdLst>
    <p:handoutMasterId r:id="rId21"/>
  </p:handoutMasterIdLst>
  <p:sldIdLst>
    <p:sldId id="291" r:id="rId3"/>
    <p:sldId id="289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92" r:id="rId12"/>
    <p:sldId id="293" r:id="rId13"/>
    <p:sldId id="294" r:id="rId14"/>
    <p:sldId id="271" r:id="rId15"/>
    <p:sldId id="279" r:id="rId16"/>
    <p:sldId id="290" r:id="rId17"/>
    <p:sldId id="280" r:id="rId18"/>
    <p:sldId id="281" r:id="rId19"/>
  </p:sldIdLst>
  <p:sldSz cx="9144000" cy="5715000" type="screen16x10"/>
  <p:notesSz cx="6858000" cy="9144000"/>
  <p:defaultTextStyle>
    <a:defPPr>
      <a:defRPr lang="en-US"/>
    </a:defPPr>
    <a:lvl1pPr marL="0" algn="l" defTabSz="7133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6662" algn="l" defTabSz="7133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3323" algn="l" defTabSz="7133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69985" algn="l" defTabSz="7133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26647" algn="l" defTabSz="7133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83309" algn="l" defTabSz="7133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39970" algn="l" defTabSz="7133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96632" algn="l" defTabSz="7133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53294" algn="l" defTabSz="7133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20" y="-115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5FFBF-2C64-42CD-9E2F-09E2049D891B}" type="datetimeFigureOut">
              <a:rPr lang="en-US"/>
              <a:t>18-11-03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F2C6B-0C1B-4F88-BCBA-898BA50DE78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0930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3DF44-BBF1-44C7-A0B1-7B7B2F7B3880}" type="datetimeFigureOut">
              <a:rPr lang="en-US"/>
              <a:t>18-11-03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E53BB-F993-49A1-9E37-CA3E5BE0709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0987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32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6662" algn="l" defTabSz="71332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3323" algn="l" defTabSz="71332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69985" algn="l" defTabSz="71332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26647" algn="l" defTabSz="71332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83309" algn="l" defTabSz="71332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39970" algn="l" defTabSz="71332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96632" algn="l" defTabSz="71332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53294" algn="l" defTabSz="71332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5638801" y="3454401"/>
            <a:ext cx="3515503" cy="2276173"/>
            <a:chOff x="5638800" y="3108960"/>
            <a:chExt cx="3515503" cy="2048555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6689" y="5047625"/>
            <a:ext cx="4125119" cy="683506"/>
            <a:chOff x="-6689" y="4553748"/>
            <a:chExt cx="4125119" cy="615155"/>
          </a:xfrm>
        </p:grpSpPr>
        <p:sp>
          <p:nvSpPr>
            <p:cNvPr id="9" name="Freeform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86834"/>
            <a:ext cx="6553200" cy="1666876"/>
          </a:xfrm>
        </p:spPr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180167"/>
            <a:ext cx="6553200" cy="14605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00" cap="all" spc="156" baseline="0">
                <a:solidFill>
                  <a:schemeClr val="accent1"/>
                </a:solidFill>
              </a:defRPr>
            </a:lvl1pPr>
            <a:lvl2pPr marL="475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0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6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01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77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52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28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03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18-11-03</a:t>
            </a:fld>
            <a:endParaRPr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fi-FI" smtClean="0"/>
              <a:t>18-11-03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86833"/>
            <a:ext cx="2057400" cy="4656667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86833"/>
            <a:ext cx="5562600" cy="4656667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fi-FI" smtClean="0"/>
              <a:t>18-11-03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fi-FI" smtClean="0"/>
              <a:t>18-11-03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841501"/>
            <a:ext cx="6705600" cy="2303613"/>
          </a:xfrm>
        </p:spPr>
        <p:txBody>
          <a:bodyPr anchor="b">
            <a:normAutofit/>
          </a:bodyPr>
          <a:lstStyle>
            <a:lvl1pPr algn="l">
              <a:defRPr sz="4200" b="0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4126056"/>
            <a:ext cx="5303520" cy="1017444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200" cap="all" spc="156" baseline="0">
                <a:solidFill>
                  <a:schemeClr val="accent1"/>
                </a:solidFill>
              </a:defRPr>
            </a:lvl1pPr>
            <a:lvl2pPr marL="47546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09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263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018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773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527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2826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037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fi-FI" smtClean="0"/>
              <a:t>18-11-03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 lang="uk-UA" smtClean="0"/>
              <a:t>‹#›</a:t>
            </a:fld>
            <a:endParaRPr lang="uk-UA"/>
          </a:p>
        </p:txBody>
      </p:sp>
      <p:grpSp>
        <p:nvGrpSpPr>
          <p:cNvPr id="11" name="diagonals"/>
          <p:cNvGrpSpPr/>
          <p:nvPr/>
        </p:nvGrpSpPr>
        <p:grpSpPr>
          <a:xfrm>
            <a:off x="5638801" y="3454401"/>
            <a:ext cx="3515503" cy="2276173"/>
            <a:chOff x="5638800" y="3108960"/>
            <a:chExt cx="3515503" cy="204855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422400"/>
            <a:ext cx="3810000" cy="3721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1" y="1422400"/>
            <a:ext cx="3810000" cy="3721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fi-FI" smtClean="0"/>
              <a:t>18-11-03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18167"/>
            <a:ext cx="3813048" cy="7620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0" cap="all" spc="156" baseline="0">
                <a:solidFill>
                  <a:schemeClr val="accent1"/>
                </a:solidFill>
              </a:defRPr>
            </a:lvl1pPr>
            <a:lvl2pPr marL="475465" indent="0">
              <a:buNone/>
              <a:defRPr sz="2100" b="1"/>
            </a:lvl2pPr>
            <a:lvl3pPr marL="950932" indent="0">
              <a:buNone/>
              <a:defRPr sz="1900" b="1"/>
            </a:lvl3pPr>
            <a:lvl4pPr marL="1426397" indent="0">
              <a:buNone/>
              <a:defRPr sz="1600" b="1"/>
            </a:lvl4pPr>
            <a:lvl5pPr marL="1901863" indent="0">
              <a:buNone/>
              <a:defRPr sz="1600" b="1"/>
            </a:lvl5pPr>
            <a:lvl6pPr marL="2377329" indent="0">
              <a:buNone/>
              <a:defRPr sz="1600" b="1"/>
            </a:lvl6pPr>
            <a:lvl7pPr marL="2852794" indent="0">
              <a:buNone/>
              <a:defRPr sz="1600" b="1"/>
            </a:lvl7pPr>
            <a:lvl8pPr marL="3328260" indent="0">
              <a:buNone/>
              <a:defRPr sz="1600" b="1"/>
            </a:lvl8pPr>
            <a:lvl9pPr marL="3803726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1" y="2264833"/>
            <a:ext cx="3810000" cy="2878667"/>
          </a:xfrm>
        </p:spPr>
        <p:txBody>
          <a:bodyPr>
            <a:noAutofit/>
          </a:bodyPr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1418167"/>
            <a:ext cx="3813048" cy="7620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0" cap="all" spc="156" baseline="0">
                <a:solidFill>
                  <a:schemeClr val="accent1"/>
                </a:solidFill>
              </a:defRPr>
            </a:lvl1pPr>
            <a:lvl2pPr marL="475465" indent="0">
              <a:buNone/>
              <a:defRPr sz="2100" b="1"/>
            </a:lvl2pPr>
            <a:lvl3pPr marL="950932" indent="0">
              <a:buNone/>
              <a:defRPr sz="1900" b="1"/>
            </a:lvl3pPr>
            <a:lvl4pPr marL="1426397" indent="0">
              <a:buNone/>
              <a:defRPr sz="1600" b="1"/>
            </a:lvl4pPr>
            <a:lvl5pPr marL="1901863" indent="0">
              <a:buNone/>
              <a:defRPr sz="1600" b="1"/>
            </a:lvl5pPr>
            <a:lvl6pPr marL="2377329" indent="0">
              <a:buNone/>
              <a:defRPr sz="1600" b="1"/>
            </a:lvl6pPr>
            <a:lvl7pPr marL="2852794" indent="0">
              <a:buNone/>
              <a:defRPr sz="1600" b="1"/>
            </a:lvl7pPr>
            <a:lvl8pPr marL="3328260" indent="0">
              <a:buNone/>
              <a:defRPr sz="1600" b="1"/>
            </a:lvl8pPr>
            <a:lvl9pPr marL="3803726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1" y="2264833"/>
            <a:ext cx="3810000" cy="2878667"/>
          </a:xfrm>
        </p:spPr>
        <p:txBody>
          <a:bodyPr>
            <a:noAutofit/>
          </a:bodyPr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 baseline="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fi-FI" smtClean="0"/>
              <a:t>18-11-03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fi-FI" smtClean="0"/>
              <a:t>18-11-03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fi-FI" smtClean="0"/>
              <a:t>18-11-03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18167"/>
            <a:ext cx="3048000" cy="2032000"/>
          </a:xfrm>
        </p:spPr>
        <p:txBody>
          <a:bodyPr anchor="b">
            <a:normAutofit/>
          </a:bodyPr>
          <a:lstStyle>
            <a:lvl1pPr algn="l">
              <a:defRPr sz="2200" b="0" cap="all" spc="156" baseline="0">
                <a:solidFill>
                  <a:schemeClr val="accent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486833"/>
            <a:ext cx="4572000" cy="4656667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34833"/>
            <a:ext cx="3048000" cy="1608667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75465" indent="0">
              <a:buNone/>
              <a:defRPr sz="1200"/>
            </a:lvl2pPr>
            <a:lvl3pPr marL="950932" indent="0">
              <a:buNone/>
              <a:defRPr sz="1000"/>
            </a:lvl3pPr>
            <a:lvl4pPr marL="1426397" indent="0">
              <a:buNone/>
              <a:defRPr sz="900"/>
            </a:lvl4pPr>
            <a:lvl5pPr marL="1901863" indent="0">
              <a:buNone/>
              <a:defRPr sz="900"/>
            </a:lvl5pPr>
            <a:lvl6pPr marL="2377329" indent="0">
              <a:buNone/>
              <a:defRPr sz="900"/>
            </a:lvl6pPr>
            <a:lvl7pPr marL="2852794" indent="0">
              <a:buNone/>
              <a:defRPr sz="900"/>
            </a:lvl7pPr>
            <a:lvl8pPr marL="3328260" indent="0">
              <a:buNone/>
              <a:defRPr sz="900"/>
            </a:lvl8pPr>
            <a:lvl9pPr marL="3803726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fi-FI" smtClean="0"/>
              <a:t>18-11-03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18167"/>
            <a:ext cx="3048000" cy="2032000"/>
          </a:xfrm>
        </p:spPr>
        <p:txBody>
          <a:bodyPr anchor="b">
            <a:normAutofit/>
          </a:bodyPr>
          <a:lstStyle>
            <a:lvl1pPr algn="l">
              <a:defRPr sz="2200" b="0" cap="all" spc="156" baseline="0">
                <a:solidFill>
                  <a:schemeClr val="accent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14800" y="486833"/>
            <a:ext cx="4572000" cy="4656667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75465" indent="0">
              <a:buNone/>
              <a:defRPr sz="2900"/>
            </a:lvl2pPr>
            <a:lvl3pPr marL="950932" indent="0">
              <a:buNone/>
              <a:defRPr sz="2500"/>
            </a:lvl3pPr>
            <a:lvl4pPr marL="1426397" indent="0">
              <a:buNone/>
              <a:defRPr sz="2100"/>
            </a:lvl4pPr>
            <a:lvl5pPr marL="1901863" indent="0">
              <a:buNone/>
              <a:defRPr sz="2100"/>
            </a:lvl5pPr>
            <a:lvl6pPr marL="2377329" indent="0">
              <a:buNone/>
              <a:defRPr sz="2100"/>
            </a:lvl6pPr>
            <a:lvl7pPr marL="2852794" indent="0">
              <a:buNone/>
              <a:defRPr sz="2100"/>
            </a:lvl7pPr>
            <a:lvl8pPr marL="3328260" indent="0">
              <a:buNone/>
              <a:defRPr sz="2100"/>
            </a:lvl8pPr>
            <a:lvl9pPr marL="3803726" indent="0">
              <a:buNone/>
              <a:defRPr sz="21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34833"/>
            <a:ext cx="3048000" cy="1608667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75465" indent="0">
              <a:buNone/>
              <a:defRPr sz="1200"/>
            </a:lvl2pPr>
            <a:lvl3pPr marL="950932" indent="0">
              <a:buNone/>
              <a:defRPr sz="1000"/>
            </a:lvl3pPr>
            <a:lvl4pPr marL="1426397" indent="0">
              <a:buNone/>
              <a:defRPr sz="900"/>
            </a:lvl4pPr>
            <a:lvl5pPr marL="1901863" indent="0">
              <a:buNone/>
              <a:defRPr sz="900"/>
            </a:lvl5pPr>
            <a:lvl6pPr marL="2377329" indent="0">
              <a:buNone/>
              <a:defRPr sz="900"/>
            </a:lvl6pPr>
            <a:lvl7pPr marL="2852794" indent="0">
              <a:buNone/>
              <a:defRPr sz="900"/>
            </a:lvl7pPr>
            <a:lvl8pPr marL="3328260" indent="0">
              <a:buNone/>
              <a:defRPr sz="900"/>
            </a:lvl8pPr>
            <a:lvl9pPr marL="3803726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fi-FI" smtClean="0"/>
              <a:t>18-11-03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1905" y="-2645"/>
            <a:ext cx="615155" cy="4357688"/>
            <a:chOff x="-11906" y="-2381"/>
            <a:chExt cx="615155" cy="3921919"/>
          </a:xfrm>
        </p:grpSpPr>
        <p:sp>
          <p:nvSpPr>
            <p:cNvPr id="10" name="Freefor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Freefor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1" y="228865"/>
            <a:ext cx="7772400" cy="1019969"/>
          </a:xfrm>
          <a:prstGeom prst="rect">
            <a:avLst/>
          </a:prstGeom>
        </p:spPr>
        <p:txBody>
          <a:bodyPr vert="horz" lIns="95093" tIns="47546" rIns="95093" bIns="47546" rtlCol="0" anchor="b">
            <a:norm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1" y="1418164"/>
            <a:ext cx="7772400" cy="3718560"/>
          </a:xfrm>
          <a:prstGeom prst="rect">
            <a:avLst/>
          </a:prstGeom>
        </p:spPr>
        <p:txBody>
          <a:bodyPr vert="horz" lIns="95093" tIns="47546" rIns="95093" bIns="47546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5296960"/>
            <a:ext cx="1676400" cy="304271"/>
          </a:xfrm>
          <a:prstGeom prst="rect">
            <a:avLst/>
          </a:prstGeom>
        </p:spPr>
        <p:txBody>
          <a:bodyPr vert="horz" lIns="95093" tIns="47546" rIns="95093" bIns="47546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042A8-43C1-4815-A5CF-022104463224}" type="datetimeFigureOut">
              <a:rPr lang="fi-FI" smtClean="0"/>
              <a:pPr/>
              <a:t>18-11-03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5296960"/>
            <a:ext cx="3962400" cy="304271"/>
          </a:xfrm>
          <a:prstGeom prst="rect">
            <a:avLst/>
          </a:prstGeom>
        </p:spPr>
        <p:txBody>
          <a:bodyPr vert="horz" lIns="95093" tIns="47546" rIns="95093" bIns="47546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1" y="5296960"/>
            <a:ext cx="762000" cy="304271"/>
          </a:xfrm>
          <a:prstGeom prst="rect">
            <a:avLst/>
          </a:prstGeom>
        </p:spPr>
        <p:txBody>
          <a:bodyPr vert="horz" lIns="95093" tIns="47546" rIns="95093" bIns="47546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2E9EE-A870-438B-947A-FF671DFAFC96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50932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7733" indent="-237733" algn="l" defTabSz="950932" rtl="0" eaLnBrk="1" latinLnBrk="0" hangingPunct="1">
        <a:lnSpc>
          <a:spcPct val="90000"/>
        </a:lnSpc>
        <a:spcBef>
          <a:spcPts val="1248"/>
        </a:spcBef>
        <a:buClr>
          <a:schemeClr val="accent1"/>
        </a:buClr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75465" indent="-180677" algn="l" defTabSz="950932" rtl="0" eaLnBrk="1" latinLnBrk="0" hangingPunct="1">
        <a:lnSpc>
          <a:spcPct val="90000"/>
        </a:lnSpc>
        <a:spcBef>
          <a:spcPts val="624"/>
        </a:spcBef>
        <a:buClr>
          <a:schemeClr val="accent1"/>
        </a:buClr>
        <a:buSzPct val="80000"/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13199" indent="-180677" algn="l" defTabSz="950932" rtl="0" eaLnBrk="1" latinLnBrk="0" hangingPunct="1">
        <a:lnSpc>
          <a:spcPct val="90000"/>
        </a:lnSpc>
        <a:spcBef>
          <a:spcPts val="624"/>
        </a:spcBef>
        <a:buClr>
          <a:schemeClr val="accent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50932" indent="-180677" algn="l" defTabSz="950932" rtl="0" eaLnBrk="1" latinLnBrk="0" hangingPunct="1">
        <a:lnSpc>
          <a:spcPct val="90000"/>
        </a:lnSpc>
        <a:spcBef>
          <a:spcPts val="624"/>
        </a:spcBef>
        <a:buClr>
          <a:schemeClr val="accent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664" indent="-180677" algn="l" defTabSz="950932" rtl="0" eaLnBrk="1" latinLnBrk="0" hangingPunct="1">
        <a:lnSpc>
          <a:spcPct val="90000"/>
        </a:lnSpc>
        <a:spcBef>
          <a:spcPts val="624"/>
        </a:spcBef>
        <a:buClr>
          <a:schemeClr val="accent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26397" indent="-180677" algn="l" defTabSz="950932" rtl="0" eaLnBrk="1" latinLnBrk="0" hangingPunct="1">
        <a:lnSpc>
          <a:spcPct val="90000"/>
        </a:lnSpc>
        <a:spcBef>
          <a:spcPts val="624"/>
        </a:spcBef>
        <a:buClr>
          <a:schemeClr val="accent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64130" indent="-180677" algn="l" defTabSz="950932" rtl="0" eaLnBrk="1" latinLnBrk="0" hangingPunct="1">
        <a:lnSpc>
          <a:spcPct val="90000"/>
        </a:lnSpc>
        <a:spcBef>
          <a:spcPts val="624"/>
        </a:spcBef>
        <a:buClr>
          <a:schemeClr val="accent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01863" indent="-180677" algn="l" defTabSz="950932" rtl="0" eaLnBrk="1" latinLnBrk="0" hangingPunct="1">
        <a:lnSpc>
          <a:spcPct val="90000"/>
        </a:lnSpc>
        <a:spcBef>
          <a:spcPts val="624"/>
        </a:spcBef>
        <a:buClr>
          <a:schemeClr val="accent1"/>
        </a:buClr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39596" indent="-180677" algn="l" defTabSz="950932" rtl="0" eaLnBrk="1" latinLnBrk="0" hangingPunct="1">
        <a:lnSpc>
          <a:spcPct val="90000"/>
        </a:lnSpc>
        <a:spcBef>
          <a:spcPts val="624"/>
        </a:spcBef>
        <a:buClr>
          <a:schemeClr val="accent1"/>
        </a:buClr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509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5465" algn="l" defTabSz="9509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0932" algn="l" defTabSz="9509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26397" algn="l" defTabSz="9509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1863" algn="l" defTabSz="9509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77329" algn="l" defTabSz="9509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52794" algn="l" defTabSz="9509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28260" algn="l" defTabSz="9509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03726" algn="l" defTabSz="9509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oleObject" Target="../embeddings/oleObject2.bin"/><Relationship Id="rId5" Type="http://schemas.openxmlformats.org/officeDocument/2006/relationships/image" Target="../media/image10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oleObject" Target="../embeddings/oleObject3.bin"/><Relationship Id="rId5" Type="http://schemas.openxmlformats.org/officeDocument/2006/relationships/image" Target="../media/image11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6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Relationship Id="rId3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try a couple of conceptual problems!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Please form a group of 2 or 3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Have you thought about working with different people??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Collect Whiteboards and Pens!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947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Problem!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96.0 kg rocket-powered sled can accelerate up a frictionless incline of 14</a:t>
            </a:r>
            <a:r>
              <a:rPr lang="en-US" baseline="30000" dirty="0"/>
              <a:t>o</a:t>
            </a:r>
            <a:r>
              <a:rPr lang="en-US" dirty="0"/>
              <a:t> at 2.10 m/s</a:t>
            </a:r>
            <a:r>
              <a:rPr lang="en-US" baseline="30000" dirty="0"/>
              <a:t>2</a:t>
            </a:r>
            <a:r>
              <a:rPr lang="en-US" dirty="0"/>
              <a:t>. Just as this sled reaches 18.0 m/s, it slides over a surface on the incline that has a coefficient of friction of 0.76. If the rocket continues to burn, how far will the sled travel before coming to rest?</a:t>
            </a:r>
          </a:p>
        </p:txBody>
      </p:sp>
      <p:pic>
        <p:nvPicPr>
          <p:cNvPr id="20" name="Picture 19" descr="Screen Shot 2018-11-05 at 7.32.5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390900"/>
            <a:ext cx="57150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2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245"/>
            <a:ext cx="8305800" cy="3718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dirty="0"/>
              <a:t>96.0 kg rocket-powered sled can accelerate up a frictionless incline of 14</a:t>
            </a:r>
            <a:r>
              <a:rPr lang="en-US" sz="2000" baseline="30000" dirty="0"/>
              <a:t>o</a:t>
            </a:r>
            <a:r>
              <a:rPr lang="en-US" sz="2000" dirty="0"/>
              <a:t> at 2.10 m/s</a:t>
            </a:r>
            <a:r>
              <a:rPr lang="en-US" sz="2000" baseline="30000" dirty="0"/>
              <a:t>2</a:t>
            </a:r>
            <a:r>
              <a:rPr lang="en-US" sz="2000" dirty="0"/>
              <a:t>. Just as this sled reaches 18.0 m/s, it slides over a surface on the incline that has a coefficient of friction of 0.76. If the rocket continues to burn, how far will the sled travel before coming to rest</a:t>
            </a:r>
            <a:r>
              <a:rPr lang="en-US" sz="2000" dirty="0" smtClean="0"/>
              <a:t>?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HINT! </a:t>
            </a:r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20" name="Picture 19" descr="Screen Shot 2018-11-05 at 7.32.59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390900"/>
            <a:ext cx="5715000" cy="2324100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319988"/>
              </p:ext>
            </p:extLst>
          </p:nvPr>
        </p:nvGraphicFramePr>
        <p:xfrm>
          <a:off x="1676400" y="1257299"/>
          <a:ext cx="3886200" cy="10805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4" imgW="2603500" imgH="723900" progId="Equation.DSMT4">
                  <p:embed/>
                </p:oleObj>
              </mc:Choice>
              <mc:Fallback>
                <p:oleObj name="Equation" r:id="rId4" imgW="2603500" imgH="7239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76400" y="1257299"/>
                        <a:ext cx="3886200" cy="10805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5268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245"/>
            <a:ext cx="8305800" cy="3718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dirty="0"/>
              <a:t>96.0 kg rocket-powered sled can accelerate up a frictionless incline of 14</a:t>
            </a:r>
            <a:r>
              <a:rPr lang="en-US" sz="2000" baseline="30000" dirty="0"/>
              <a:t>o</a:t>
            </a:r>
            <a:r>
              <a:rPr lang="en-US" sz="2000" dirty="0"/>
              <a:t> at 2.10 m/s</a:t>
            </a:r>
            <a:r>
              <a:rPr lang="en-US" sz="2000" baseline="30000" dirty="0"/>
              <a:t>2</a:t>
            </a:r>
            <a:r>
              <a:rPr lang="en-US" sz="2000" dirty="0"/>
              <a:t>. Just as this sled reaches 18.0 m/s, it slides over a surface on the incline that has a coefficient of friction of 0.76. If the rocket continues to burn, how far will the sled travel before coming to rest</a:t>
            </a:r>
            <a:r>
              <a:rPr lang="en-US" sz="2000" dirty="0" smtClean="0"/>
              <a:t>?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HINT! </a:t>
            </a:r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20" name="Picture 19" descr="Screen Shot 2018-11-05 at 7.32.59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8593" y="4152900"/>
            <a:ext cx="3841230" cy="1562100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6600548"/>
              </p:ext>
            </p:extLst>
          </p:nvPr>
        </p:nvGraphicFramePr>
        <p:xfrm>
          <a:off x="1600200" y="1257300"/>
          <a:ext cx="4953000" cy="4398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4" imgW="2603500" imgH="2311400" progId="Equation.DSMT4">
                  <p:embed/>
                </p:oleObj>
              </mc:Choice>
              <mc:Fallback>
                <p:oleObj name="Equation" r:id="rId4" imgW="2603500" imgH="2311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00200" y="1257300"/>
                        <a:ext cx="4953000" cy="43986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8076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12 – </a:t>
            </a:r>
            <a:r>
              <a:rPr lang="en-US" dirty="0" smtClean="0"/>
              <a:t>Quiz #3 - Inclines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81000" y="1587500"/>
            <a:ext cx="8382000" cy="35560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i="1" dirty="0" smtClean="0">
                <a:solidFill>
                  <a:srgbClr val="FFFF00"/>
                </a:solidFill>
              </a:rPr>
              <a:t>Clear </a:t>
            </a:r>
            <a:r>
              <a:rPr lang="en-US" sz="2000" b="1" i="1" dirty="0" smtClean="0">
                <a:solidFill>
                  <a:srgbClr val="FFFF00"/>
                </a:solidFill>
              </a:rPr>
              <a:t>everything off your desks except a pencil, calculator, ruler and a piece of paper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Set up dividers between yourselves and your neighbors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Wait for the Inclines Quiz to be posted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When finished hand in both the formula sheet and quiz at the front of the room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87262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– Two objects on an Incline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587500"/>
            <a:ext cx="8001000" cy="35560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Please take out your notes package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Let’s explore the final concept of this section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1589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8865"/>
            <a:ext cx="5612684" cy="952500"/>
          </a:xfrm>
        </p:spPr>
        <p:txBody>
          <a:bodyPr>
            <a:normAutofit/>
          </a:bodyPr>
          <a:lstStyle/>
          <a:p>
            <a:r>
              <a:rPr lang="en-US" sz="3700" dirty="0"/>
              <a:t>Learning Targets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821" y="2342078"/>
            <a:ext cx="8583222" cy="276305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CA" sz="2400" dirty="0" smtClean="0"/>
              <a:t>Continue to develop our </a:t>
            </a:r>
            <a:r>
              <a:rPr lang="en-CA" sz="2400" b="1" i="1" dirty="0" smtClean="0">
                <a:solidFill>
                  <a:srgbClr val="FFFF00"/>
                </a:solidFill>
              </a:rPr>
              <a:t>conceptual understanding </a:t>
            </a:r>
            <a:r>
              <a:rPr lang="en-CA" sz="2400" dirty="0" smtClean="0"/>
              <a:t>of an object on an incline.</a:t>
            </a:r>
          </a:p>
          <a:p>
            <a:pPr marL="457145" indent="-457145">
              <a:buFont typeface="+mj-lt"/>
              <a:buAutoNum type="arabicPeriod"/>
            </a:pPr>
            <a:r>
              <a:rPr lang="en-CA" sz="2400" dirty="0" smtClean="0"/>
              <a:t>Practice </a:t>
            </a:r>
            <a:r>
              <a:rPr lang="en-CA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clear, concise and to the point </a:t>
            </a:r>
            <a:r>
              <a:rPr lang="en-CA" sz="2400" dirty="0" smtClean="0"/>
              <a:t>explanations of conceptual reasoning.</a:t>
            </a:r>
          </a:p>
          <a:p>
            <a:pPr marL="457145" indent="-457145">
              <a:buFont typeface="+mj-lt"/>
              <a:buAutoNum type="arabicPeriod"/>
            </a:pPr>
            <a:r>
              <a:rPr lang="en-CA" sz="2400" dirty="0" smtClean="0"/>
              <a:t>Develop a framework to </a:t>
            </a:r>
            <a:r>
              <a:rPr lang="en-CA" sz="2400" b="1" i="1" dirty="0" smtClean="0">
                <a:solidFill>
                  <a:srgbClr val="FF6600"/>
                </a:solidFill>
              </a:rPr>
              <a:t>solve problems involving 2 objects on an incline</a:t>
            </a:r>
            <a:r>
              <a:rPr lang="en-CA" sz="2400" dirty="0" smtClean="0"/>
              <a:t>.</a:t>
            </a:r>
            <a:endParaRPr lang="en-US" sz="2400" dirty="0"/>
          </a:p>
          <a:p>
            <a:pPr marL="457145" indent="-457145">
              <a:buFont typeface="+mj-lt"/>
              <a:buAutoNum type="arabicPeriod"/>
            </a:pPr>
            <a:endParaRPr lang="en-US" sz="2400" dirty="0"/>
          </a:p>
        </p:txBody>
      </p:sp>
      <p:pic>
        <p:nvPicPr>
          <p:cNvPr id="4" name="Picture 3" descr="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693" y="5"/>
            <a:ext cx="2513311" cy="227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361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87500"/>
            <a:ext cx="8229600" cy="3556000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b="1" u="sng" dirty="0" smtClean="0"/>
              <a:t>Next </a:t>
            </a:r>
            <a:r>
              <a:rPr lang="en-US" sz="2000" b="1" u="sng" dirty="0" smtClean="0"/>
              <a:t>Class</a:t>
            </a:r>
            <a:r>
              <a:rPr lang="en-US" sz="2000" dirty="0" smtClean="0"/>
              <a:t>: </a:t>
            </a:r>
            <a:r>
              <a:rPr lang="en-US" sz="2000" dirty="0" smtClean="0"/>
              <a:t>Finish Two Objects on an incline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1" u="sng" dirty="0" smtClean="0"/>
              <a:t>2 Classes</a:t>
            </a:r>
            <a:r>
              <a:rPr lang="en-US" sz="2000" dirty="0" smtClean="0"/>
              <a:t>: </a:t>
            </a:r>
            <a:r>
              <a:rPr lang="en-US" sz="2000" dirty="0"/>
              <a:t>Review </a:t>
            </a:r>
            <a:r>
              <a:rPr lang="en-US" sz="2000" dirty="0" smtClean="0"/>
              <a:t>Two Objects on an </a:t>
            </a:r>
            <a:r>
              <a:rPr lang="en-US" sz="2000" dirty="0" smtClean="0"/>
              <a:t>Incline + </a:t>
            </a:r>
            <a:r>
              <a:rPr lang="en-US" sz="2000" b="1" u="sng" dirty="0" smtClean="0">
                <a:solidFill>
                  <a:srgbClr val="FFFF00"/>
                </a:solidFill>
              </a:rPr>
              <a:t>Quiz</a:t>
            </a:r>
            <a:r>
              <a:rPr lang="en-US" sz="2000" dirty="0" smtClean="0"/>
              <a:t>: 2 Objects on an Incline (</a:t>
            </a:r>
            <a:r>
              <a:rPr lang="en-US" sz="2000" b="1" i="1" dirty="0" smtClean="0">
                <a:solidFill>
                  <a:srgbClr val="FFFF00"/>
                </a:solidFill>
              </a:rPr>
              <a:t>end of class</a:t>
            </a:r>
            <a:r>
              <a:rPr lang="en-US" sz="2000" dirty="0" smtClean="0"/>
              <a:t>)</a:t>
            </a:r>
            <a:endParaRPr lang="en-US" sz="2000" b="1" u="sng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b="1" u="sng" dirty="0" smtClean="0"/>
              <a:t>3</a:t>
            </a:r>
            <a:r>
              <a:rPr lang="en-US" sz="2000" b="1" u="sng" dirty="0" smtClean="0"/>
              <a:t> </a:t>
            </a:r>
            <a:r>
              <a:rPr lang="en-US" sz="2000" b="1" u="sng" dirty="0" smtClean="0"/>
              <a:t>Classes:</a:t>
            </a:r>
            <a:r>
              <a:rPr lang="en-US" sz="2000" b="1" dirty="0" smtClean="0"/>
              <a:t> </a:t>
            </a:r>
            <a:r>
              <a:rPr lang="en-US" sz="2000" b="1" u="sng" dirty="0" smtClean="0">
                <a:solidFill>
                  <a:srgbClr val="FFFF00"/>
                </a:solidFill>
              </a:rPr>
              <a:t>Lab </a:t>
            </a:r>
            <a:r>
              <a:rPr lang="en-US" sz="2000" dirty="0" smtClean="0"/>
              <a:t>– The Crane!</a:t>
            </a: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b="1" u="sng" dirty="0"/>
              <a:t>4</a:t>
            </a:r>
            <a:r>
              <a:rPr lang="en-US" sz="2000" b="1" u="sng" dirty="0" smtClean="0"/>
              <a:t> </a:t>
            </a:r>
            <a:r>
              <a:rPr lang="en-US" sz="2000" b="1" u="sng" dirty="0" smtClean="0"/>
              <a:t>Classes</a:t>
            </a:r>
            <a:r>
              <a:rPr lang="en-US" sz="2000" dirty="0" smtClean="0"/>
              <a:t>: Socrative Review + Unit Quiz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1" u="sng" dirty="0"/>
              <a:t>5</a:t>
            </a:r>
            <a:r>
              <a:rPr lang="en-US" sz="2000" b="1" u="sng" dirty="0" smtClean="0"/>
              <a:t> </a:t>
            </a:r>
            <a:r>
              <a:rPr lang="en-US" sz="2000" b="1" u="sng" dirty="0" smtClean="0"/>
              <a:t>Classes</a:t>
            </a:r>
            <a:r>
              <a:rPr lang="en-US" sz="2000" dirty="0" smtClean="0"/>
              <a:t>: Unit Test Dynamics</a:t>
            </a:r>
          </a:p>
          <a:p>
            <a:pPr marL="0" indent="0" algn="ctr">
              <a:buNone/>
            </a:pPr>
            <a:r>
              <a:rPr lang="en-US" sz="2000" b="1" u="sng" dirty="0" smtClean="0"/>
              <a:t>Term Test</a:t>
            </a:r>
            <a:r>
              <a:rPr lang="en-US" sz="2000" smtClean="0"/>
              <a:t>: </a:t>
            </a:r>
            <a:r>
              <a:rPr lang="en-US" sz="2200" b="1" smtClean="0">
                <a:solidFill>
                  <a:srgbClr val="FF6600"/>
                </a:solidFill>
              </a:rPr>
              <a:t>Tuesday </a:t>
            </a:r>
            <a:r>
              <a:rPr lang="en-US" sz="2200" b="1" dirty="0" smtClean="0">
                <a:solidFill>
                  <a:srgbClr val="FF6600"/>
                </a:solidFill>
              </a:rPr>
              <a:t>Nov 27</a:t>
            </a:r>
            <a:r>
              <a:rPr lang="en-US" sz="2200" b="1" baseline="30000" dirty="0" smtClean="0">
                <a:solidFill>
                  <a:srgbClr val="FF6600"/>
                </a:solidFill>
              </a:rPr>
              <a:t>th</a:t>
            </a:r>
            <a:endParaRPr lang="en-US" sz="2200" b="1" dirty="0" smtClean="0">
              <a:solidFill>
                <a:srgbClr val="FF66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038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leave 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87500"/>
            <a:ext cx="7848600" cy="355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Online </a:t>
            </a:r>
            <a:r>
              <a:rPr lang="en-US" sz="3600" dirty="0" smtClean="0">
                <a:sym typeface="Wingdings"/>
              </a:rPr>
              <a:t> </a:t>
            </a:r>
            <a:r>
              <a:rPr lang="en-US" sz="3600" smtClean="0"/>
              <a:t>Worksheet </a:t>
            </a:r>
            <a:r>
              <a:rPr lang="en-US" sz="3600"/>
              <a:t>-</a:t>
            </a:r>
            <a:r>
              <a:rPr lang="en-US" sz="3600" smtClean="0"/>
              <a:t> </a:t>
            </a:r>
            <a:r>
              <a:rPr lang="en-US" sz="3600" dirty="0" smtClean="0"/>
              <a:t>2 Objects on an Incline (DO IT!)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4597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8865"/>
            <a:ext cx="5612684" cy="952500"/>
          </a:xfrm>
        </p:spPr>
        <p:txBody>
          <a:bodyPr>
            <a:normAutofit/>
          </a:bodyPr>
          <a:lstStyle/>
          <a:p>
            <a:r>
              <a:rPr lang="en-US" sz="3700" dirty="0"/>
              <a:t>Learning Targets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821" y="2342078"/>
            <a:ext cx="8583222" cy="276305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CA" sz="2400" dirty="0" smtClean="0"/>
              <a:t>Continue to develop our </a:t>
            </a:r>
            <a:r>
              <a:rPr lang="en-CA" sz="2400" b="1" i="1" dirty="0" smtClean="0">
                <a:solidFill>
                  <a:srgbClr val="FFFF00"/>
                </a:solidFill>
              </a:rPr>
              <a:t>conceptual understanding </a:t>
            </a:r>
            <a:r>
              <a:rPr lang="en-CA" sz="2400" dirty="0" smtClean="0"/>
              <a:t>of an object on an incline.</a:t>
            </a:r>
          </a:p>
          <a:p>
            <a:pPr marL="457145" indent="-457145">
              <a:buFont typeface="+mj-lt"/>
              <a:buAutoNum type="arabicPeriod"/>
            </a:pPr>
            <a:r>
              <a:rPr lang="en-CA" sz="2400" dirty="0" smtClean="0"/>
              <a:t>Practice </a:t>
            </a:r>
            <a:r>
              <a:rPr lang="en-CA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clear, concise and to the point </a:t>
            </a:r>
            <a:r>
              <a:rPr lang="en-CA" sz="2400" dirty="0" smtClean="0"/>
              <a:t>explanations of conceptual reasoning.</a:t>
            </a:r>
          </a:p>
          <a:p>
            <a:pPr marL="457145" indent="-457145">
              <a:buFont typeface="+mj-lt"/>
              <a:buAutoNum type="arabicPeriod"/>
            </a:pPr>
            <a:r>
              <a:rPr lang="en-CA" sz="2400" dirty="0" smtClean="0"/>
              <a:t>Develop a framework to </a:t>
            </a:r>
            <a:r>
              <a:rPr lang="en-CA" sz="2400" b="1" i="1" dirty="0" smtClean="0">
                <a:solidFill>
                  <a:srgbClr val="FF6600"/>
                </a:solidFill>
              </a:rPr>
              <a:t>solve problems involving 2 objects on an incline</a:t>
            </a:r>
            <a:r>
              <a:rPr lang="en-CA" sz="2400" dirty="0" smtClean="0"/>
              <a:t>.</a:t>
            </a:r>
            <a:endParaRPr lang="en-US" sz="2400" dirty="0"/>
          </a:p>
          <a:p>
            <a:pPr marL="457145" indent="-457145">
              <a:buFont typeface="+mj-lt"/>
              <a:buAutoNum type="arabicPeriod"/>
            </a:pPr>
            <a:endParaRPr lang="en-US" sz="2400" dirty="0"/>
          </a:p>
        </p:txBody>
      </p:sp>
      <p:pic>
        <p:nvPicPr>
          <p:cNvPr id="4" name="Picture 3" descr="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693" y="5"/>
            <a:ext cx="2513311" cy="227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159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28865"/>
            <a:ext cx="8382000" cy="1019969"/>
          </a:xfrm>
        </p:spPr>
        <p:txBody>
          <a:bodyPr>
            <a:noAutofit/>
          </a:bodyPr>
          <a:lstStyle/>
          <a:p>
            <a:r>
              <a:rPr lang="en-US" sz="2200" dirty="0"/>
              <a:t>A suitcase is moving at a constant speed as it slides down a ramp angled at 45° to the horizontal. </a:t>
            </a:r>
            <a:br>
              <a:rPr lang="en-US" sz="2200" dirty="0"/>
            </a:br>
            <a:r>
              <a:rPr lang="en-US" sz="2200" b="1" i="1" dirty="0">
                <a:solidFill>
                  <a:srgbClr val="FFFF00"/>
                </a:solidFill>
              </a:rPr>
              <a:t>Draw a free-body diagram labeling all the forces on the suitcase, and then rank the magnitudes of the forces you have drawn.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955" y="1409700"/>
            <a:ext cx="201884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3052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28865"/>
            <a:ext cx="8382000" cy="1019969"/>
          </a:xfrm>
        </p:spPr>
        <p:txBody>
          <a:bodyPr>
            <a:noAutofit/>
          </a:bodyPr>
          <a:lstStyle/>
          <a:p>
            <a:r>
              <a:rPr lang="en-US" sz="2200" dirty="0"/>
              <a:t>A suitcase is moving at a constant speed as it slides down a ramp angled at 45° to the horizontal. </a:t>
            </a:r>
            <a:br>
              <a:rPr lang="en-US" sz="2200" dirty="0"/>
            </a:br>
            <a:r>
              <a:rPr lang="en-US" sz="2200" b="1" i="1" dirty="0">
                <a:solidFill>
                  <a:srgbClr val="FFFF00"/>
                </a:solidFill>
              </a:rPr>
              <a:t>Draw a free-body diagram labeling all the forces on the suitcase, and then rank the magnitudes of the forces you have drawn.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1" y="1418164"/>
            <a:ext cx="7772400" cy="2277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Answer: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F</a:t>
            </a:r>
            <a:r>
              <a:rPr lang="en-US" sz="2400" baseline="-25000" dirty="0" smtClean="0">
                <a:solidFill>
                  <a:srgbClr val="FFFF00"/>
                </a:solidFill>
              </a:rPr>
              <a:t>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rgbClr val="FFFF00"/>
                </a:solidFill>
              </a:rPr>
              <a:t>&gt; </a:t>
            </a:r>
            <a:r>
              <a:rPr lang="en-US" sz="2400" dirty="0" smtClean="0">
                <a:solidFill>
                  <a:srgbClr val="FFFF00"/>
                </a:solidFill>
              </a:rPr>
              <a:t>F</a:t>
            </a:r>
            <a:r>
              <a:rPr lang="en-US" sz="2400" baseline="-25000" dirty="0" smtClean="0">
                <a:solidFill>
                  <a:srgbClr val="FFFF00"/>
                </a:solidFill>
              </a:rPr>
              <a:t>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rgbClr val="FFFF00"/>
                </a:solidFill>
              </a:rPr>
              <a:t>= </a:t>
            </a:r>
            <a:r>
              <a:rPr lang="en-US" sz="2400" dirty="0" err="1" smtClean="0">
                <a:solidFill>
                  <a:srgbClr val="FFFF00"/>
                </a:solidFill>
              </a:rPr>
              <a:t>F</a:t>
            </a:r>
            <a:r>
              <a:rPr lang="en-US" sz="2400" baseline="-25000" dirty="0" err="1" smtClean="0">
                <a:solidFill>
                  <a:srgbClr val="FFFF00"/>
                </a:solidFill>
              </a:rPr>
              <a:t>f</a:t>
            </a:r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755" y="1409700"/>
            <a:ext cx="201884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409699"/>
            <a:ext cx="3929063" cy="2050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" y="3619500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/>
              <a:t>The suitcase is not changing speed or direction, so the net force on the suitcase must be zero</a:t>
            </a:r>
            <a:r>
              <a:rPr lang="en-US" sz="2200" dirty="0"/>
              <a:t>. </a:t>
            </a:r>
            <a:r>
              <a:rPr lang="en-US" sz="2200" b="1" i="1" dirty="0">
                <a:solidFill>
                  <a:srgbClr val="FF6600"/>
                </a:solidFill>
              </a:rPr>
              <a:t>From the vector sum diagram, </a:t>
            </a:r>
            <a:r>
              <a:rPr lang="en-US" sz="2200" b="1" i="1" dirty="0" smtClean="0">
                <a:solidFill>
                  <a:srgbClr val="FF6600"/>
                </a:solidFill>
              </a:rPr>
              <a:t>F</a:t>
            </a:r>
            <a:r>
              <a:rPr lang="en-US" sz="2200" b="1" i="1" baseline="-25000" dirty="0" smtClean="0">
                <a:solidFill>
                  <a:srgbClr val="FF6600"/>
                </a:solidFill>
              </a:rPr>
              <a:t>g</a:t>
            </a:r>
            <a:r>
              <a:rPr lang="en-US" sz="2200" b="1" i="1" dirty="0" smtClean="0">
                <a:solidFill>
                  <a:srgbClr val="FF6600"/>
                </a:solidFill>
              </a:rPr>
              <a:t> </a:t>
            </a:r>
            <a:r>
              <a:rPr lang="en-US" sz="2200" b="1" i="1" dirty="0">
                <a:solidFill>
                  <a:srgbClr val="FF6600"/>
                </a:solidFill>
              </a:rPr>
              <a:t>is the largest force</a:t>
            </a:r>
            <a:r>
              <a:rPr lang="en-US" sz="2200" dirty="0"/>
              <a:t>. </a:t>
            </a:r>
            <a:endParaRPr lang="en-US" sz="2200" dirty="0" smtClean="0"/>
          </a:p>
          <a:p>
            <a:pPr algn="ctr"/>
            <a:r>
              <a:rPr lang="en-US" sz="22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Bonus: what is the coefficient of friction???</a:t>
            </a:r>
            <a:endParaRPr lang="en-US" sz="2200" b="1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516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28865"/>
            <a:ext cx="8382000" cy="1019969"/>
          </a:xfrm>
        </p:spPr>
        <p:txBody>
          <a:bodyPr>
            <a:noAutofit/>
          </a:bodyPr>
          <a:lstStyle/>
          <a:p>
            <a:r>
              <a:rPr lang="en-US" sz="2200" dirty="0"/>
              <a:t>A suitcase is moving at a constant speed as it slides down a ramp angled at 45° to the horizontal. </a:t>
            </a:r>
            <a:br>
              <a:rPr lang="en-US" sz="2200" dirty="0"/>
            </a:br>
            <a:r>
              <a:rPr lang="en-US" sz="2200" b="1" i="1" dirty="0">
                <a:solidFill>
                  <a:srgbClr val="FFFF00"/>
                </a:solidFill>
              </a:rPr>
              <a:t>Draw a free-body diagram labeling all the forces on the suitcase, and then rank the magnitudes of the forces you have drawn.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1" y="1418164"/>
            <a:ext cx="7772400" cy="2277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Answer: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F</a:t>
            </a:r>
            <a:r>
              <a:rPr lang="en-US" sz="2400" baseline="-25000" dirty="0" smtClean="0">
                <a:solidFill>
                  <a:srgbClr val="FFFF00"/>
                </a:solidFill>
              </a:rPr>
              <a:t>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rgbClr val="FFFF00"/>
                </a:solidFill>
              </a:rPr>
              <a:t>&gt; </a:t>
            </a:r>
            <a:r>
              <a:rPr lang="en-US" sz="2400" dirty="0" smtClean="0">
                <a:solidFill>
                  <a:srgbClr val="FFFF00"/>
                </a:solidFill>
              </a:rPr>
              <a:t>F</a:t>
            </a:r>
            <a:r>
              <a:rPr lang="en-US" sz="2400" baseline="-25000" dirty="0" smtClean="0">
                <a:solidFill>
                  <a:srgbClr val="FFFF00"/>
                </a:solidFill>
              </a:rPr>
              <a:t>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rgbClr val="FFFF00"/>
                </a:solidFill>
              </a:rPr>
              <a:t>= </a:t>
            </a:r>
            <a:r>
              <a:rPr lang="en-US" sz="2400" dirty="0" err="1" smtClean="0">
                <a:solidFill>
                  <a:srgbClr val="FFFF00"/>
                </a:solidFill>
              </a:rPr>
              <a:t>F</a:t>
            </a:r>
            <a:r>
              <a:rPr lang="en-US" sz="2400" baseline="-25000" dirty="0" err="1" smtClean="0">
                <a:solidFill>
                  <a:srgbClr val="FFFF00"/>
                </a:solidFill>
              </a:rPr>
              <a:t>f</a:t>
            </a:r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755" y="1409700"/>
            <a:ext cx="201884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409699"/>
            <a:ext cx="3929063" cy="2050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" y="3619500"/>
            <a:ext cx="73152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Bonus: what is the coefficient of friction?</a:t>
            </a:r>
          </a:p>
          <a:p>
            <a:pPr algn="ctr"/>
            <a:r>
              <a:rPr lang="en-US" sz="22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Since the triangle is isosceles (45°, 45°, 90°), the F</a:t>
            </a:r>
            <a:r>
              <a:rPr lang="en-US" sz="2200" b="1" i="1" baseline="-25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</a:t>
            </a:r>
            <a:r>
              <a:rPr lang="en-US" sz="22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and the F</a:t>
            </a:r>
            <a:r>
              <a:rPr lang="en-US" sz="2200" b="1" i="1" baseline="-25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</a:t>
            </a:r>
            <a:r>
              <a:rPr lang="en-US" sz="22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have equal magnitude.</a:t>
            </a:r>
          </a:p>
          <a:p>
            <a:pPr algn="ctr"/>
            <a:r>
              <a:rPr lang="en-US" sz="5400" b="1" i="1" dirty="0" smtClean="0">
                <a:solidFill>
                  <a:srgbClr val="FFFF00"/>
                </a:solidFill>
              </a:rPr>
              <a:t>1!</a:t>
            </a:r>
          </a:p>
          <a:p>
            <a:pPr algn="ctr"/>
            <a:endParaRPr lang="en-US" sz="2200" b="1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7987732"/>
              </p:ext>
            </p:extLst>
          </p:nvPr>
        </p:nvGraphicFramePr>
        <p:xfrm>
          <a:off x="7412190" y="4032584"/>
          <a:ext cx="1752600" cy="1568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5" imgW="482600" imgH="431800" progId="Equation.DSMT4">
                  <p:embed/>
                </p:oleObj>
              </mc:Choice>
              <mc:Fallback>
                <p:oleObj name="Equation" r:id="rId5" imgW="482600" imgH="431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412190" y="4032584"/>
                        <a:ext cx="1752600" cy="1568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258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228865"/>
            <a:ext cx="7772399" cy="1019969"/>
          </a:xfrm>
        </p:spPr>
        <p:txBody>
          <a:bodyPr>
            <a:noAutofit/>
          </a:bodyPr>
          <a:lstStyle/>
          <a:p>
            <a:r>
              <a:rPr lang="en-US" sz="2200" dirty="0"/>
              <a:t>The two blocks are identical and both are at rest. A student comparing the normal force exerted on the block by the surface in the two cases states: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47900"/>
            <a:ext cx="8229599" cy="288882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“</a:t>
            </a:r>
            <a:r>
              <a:rPr lang="en-US" i="1" dirty="0"/>
              <a:t>Since both blocks are identical, I think the normal forces are the same because in each case the normal force will be equal to the weight.</a:t>
            </a:r>
            <a:r>
              <a:rPr lang="en-US" dirty="0"/>
              <a:t>”</a:t>
            </a:r>
          </a:p>
          <a:p>
            <a:pPr marL="0" indent="0">
              <a:buNone/>
            </a:pPr>
            <a:r>
              <a:rPr lang="en-US" i="1" dirty="0">
                <a:solidFill>
                  <a:srgbClr val="CCFFCC"/>
                </a:solidFill>
              </a:rPr>
              <a:t>What, if anything, is wrong with this contention? If something is wrong, identify it, and explain how to correct it. If this contention is correct, explain why.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7" name="Picture 9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808" y="1104900"/>
            <a:ext cx="3835192" cy="1004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7267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228865"/>
            <a:ext cx="4343399" cy="1019969"/>
          </a:xfrm>
        </p:spPr>
        <p:txBody>
          <a:bodyPr>
            <a:noAutofit/>
          </a:bodyPr>
          <a:lstStyle/>
          <a:p>
            <a:r>
              <a:rPr lang="en-US" sz="2000" dirty="0"/>
              <a:t>The two blocks are identical and both are at rest. A student comparing the normal force exerted on the block by the surface in the two cases states: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33500"/>
            <a:ext cx="8229599" cy="3803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</a:t>
            </a:r>
            <a:r>
              <a:rPr lang="en-US" i="1" dirty="0"/>
              <a:t>Since both blocks are identical, I think the normal forces are the same because in each case the normal force will be equal to the weight.</a:t>
            </a:r>
            <a:r>
              <a:rPr lang="en-US" dirty="0"/>
              <a:t>”</a:t>
            </a:r>
          </a:p>
          <a:p>
            <a:pPr marL="0" indent="0">
              <a:buNone/>
            </a:pPr>
            <a:r>
              <a:rPr lang="en-US" b="1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The student’s contention is wrong</a:t>
            </a:r>
            <a:r>
              <a:rPr lang="en-US" dirty="0"/>
              <a:t>. The net force is equal to zero in both cases </a:t>
            </a:r>
            <a:r>
              <a:rPr lang="en-US" dirty="0" smtClean="0"/>
              <a:t>(a = 0 m/s</a:t>
            </a:r>
            <a:r>
              <a:rPr lang="en-US" baseline="30000" dirty="0" smtClean="0"/>
              <a:t>2</a:t>
            </a:r>
            <a:r>
              <a:rPr lang="en-US" dirty="0" smtClean="0"/>
              <a:t>). </a:t>
            </a:r>
            <a:r>
              <a:rPr lang="en-US" i="1" dirty="0">
                <a:solidFill>
                  <a:srgbClr val="FFFF00"/>
                </a:solidFill>
              </a:rPr>
              <a:t>In the case on the left, the </a:t>
            </a:r>
            <a:r>
              <a:rPr lang="en-US" i="1" dirty="0" smtClean="0">
                <a:solidFill>
                  <a:srgbClr val="FFFF00"/>
                </a:solidFill>
              </a:rPr>
              <a:t>F</a:t>
            </a:r>
            <a:r>
              <a:rPr lang="en-US" i="1" baseline="-25000" dirty="0" smtClean="0">
                <a:solidFill>
                  <a:srgbClr val="FFFF00"/>
                </a:solidFill>
              </a:rPr>
              <a:t>N</a:t>
            </a:r>
            <a:r>
              <a:rPr lang="en-US" i="1" dirty="0" smtClean="0">
                <a:solidFill>
                  <a:srgbClr val="FFFF00"/>
                </a:solidFill>
              </a:rPr>
              <a:t> and </a:t>
            </a:r>
            <a:r>
              <a:rPr lang="en-US" i="1" dirty="0">
                <a:solidFill>
                  <a:srgbClr val="FFFF00"/>
                </a:solidFill>
              </a:rPr>
              <a:t>the </a:t>
            </a:r>
            <a:r>
              <a:rPr lang="en-US" i="1" dirty="0" smtClean="0">
                <a:solidFill>
                  <a:srgbClr val="FFFF00"/>
                </a:solidFill>
              </a:rPr>
              <a:t>F</a:t>
            </a:r>
            <a:r>
              <a:rPr lang="en-US" i="1" baseline="-25000" dirty="0" smtClean="0">
                <a:solidFill>
                  <a:srgbClr val="FFFF00"/>
                </a:solidFill>
              </a:rPr>
              <a:t>g</a:t>
            </a:r>
            <a:r>
              <a:rPr lang="en-US" i="1" dirty="0" smtClean="0">
                <a:solidFill>
                  <a:srgbClr val="FFFF00"/>
                </a:solidFill>
              </a:rPr>
              <a:t> </a:t>
            </a:r>
            <a:r>
              <a:rPr lang="en-US" i="1" dirty="0">
                <a:solidFill>
                  <a:srgbClr val="FFFF00"/>
                </a:solidFill>
              </a:rPr>
              <a:t>point in opposite directions and have the same magnitude</a:t>
            </a:r>
            <a:r>
              <a:rPr lang="en-US" dirty="0"/>
              <a:t>. In the case on the right, 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i="1" baseline="-25000" dirty="0" smtClean="0"/>
              <a:t>N </a:t>
            </a:r>
            <a:r>
              <a:rPr lang="en-US" dirty="0" smtClean="0"/>
              <a:t>always points </a:t>
            </a:r>
            <a:r>
              <a:rPr lang="en-US" dirty="0"/>
              <a:t>perpendicular to the surface </a:t>
            </a:r>
            <a:r>
              <a:rPr lang="en-US" dirty="0" smtClean="0"/>
              <a:t>and </a:t>
            </a:r>
            <a:r>
              <a:rPr lang="en-US" i="1" dirty="0"/>
              <a:t>F</a:t>
            </a:r>
            <a:r>
              <a:rPr lang="en-US" i="1" baseline="-25000" dirty="0"/>
              <a:t>g</a:t>
            </a:r>
            <a:r>
              <a:rPr lang="en-US" dirty="0" smtClean="0"/>
              <a:t> always points </a:t>
            </a:r>
            <a:r>
              <a:rPr lang="en-US" dirty="0"/>
              <a:t>straight down. There </a:t>
            </a:r>
            <a:r>
              <a:rPr lang="en-US" dirty="0" smtClean="0"/>
              <a:t>must </a:t>
            </a:r>
            <a:r>
              <a:rPr lang="en-US" dirty="0"/>
              <a:t>also a </a:t>
            </a:r>
            <a:r>
              <a:rPr lang="en-US" dirty="0" smtClean="0"/>
              <a:t>F</a:t>
            </a:r>
            <a:r>
              <a:rPr lang="en-US" baseline="-25000" dirty="0"/>
              <a:t>F</a:t>
            </a:r>
            <a:r>
              <a:rPr lang="en-US" dirty="0" smtClean="0"/>
              <a:t> pointing </a:t>
            </a:r>
            <a:r>
              <a:rPr lang="en-US" dirty="0"/>
              <a:t>up </a:t>
            </a:r>
            <a:r>
              <a:rPr lang="en-US" dirty="0" smtClean="0"/>
              <a:t>the ramp to stop the object accelerating. </a:t>
            </a:r>
            <a:r>
              <a:rPr lang="en-US" b="1" i="1" dirty="0">
                <a:solidFill>
                  <a:srgbClr val="FF6600"/>
                </a:solidFill>
              </a:rPr>
              <a:t>These three forces must add to zero. </a:t>
            </a:r>
          </a:p>
        </p:txBody>
      </p:sp>
      <p:pic>
        <p:nvPicPr>
          <p:cNvPr id="4097" name="Picture 9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808" y="190500"/>
            <a:ext cx="3835192" cy="1004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1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076700"/>
            <a:ext cx="4294365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8024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228865"/>
            <a:ext cx="7772399" cy="723635"/>
          </a:xfrm>
        </p:spPr>
        <p:txBody>
          <a:bodyPr>
            <a:noAutofit/>
          </a:bodyPr>
          <a:lstStyle/>
          <a:p>
            <a:r>
              <a:rPr lang="en-US" sz="2200" dirty="0"/>
              <a:t>A block is tethered to a frictionless ramp by a horizontal string as shown. The block is at rest.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47900"/>
            <a:ext cx="8229599" cy="288882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Is the normal force exerted on the block by the ramp greater than, less than, or equal to the weight of the block? </a:t>
            </a:r>
          </a:p>
          <a:p>
            <a:pPr marL="0" indent="0">
              <a:buNone/>
            </a:pPr>
            <a:r>
              <a:rPr lang="en-US" dirty="0"/>
              <a:t>Explain.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145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419" y="952500"/>
            <a:ext cx="3540931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438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228865"/>
            <a:ext cx="4495799" cy="952235"/>
          </a:xfrm>
        </p:spPr>
        <p:txBody>
          <a:bodyPr>
            <a:noAutofit/>
          </a:bodyPr>
          <a:lstStyle/>
          <a:p>
            <a:r>
              <a:rPr lang="en-US" sz="2200" dirty="0"/>
              <a:t>A block is tethered to a frictionless ramp by a horizontal string as shown. The block is at rest.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85900"/>
            <a:ext cx="8229599" cy="2590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Is the normal force exerted on the block by the ramp greater than, less than, or equal to the weight of the block? </a:t>
            </a:r>
          </a:p>
          <a:p>
            <a:pPr marL="0" indent="0">
              <a:buNone/>
            </a:pPr>
            <a:r>
              <a:rPr lang="en-US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normal force is greater than the weight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Since </a:t>
            </a:r>
            <a:r>
              <a:rPr lang="en-US" dirty="0"/>
              <a:t>the block is at rest, the net force on the block is zero. </a:t>
            </a:r>
            <a:r>
              <a:rPr lang="en-US" dirty="0" smtClean="0"/>
              <a:t>Therefore the 3 forces acting on the block </a:t>
            </a:r>
            <a:r>
              <a:rPr lang="en-US" dirty="0"/>
              <a:t>add to </a:t>
            </a:r>
            <a:r>
              <a:rPr lang="en-US" dirty="0" smtClean="0"/>
              <a:t>zero. </a:t>
            </a:r>
            <a:r>
              <a:rPr lang="en-US" b="1" i="1" dirty="0">
                <a:solidFill>
                  <a:srgbClr val="FFFF00"/>
                </a:solidFill>
              </a:rPr>
              <a:t>The normal force is the hypotenuse of the resulting right triangle, and must therefore be the largest </a:t>
            </a:r>
            <a:r>
              <a:rPr lang="en-US" b="1" i="1" dirty="0" smtClean="0">
                <a:solidFill>
                  <a:srgbClr val="FFFF00"/>
                </a:solidFill>
              </a:rPr>
              <a:t>force.</a:t>
            </a:r>
            <a:endParaRPr lang="en-US" b="1" i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145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5669"/>
            <a:ext cx="3540931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69" name="Picture 9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771900"/>
            <a:ext cx="3276600" cy="191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12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ch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31E73-3400-43EB-B8BB-CAAED88672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Tron.potx</Template>
  <TotalTime>0</TotalTime>
  <Words>1034</Words>
  <Application>Microsoft Macintosh PowerPoint</Application>
  <PresentationFormat>On-screen Show (16:10)</PresentationFormat>
  <Paragraphs>60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Tech 16x9</vt:lpstr>
      <vt:lpstr>MathType 6.0 Equation</vt:lpstr>
      <vt:lpstr>Let’s try a couple of conceptual problems!</vt:lpstr>
      <vt:lpstr>Learning Targets</vt:lpstr>
      <vt:lpstr>A suitcase is moving at a constant speed as it slides down a ramp angled at 45° to the horizontal.  Draw a free-body diagram labeling all the forces on the suitcase, and then rank the magnitudes of the forces you have drawn. </vt:lpstr>
      <vt:lpstr>A suitcase is moving at a constant speed as it slides down a ramp angled at 45° to the horizontal.  Draw a free-body diagram labeling all the forces on the suitcase, and then rank the magnitudes of the forces you have drawn. </vt:lpstr>
      <vt:lpstr>A suitcase is moving at a constant speed as it slides down a ramp angled at 45° to the horizontal.  Draw a free-body diagram labeling all the forces on the suitcase, and then rank the magnitudes of the forces you have drawn. </vt:lpstr>
      <vt:lpstr>The two blocks are identical and both are at rest. A student comparing the normal force exerted on the block by the surface in the two cases states:</vt:lpstr>
      <vt:lpstr>The two blocks are identical and both are at rest. A student comparing the normal force exerted on the block by the surface in the two cases states:</vt:lpstr>
      <vt:lpstr>A block is tethered to a frictionless ramp by a horizontal string as shown. The block is at rest.</vt:lpstr>
      <vt:lpstr>A block is tethered to a frictionless ramp by a horizontal string as shown. The block is at rest.</vt:lpstr>
      <vt:lpstr>Computational Problem!</vt:lpstr>
      <vt:lpstr>PowerPoint Presentation</vt:lpstr>
      <vt:lpstr>PowerPoint Presentation</vt:lpstr>
      <vt:lpstr>Physics 12 – Quiz #3 - Inclines</vt:lpstr>
      <vt:lpstr>Notes – Two objects on an Incline</vt:lpstr>
      <vt:lpstr>Learning Targets</vt:lpstr>
      <vt:lpstr>Upcoming Dates</vt:lpstr>
      <vt:lpstr>Before you leave today…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modified xsi:type="dcterms:W3CDTF">2018-11-05T15:46:47Z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TC028010949991</vt:lpwstr>
  </property>
</Properties>
</file>