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79" r:id="rId4"/>
    <p:sldId id="258" r:id="rId5"/>
    <p:sldId id="259" r:id="rId6"/>
    <p:sldId id="260" r:id="rId7"/>
    <p:sldId id="277" r:id="rId8"/>
    <p:sldId id="262" r:id="rId9"/>
    <p:sldId id="280" r:id="rId10"/>
    <p:sldId id="281" r:id="rId11"/>
    <p:sldId id="282" r:id="rId12"/>
    <p:sldId id="283" r:id="rId13"/>
    <p:sldId id="274" r:id="rId14"/>
    <p:sldId id="275" r:id="rId15"/>
    <p:sldId id="268" r:id="rId16"/>
    <p:sldId id="266" r:id="rId17"/>
    <p:sldId id="273" r:id="rId18"/>
    <p:sldId id="271" r:id="rId19"/>
    <p:sldId id="284" r:id="rId20"/>
    <p:sldId id="285" r:id="rId21"/>
    <p:sldId id="272" r:id="rId22"/>
    <p:sldId id="278" r:id="rId23"/>
  </p:sldIdLst>
  <p:sldSz cx="9144000" cy="5715000" type="screen16x10"/>
  <p:notesSz cx="6858000" cy="9144000"/>
  <p:custShowLst>
    <p:custShow name="Custom Show 1" id="0">
      <p:sldLst>
        <p:sld r:id="rId2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232" y="-40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606AF0-1B91-6946-A7EE-CE29DA70D042}" type="datetimeFigureOut">
              <a:rPr lang="en-US" smtClean="0"/>
              <a:t>15-12-09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3FF3B2-D0EB-1643-97B0-F15E20540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26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3B2-D0EB-1643-97B0-F15E20540DC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21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3B2-D0EB-1643-97B0-F15E20540DC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21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206625"/>
            <a:ext cx="3571875" cy="3508375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771"/>
            <a:ext cx="9146380" cy="5715771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3" y="1442003"/>
            <a:ext cx="5648623" cy="1003588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8" y="2059104"/>
            <a:ext cx="6511131" cy="274383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December 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December 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389863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389863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December 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December 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771"/>
            <a:ext cx="9146380" cy="5715771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206625"/>
            <a:ext cx="3571875" cy="35083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438948"/>
            <a:ext cx="5650992" cy="1006258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056920"/>
            <a:ext cx="6510528" cy="274320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December 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914400"/>
            <a:ext cx="3200400" cy="30937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914400"/>
            <a:ext cx="3200400" cy="30937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December 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914400"/>
            <a:ext cx="3200400" cy="45720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418207"/>
            <a:ext cx="3200400" cy="259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914400"/>
            <a:ext cx="3200400" cy="45720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418207"/>
            <a:ext cx="3200400" cy="259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December 9,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December 9,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December 9,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206625"/>
            <a:ext cx="3571875" cy="3508375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004889" y="-1004887"/>
            <a:ext cx="5715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313420"/>
            <a:ext cx="5212080" cy="907856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3" y="2182427"/>
            <a:ext cx="3807779" cy="27705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1877821"/>
            <a:ext cx="5794760" cy="519428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December 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6" y="0"/>
            <a:ext cx="7115175" cy="5715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206625"/>
            <a:ext cx="3571875" cy="3508375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4206875"/>
            <a:ext cx="3571875" cy="150812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431251"/>
            <a:ext cx="5486400" cy="722870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80" y="1817108"/>
            <a:ext cx="6096545" cy="61722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December 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4208861"/>
            <a:ext cx="3574257" cy="150614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4209410"/>
            <a:ext cx="9146380" cy="1505591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04800"/>
            <a:ext cx="752094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917190"/>
            <a:ext cx="7520940" cy="2983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4892040"/>
            <a:ext cx="2176272" cy="167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December 9,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5237602"/>
            <a:ext cx="472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5142352"/>
            <a:ext cx="502920" cy="41910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8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9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10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11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12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Formulae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</a:rPr>
              <a:t>Chemical, Empirical, and </a:t>
            </a:r>
            <a:r>
              <a:rPr lang="en-US" sz="2600" b="1" dirty="0" smtClean="0">
                <a:solidFill>
                  <a:srgbClr val="FF0000"/>
                </a:solidFill>
              </a:rPr>
              <a:t>Molecular Formula </a:t>
            </a:r>
            <a:r>
              <a:rPr lang="en-US" sz="2600" b="1" dirty="0" smtClean="0">
                <a:solidFill>
                  <a:srgbClr val="FF0000"/>
                </a:solidFill>
              </a:rPr>
              <a:t>Oh My!</a:t>
            </a:r>
            <a:endParaRPr lang="en-US" sz="2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929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28" y="107167"/>
            <a:ext cx="8778240" cy="654833"/>
          </a:xfrm>
        </p:spPr>
        <p:txBody>
          <a:bodyPr/>
          <a:lstStyle/>
          <a:p>
            <a:r>
              <a:rPr lang="en-US" sz="4000" dirty="0" smtClean="0"/>
              <a:t>Example </a:t>
            </a:r>
            <a:r>
              <a:rPr lang="en-US" sz="4000" dirty="0"/>
              <a:t>1</a:t>
            </a:r>
            <a:r>
              <a:rPr lang="en-US" sz="4000" dirty="0" smtClean="0"/>
              <a:t>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928" y="917190"/>
            <a:ext cx="8778240" cy="2983208"/>
          </a:xfrm>
        </p:spPr>
        <p:txBody>
          <a:bodyPr>
            <a:noAutofit/>
          </a:bodyPr>
          <a:lstStyle/>
          <a:p>
            <a:pPr marL="0" indent="0"/>
            <a:r>
              <a:rPr lang="en-US" sz="2400" b="1" dirty="0" smtClean="0"/>
              <a:t>A sample of compound contains 5.723 g Ag, 0.852 g S, and 1.695 g O. Determine its empirical formula.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8062546"/>
              </p:ext>
            </p:extLst>
          </p:nvPr>
        </p:nvGraphicFramePr>
        <p:xfrm>
          <a:off x="192928" y="1962150"/>
          <a:ext cx="4531472" cy="2179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3" imgW="2667000" imgH="1282700" progId="Equation.3">
                  <p:embed/>
                </p:oleObj>
              </mc:Choice>
              <mc:Fallback>
                <p:oleObj name="Equation" r:id="rId3" imgW="2667000" imgH="1282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2928" y="1962150"/>
                        <a:ext cx="4531472" cy="21794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4866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28" y="107167"/>
            <a:ext cx="8778240" cy="654833"/>
          </a:xfrm>
        </p:spPr>
        <p:txBody>
          <a:bodyPr/>
          <a:lstStyle/>
          <a:p>
            <a:r>
              <a:rPr lang="en-US" sz="4000" dirty="0" smtClean="0"/>
              <a:t>Example </a:t>
            </a:r>
            <a:r>
              <a:rPr lang="en-US" sz="4000" dirty="0"/>
              <a:t>1</a:t>
            </a:r>
            <a:r>
              <a:rPr lang="en-US" sz="4000" dirty="0" smtClean="0"/>
              <a:t>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928" y="917190"/>
            <a:ext cx="8778240" cy="2983208"/>
          </a:xfrm>
        </p:spPr>
        <p:txBody>
          <a:bodyPr>
            <a:noAutofit/>
          </a:bodyPr>
          <a:lstStyle/>
          <a:p>
            <a:pPr marL="0" indent="0"/>
            <a:r>
              <a:rPr lang="en-US" sz="2400" b="1" dirty="0" smtClean="0"/>
              <a:t>A sample of compound contains 5.723 g Ag, 0.852 g S, and 1.695 g O. Determine its empirical formula.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1294355"/>
              </p:ext>
            </p:extLst>
          </p:nvPr>
        </p:nvGraphicFramePr>
        <p:xfrm>
          <a:off x="192928" y="1797050"/>
          <a:ext cx="6842872" cy="2365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3" imgW="3784600" imgH="1308100" progId="Equation.DSMT4">
                  <p:embed/>
                </p:oleObj>
              </mc:Choice>
              <mc:Fallback>
                <p:oleObj name="Equation" r:id="rId3" imgW="3784600" imgH="1308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2928" y="1797050"/>
                        <a:ext cx="6842872" cy="23651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2551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28" y="107167"/>
            <a:ext cx="8778240" cy="654833"/>
          </a:xfrm>
        </p:spPr>
        <p:txBody>
          <a:bodyPr/>
          <a:lstStyle/>
          <a:p>
            <a:r>
              <a:rPr lang="en-US" sz="4000" dirty="0" smtClean="0"/>
              <a:t>Example </a:t>
            </a:r>
            <a:r>
              <a:rPr lang="en-US" sz="4000" dirty="0"/>
              <a:t>1</a:t>
            </a:r>
            <a:r>
              <a:rPr lang="en-US" sz="4000" dirty="0" smtClean="0"/>
              <a:t>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928" y="917190"/>
            <a:ext cx="8778240" cy="2983208"/>
          </a:xfrm>
        </p:spPr>
        <p:txBody>
          <a:bodyPr>
            <a:noAutofit/>
          </a:bodyPr>
          <a:lstStyle/>
          <a:p>
            <a:pPr marL="0" indent="0"/>
            <a:r>
              <a:rPr lang="en-US" sz="2400" b="1" dirty="0" smtClean="0"/>
              <a:t>A sample of compound contains 5.723 g Ag, 0.852 g S, and 1.695 g O. Determine its empirical formula.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3863974"/>
              </p:ext>
            </p:extLst>
          </p:nvPr>
        </p:nvGraphicFramePr>
        <p:xfrm>
          <a:off x="192928" y="1797050"/>
          <a:ext cx="6842872" cy="2365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3" imgW="3784600" imgH="1308100" progId="Equation.DSMT4">
                  <p:embed/>
                </p:oleObj>
              </mc:Choice>
              <mc:Fallback>
                <p:oleObj name="Equation" r:id="rId3" imgW="3784600" imgH="1308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2928" y="1797050"/>
                        <a:ext cx="6842872" cy="23651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3276600" y="4445000"/>
            <a:ext cx="2565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</a:rPr>
              <a:t>Ans</a:t>
            </a:r>
            <a:r>
              <a:rPr lang="en-US" sz="2800" b="1" dirty="0">
                <a:solidFill>
                  <a:srgbClr val="FF0000"/>
                </a:solidFill>
              </a:rPr>
              <a:t>: Ag</a:t>
            </a:r>
            <a:r>
              <a:rPr lang="en-US" sz="2800" b="1" baseline="-25000" dirty="0">
                <a:solidFill>
                  <a:srgbClr val="FF0000"/>
                </a:solidFill>
              </a:rPr>
              <a:t>2</a:t>
            </a:r>
            <a:r>
              <a:rPr lang="en-US" sz="2800" b="1" dirty="0">
                <a:solidFill>
                  <a:srgbClr val="FF0000"/>
                </a:solidFill>
              </a:rPr>
              <a:t>SO</a:t>
            </a:r>
            <a:r>
              <a:rPr lang="en-US" sz="2800" b="1" baseline="-25000" dirty="0">
                <a:solidFill>
                  <a:srgbClr val="FF0000"/>
                </a:solidFill>
              </a:rPr>
              <a:t>4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655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28" y="107167"/>
            <a:ext cx="8778240" cy="654833"/>
          </a:xfrm>
        </p:spPr>
        <p:txBody>
          <a:bodyPr/>
          <a:lstStyle/>
          <a:p>
            <a:r>
              <a:rPr lang="en-US" sz="4000" dirty="0" smtClean="0"/>
              <a:t>Example 2: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928" y="917190"/>
            <a:ext cx="8778240" cy="2983208"/>
          </a:xfrm>
        </p:spPr>
        <p:txBody>
          <a:bodyPr>
            <a:noAutofit/>
          </a:bodyPr>
          <a:lstStyle/>
          <a:p>
            <a:pPr marL="0" indent="0"/>
            <a:r>
              <a:rPr lang="en-US" sz="2400" b="1" dirty="0" smtClean="0"/>
              <a:t>A sample of compound contains 18.7% Li, 16.3% C and </a:t>
            </a:r>
            <a:r>
              <a:rPr lang="en-US" sz="2400" b="1" dirty="0" smtClean="0"/>
              <a:t>65.0% </a:t>
            </a:r>
            <a:r>
              <a:rPr lang="en-US" sz="2400" b="1" dirty="0" smtClean="0"/>
              <a:t>O by mass. Determine its empirical formula.</a:t>
            </a:r>
          </a:p>
        </p:txBody>
      </p:sp>
    </p:spTree>
    <p:extLst>
      <p:ext uri="{BB962C8B-B14F-4D97-AF65-F5344CB8AC3E}">
        <p14:creationId xmlns:p14="http://schemas.microsoft.com/office/powerpoint/2010/main" val="3715783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28" y="107167"/>
            <a:ext cx="8778240" cy="654833"/>
          </a:xfrm>
        </p:spPr>
        <p:txBody>
          <a:bodyPr/>
          <a:lstStyle/>
          <a:p>
            <a:r>
              <a:rPr lang="en-US" sz="4000" dirty="0" smtClean="0"/>
              <a:t>Example </a:t>
            </a:r>
            <a:r>
              <a:rPr lang="en-US" sz="4000" dirty="0"/>
              <a:t>2</a:t>
            </a:r>
            <a:r>
              <a:rPr lang="en-US" sz="4000" dirty="0" smtClean="0"/>
              <a:t>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928" y="917190"/>
            <a:ext cx="8778240" cy="4213610"/>
          </a:xfrm>
        </p:spPr>
        <p:txBody>
          <a:bodyPr>
            <a:noAutofit/>
          </a:bodyPr>
          <a:lstStyle/>
          <a:p>
            <a:pPr marL="0" indent="0"/>
            <a:r>
              <a:rPr lang="en-US" sz="2400" b="1" dirty="0" smtClean="0"/>
              <a:t>A sample of compound contains 18.7% Li, 16.3% C and </a:t>
            </a:r>
            <a:r>
              <a:rPr lang="en-US" sz="2400" b="1" dirty="0" smtClean="0"/>
              <a:t>65.0% </a:t>
            </a:r>
            <a:r>
              <a:rPr lang="en-US" sz="2400" b="1" dirty="0" smtClean="0"/>
              <a:t>O by mass. Determine its empirical formula.</a:t>
            </a:r>
          </a:p>
          <a:p>
            <a:pPr marL="0" indent="0"/>
            <a:endParaRPr lang="en-US" sz="2800" dirty="0"/>
          </a:p>
          <a:p>
            <a:pPr marL="0" indent="0"/>
            <a:endParaRPr lang="en-US" sz="2800" b="1" dirty="0" smtClean="0"/>
          </a:p>
          <a:p>
            <a:pPr marL="0" indent="0"/>
            <a:endParaRPr lang="en-US" sz="2800" dirty="0" smtClean="0">
              <a:solidFill>
                <a:srgbClr val="FF0000"/>
              </a:solidFill>
            </a:endParaRPr>
          </a:p>
          <a:p>
            <a:pPr marL="0" indent="0"/>
            <a:endParaRPr lang="en-US" sz="2800" dirty="0" smtClean="0">
              <a:solidFill>
                <a:srgbClr val="FF0000"/>
              </a:solidFill>
            </a:endParaRPr>
          </a:p>
          <a:p>
            <a:pPr marL="0" indent="0"/>
            <a:endParaRPr lang="en-US" sz="2800" dirty="0">
              <a:solidFill>
                <a:srgbClr val="FF0000"/>
              </a:solidFill>
            </a:endParaRPr>
          </a:p>
          <a:p>
            <a:pPr marL="0" indent="0" algn="ctr"/>
            <a:r>
              <a:rPr lang="en-US" sz="3600" dirty="0" err="1" smtClean="0">
                <a:solidFill>
                  <a:srgbClr val="FF0000"/>
                </a:solidFill>
              </a:rPr>
              <a:t>Ans</a:t>
            </a:r>
            <a:r>
              <a:rPr lang="en-US" sz="3600" dirty="0">
                <a:solidFill>
                  <a:srgbClr val="FF0000"/>
                </a:solidFill>
              </a:rPr>
              <a:t>: </a:t>
            </a:r>
            <a:r>
              <a:rPr lang="en-US" sz="3600" dirty="0" smtClean="0">
                <a:solidFill>
                  <a:srgbClr val="FF0000"/>
                </a:solidFill>
              </a:rPr>
              <a:t>Li</a:t>
            </a:r>
            <a:r>
              <a:rPr lang="en-US" sz="3600" baseline="-25000" dirty="0" smtClean="0">
                <a:solidFill>
                  <a:srgbClr val="FF0000"/>
                </a:solidFill>
              </a:rPr>
              <a:t>2</a:t>
            </a:r>
            <a:r>
              <a:rPr lang="en-US" sz="3600" dirty="0" smtClean="0">
                <a:solidFill>
                  <a:srgbClr val="FF0000"/>
                </a:solidFill>
              </a:rPr>
              <a:t>CO</a:t>
            </a:r>
            <a:r>
              <a:rPr lang="en-US" sz="3600" baseline="-25000" dirty="0" smtClean="0">
                <a:solidFill>
                  <a:srgbClr val="FF0000"/>
                </a:solidFill>
              </a:rPr>
              <a:t>3</a:t>
            </a:r>
            <a:endParaRPr lang="en-US" sz="3600" dirty="0">
              <a:solidFill>
                <a:srgbClr val="FF0000"/>
              </a:solidFill>
            </a:endParaRPr>
          </a:p>
          <a:p>
            <a:pPr marL="0" indent="0"/>
            <a:endParaRPr lang="en-US" sz="2800" b="1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932879"/>
              </p:ext>
            </p:extLst>
          </p:nvPr>
        </p:nvGraphicFramePr>
        <p:xfrm>
          <a:off x="192928" y="1822449"/>
          <a:ext cx="6030072" cy="2250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3" imgW="3505200" imgH="1308100" progId="Equation.3">
                  <p:embed/>
                </p:oleObj>
              </mc:Choice>
              <mc:Fallback>
                <p:oleObj name="Equation" r:id="rId3" imgW="3505200" imgH="1308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2928" y="1822449"/>
                        <a:ext cx="6030072" cy="22503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0411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Molecular Formula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14068" y="917191"/>
            <a:ext cx="8502195" cy="3339579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To find the Molecular Formula we use the following relationship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Where Molar Mass is the mass of the Molecular Formula</a:t>
            </a:r>
          </a:p>
          <a:p>
            <a:r>
              <a:rPr lang="en-US" sz="2800" i="1" dirty="0" smtClean="0"/>
              <a:t>Where N = </a:t>
            </a:r>
            <a:r>
              <a:rPr lang="en-US" sz="2800" i="1" dirty="0" smtClean="0">
                <a:solidFill>
                  <a:srgbClr val="660066"/>
                </a:solidFill>
              </a:rPr>
              <a:t>the whole number multiple by which the empirical mass is increased</a:t>
            </a:r>
          </a:p>
          <a:p>
            <a:endParaRPr lang="en-US" i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1576010"/>
              </p:ext>
            </p:extLst>
          </p:nvPr>
        </p:nvGraphicFramePr>
        <p:xfrm>
          <a:off x="1908175" y="1412875"/>
          <a:ext cx="4929188" cy="1398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3" imgW="1231900" imgH="419100" progId="Equation.DSMT4">
                  <p:embed/>
                </p:oleObj>
              </mc:Choice>
              <mc:Fallback>
                <p:oleObj name="Equation" r:id="rId3" imgW="1231900" imgH="419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8175" y="1412875"/>
                        <a:ext cx="4929188" cy="1398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1089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28" y="107167"/>
            <a:ext cx="8778240" cy="654833"/>
          </a:xfrm>
        </p:spPr>
        <p:txBody>
          <a:bodyPr/>
          <a:lstStyle/>
          <a:p>
            <a:r>
              <a:rPr lang="en-US" sz="4000" dirty="0" smtClean="0"/>
              <a:t>Example </a:t>
            </a:r>
            <a:r>
              <a:rPr lang="en-US" sz="4000" dirty="0"/>
              <a:t>3</a:t>
            </a:r>
            <a:r>
              <a:rPr lang="en-US" sz="4000" dirty="0" smtClean="0"/>
              <a:t>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928" y="917190"/>
            <a:ext cx="8778240" cy="2983208"/>
          </a:xfrm>
        </p:spPr>
        <p:txBody>
          <a:bodyPr>
            <a:noAutofit/>
          </a:bodyPr>
          <a:lstStyle/>
          <a:p>
            <a:pPr marL="0" indent="0"/>
            <a:r>
              <a:rPr lang="en-US" sz="2400" b="1" dirty="0" smtClean="0"/>
              <a:t>A compound has an empirical formula of NH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 and a molar mass of 32.1 g/mol. </a:t>
            </a:r>
          </a:p>
          <a:p>
            <a:pPr marL="0" indent="0"/>
            <a:r>
              <a:rPr lang="en-US" sz="2800" dirty="0"/>
              <a:t>	</a:t>
            </a:r>
            <a:r>
              <a:rPr lang="en-US" sz="2400" dirty="0" smtClean="0"/>
              <a:t>List 3 possible molecular formulae.</a:t>
            </a:r>
          </a:p>
          <a:p>
            <a:pPr marL="0" indent="0"/>
            <a:endParaRPr lang="en-US" sz="2400" b="1" dirty="0"/>
          </a:p>
          <a:p>
            <a:pPr marL="0" indent="0"/>
            <a:r>
              <a:rPr lang="en-US" sz="2400" dirty="0" smtClean="0"/>
              <a:t>	What is the compound’s molecular formula?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055451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28" y="107167"/>
            <a:ext cx="8778240" cy="654833"/>
          </a:xfrm>
        </p:spPr>
        <p:txBody>
          <a:bodyPr/>
          <a:lstStyle/>
          <a:p>
            <a:r>
              <a:rPr lang="en-US" sz="4000" dirty="0" smtClean="0"/>
              <a:t>Example </a:t>
            </a:r>
            <a:r>
              <a:rPr lang="en-US" sz="4000" dirty="0"/>
              <a:t>3</a:t>
            </a:r>
            <a:r>
              <a:rPr lang="en-US" sz="4000" dirty="0" smtClean="0"/>
              <a:t>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928" y="917190"/>
            <a:ext cx="8778240" cy="2983208"/>
          </a:xfrm>
        </p:spPr>
        <p:txBody>
          <a:bodyPr>
            <a:noAutofit/>
          </a:bodyPr>
          <a:lstStyle/>
          <a:p>
            <a:pPr marL="0" indent="0"/>
            <a:r>
              <a:rPr lang="en-US" sz="2400" b="1" dirty="0" smtClean="0"/>
              <a:t>A compound has an empirical formula of NH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 and a molar mass of 32.1 g/mol. </a:t>
            </a:r>
          </a:p>
          <a:p>
            <a:pPr marL="0" indent="0"/>
            <a:r>
              <a:rPr lang="en-US" sz="2800" dirty="0"/>
              <a:t>	</a:t>
            </a:r>
            <a:r>
              <a:rPr lang="en-US" sz="2400" dirty="0" smtClean="0"/>
              <a:t>List 3 possible molecular formulae.</a:t>
            </a:r>
          </a:p>
          <a:p>
            <a:pPr marL="0" indent="0" algn="ctr"/>
            <a:r>
              <a:rPr lang="en-US" sz="2400" b="1" dirty="0" smtClean="0">
                <a:solidFill>
                  <a:srgbClr val="FF0000"/>
                </a:solidFill>
              </a:rPr>
              <a:t>NH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</a:rPr>
              <a:t>, N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</a:rPr>
              <a:t>H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4</a:t>
            </a:r>
            <a:r>
              <a:rPr lang="en-US" sz="2400" b="1" dirty="0" smtClean="0">
                <a:solidFill>
                  <a:srgbClr val="FF0000"/>
                </a:solidFill>
              </a:rPr>
              <a:t>, N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3</a:t>
            </a:r>
            <a:r>
              <a:rPr lang="en-US" sz="2400" b="1" dirty="0" smtClean="0">
                <a:solidFill>
                  <a:srgbClr val="FF0000"/>
                </a:solidFill>
              </a:rPr>
              <a:t>H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6</a:t>
            </a:r>
            <a:endParaRPr lang="en-US" sz="2400" b="1" dirty="0">
              <a:solidFill>
                <a:srgbClr val="FF0000"/>
              </a:solidFill>
            </a:endParaRPr>
          </a:p>
          <a:p>
            <a:pPr marL="0" indent="0"/>
            <a:r>
              <a:rPr lang="en-US" sz="2400" dirty="0" smtClean="0"/>
              <a:t>	What is the compound’s molecular formula?</a:t>
            </a:r>
          </a:p>
          <a:p>
            <a:pPr marL="0" indent="0" algn="ctr"/>
            <a:r>
              <a:rPr lang="en-US" sz="2400" dirty="0">
                <a:solidFill>
                  <a:srgbClr val="FF0000"/>
                </a:solidFill>
              </a:rPr>
              <a:t>N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H</a:t>
            </a:r>
            <a:r>
              <a:rPr lang="en-US" sz="2400" baseline="-25000" dirty="0">
                <a:solidFill>
                  <a:srgbClr val="FF0000"/>
                </a:solidFill>
              </a:rPr>
              <a:t>4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411419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28" y="107167"/>
            <a:ext cx="8778240" cy="654833"/>
          </a:xfrm>
        </p:spPr>
        <p:txBody>
          <a:bodyPr/>
          <a:lstStyle/>
          <a:p>
            <a:r>
              <a:rPr lang="en-US" sz="4000" dirty="0" smtClean="0"/>
              <a:t>Example </a:t>
            </a:r>
            <a:r>
              <a:rPr lang="en-US" sz="4000" dirty="0"/>
              <a:t>4</a:t>
            </a:r>
            <a:r>
              <a:rPr lang="en-US" sz="4000" dirty="0" smtClean="0"/>
              <a:t>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928" y="917190"/>
            <a:ext cx="8778240" cy="2983208"/>
          </a:xfrm>
        </p:spPr>
        <p:txBody>
          <a:bodyPr>
            <a:noAutofit/>
          </a:bodyPr>
          <a:lstStyle/>
          <a:p>
            <a:pPr marL="0" indent="0"/>
            <a:r>
              <a:rPr lang="en-US" sz="2400" dirty="0"/>
              <a:t>A compound containing 40.0% carbon, 6.7% hydrogen and 53.3% oxygen has an </a:t>
            </a:r>
            <a:r>
              <a:rPr lang="en-US" sz="2400" dirty="0" smtClean="0"/>
              <a:t>molar </a:t>
            </a:r>
            <a:r>
              <a:rPr lang="en-US" sz="2400" dirty="0"/>
              <a:t>mass of 180.2 g/mol. What is the molecular formula?</a:t>
            </a:r>
            <a:r>
              <a:rPr lang="en-US" sz="2800" dirty="0"/>
              <a:t>	</a:t>
            </a:r>
            <a:endParaRPr lang="en-US" sz="2800" dirty="0" smtClean="0"/>
          </a:p>
          <a:p>
            <a:pPr marL="0" indent="0"/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23007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28" y="107167"/>
            <a:ext cx="8778240" cy="654833"/>
          </a:xfrm>
        </p:spPr>
        <p:txBody>
          <a:bodyPr/>
          <a:lstStyle/>
          <a:p>
            <a:r>
              <a:rPr lang="en-US" sz="4000" dirty="0" smtClean="0"/>
              <a:t>Example </a:t>
            </a:r>
            <a:r>
              <a:rPr lang="en-US" sz="4000" dirty="0"/>
              <a:t>4</a:t>
            </a:r>
            <a:r>
              <a:rPr lang="en-US" sz="4000" dirty="0" smtClean="0"/>
              <a:t>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928" y="917190"/>
            <a:ext cx="8778240" cy="2983208"/>
          </a:xfrm>
        </p:spPr>
        <p:txBody>
          <a:bodyPr>
            <a:noAutofit/>
          </a:bodyPr>
          <a:lstStyle/>
          <a:p>
            <a:pPr marL="0" indent="0"/>
            <a:r>
              <a:rPr lang="en-US" sz="2200" dirty="0"/>
              <a:t>A compound containing 40.0% carbon, 6.7% hydrogen and 53.3% oxygen has an </a:t>
            </a:r>
            <a:r>
              <a:rPr lang="en-US" sz="2200" dirty="0" smtClean="0"/>
              <a:t>molar </a:t>
            </a:r>
            <a:r>
              <a:rPr lang="en-US" sz="2200" dirty="0"/>
              <a:t>mass of 180.2 g/mol. What is the molecular formula?</a:t>
            </a:r>
            <a:r>
              <a:rPr lang="en-US" sz="2800" dirty="0"/>
              <a:t>	</a:t>
            </a:r>
            <a:endParaRPr lang="en-US" sz="2800" dirty="0" smtClean="0"/>
          </a:p>
          <a:p>
            <a:pPr marL="0" indent="0"/>
            <a:endParaRPr lang="en-US" sz="2400" b="1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8413842"/>
              </p:ext>
            </p:extLst>
          </p:nvPr>
        </p:nvGraphicFramePr>
        <p:xfrm>
          <a:off x="192928" y="1829920"/>
          <a:ext cx="6231778" cy="2325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3" imgW="3505200" imgH="1308100" progId="Equation.DSMT4">
                  <p:embed/>
                </p:oleObj>
              </mc:Choice>
              <mc:Fallback>
                <p:oleObj name="Equation" r:id="rId3" imgW="3505200" imgH="1308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2928" y="1829920"/>
                        <a:ext cx="6231778" cy="23256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8145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28" y="107167"/>
            <a:ext cx="8778240" cy="654833"/>
          </a:xfrm>
        </p:spPr>
        <p:txBody>
          <a:bodyPr/>
          <a:lstStyle/>
          <a:p>
            <a:r>
              <a:rPr lang="en-US" sz="4400" dirty="0" smtClean="0"/>
              <a:t>chemical Formulae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928" y="917190"/>
            <a:ext cx="8778240" cy="2983208"/>
          </a:xfrm>
        </p:spPr>
        <p:txBody>
          <a:bodyPr>
            <a:noAutofit/>
          </a:bodyPr>
          <a:lstStyle/>
          <a:p>
            <a:pPr marL="0" indent="0"/>
            <a:r>
              <a:rPr lang="en-US" sz="2800" dirty="0" smtClean="0">
                <a:solidFill>
                  <a:srgbClr val="660066"/>
                </a:solidFill>
              </a:rPr>
              <a:t>A way of expressing the number of atoms of a compound</a:t>
            </a:r>
          </a:p>
          <a:p>
            <a:pPr marL="0" indent="0"/>
            <a:r>
              <a:rPr lang="en-US" sz="2800" dirty="0" smtClean="0"/>
              <a:t>Write the chemical formula of the following:</a:t>
            </a:r>
          </a:p>
          <a:p>
            <a:pPr marL="1004887" lvl="1" indent="-457200">
              <a:buFont typeface="+mj-lt"/>
              <a:buAutoNum type="arabicPeriod"/>
            </a:pPr>
            <a:r>
              <a:rPr lang="en-US" sz="2400" b="1" dirty="0" smtClean="0"/>
              <a:t>Sodium chloride		____________</a:t>
            </a:r>
          </a:p>
          <a:p>
            <a:pPr marL="1004887" lvl="1" indent="-457200">
              <a:buFont typeface="+mj-lt"/>
              <a:buAutoNum type="arabicPeriod"/>
            </a:pPr>
            <a:r>
              <a:rPr lang="en-US" sz="2400" b="1" dirty="0" smtClean="0"/>
              <a:t>Lithium </a:t>
            </a:r>
            <a:r>
              <a:rPr lang="en-US" sz="2400" b="1" dirty="0"/>
              <a:t>oxide		</a:t>
            </a:r>
            <a:r>
              <a:rPr lang="en-US" sz="2400" b="1" dirty="0" smtClean="0"/>
              <a:t>	____________</a:t>
            </a:r>
          </a:p>
          <a:p>
            <a:pPr marL="1004887" lvl="1" indent="-457200">
              <a:buFont typeface="+mj-lt"/>
              <a:buAutoNum type="arabicPeriod"/>
            </a:pPr>
            <a:r>
              <a:rPr lang="en-US" sz="2400" b="1" dirty="0" smtClean="0"/>
              <a:t>Iron (II) </a:t>
            </a:r>
            <a:r>
              <a:rPr lang="en-US" sz="2400" b="1" dirty="0"/>
              <a:t>bromide	</a:t>
            </a:r>
            <a:r>
              <a:rPr lang="en-US" sz="2400" b="1" dirty="0" smtClean="0"/>
              <a:t>	____________</a:t>
            </a:r>
          </a:p>
          <a:p>
            <a:pPr marL="1004887" lvl="1" indent="-457200">
              <a:buFont typeface="+mj-lt"/>
              <a:buAutoNum type="arabicPeriod"/>
            </a:pPr>
            <a:r>
              <a:rPr lang="en-US" sz="2400" b="1" dirty="0" smtClean="0"/>
              <a:t>Ammonium </a:t>
            </a:r>
            <a:r>
              <a:rPr lang="en-US" sz="2400" b="1" dirty="0" err="1" smtClean="0"/>
              <a:t>sulphide</a:t>
            </a:r>
            <a:r>
              <a:rPr lang="en-US" sz="2400" b="1" dirty="0"/>
              <a:t>	</a:t>
            </a:r>
            <a:r>
              <a:rPr lang="en-US" sz="2400" b="1" dirty="0" smtClean="0"/>
              <a:t>	____________</a:t>
            </a:r>
            <a:endParaRPr lang="en-US" sz="2400" b="1" dirty="0"/>
          </a:p>
          <a:p>
            <a:pPr marL="720725" lvl="1" indent="-173038">
              <a:buFont typeface="Arial"/>
              <a:buChar char="•"/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333014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28" y="107167"/>
            <a:ext cx="8778240" cy="654833"/>
          </a:xfrm>
        </p:spPr>
        <p:txBody>
          <a:bodyPr/>
          <a:lstStyle/>
          <a:p>
            <a:r>
              <a:rPr lang="en-US" sz="4000" dirty="0" smtClean="0"/>
              <a:t>Example </a:t>
            </a:r>
            <a:r>
              <a:rPr lang="en-US" sz="4000" dirty="0"/>
              <a:t>4</a:t>
            </a:r>
            <a:r>
              <a:rPr lang="en-US" sz="4000" dirty="0" smtClean="0"/>
              <a:t>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928" y="917190"/>
            <a:ext cx="8778240" cy="2983208"/>
          </a:xfrm>
        </p:spPr>
        <p:txBody>
          <a:bodyPr>
            <a:noAutofit/>
          </a:bodyPr>
          <a:lstStyle/>
          <a:p>
            <a:pPr marL="0" indent="0"/>
            <a:r>
              <a:rPr lang="en-US" sz="2400" dirty="0"/>
              <a:t>A compound containing 40.0% carbon, 6.7% hydrogen and 53.3% oxygen has an </a:t>
            </a:r>
            <a:r>
              <a:rPr lang="en-US" sz="2400" dirty="0" smtClean="0"/>
              <a:t>molar </a:t>
            </a:r>
            <a:r>
              <a:rPr lang="en-US" sz="2400" dirty="0"/>
              <a:t>mass of 180.2 g/mol. What is the molecular formula?</a:t>
            </a:r>
            <a:r>
              <a:rPr lang="en-US" sz="2800" dirty="0"/>
              <a:t>	</a:t>
            </a:r>
            <a:endParaRPr lang="en-US" sz="2800" dirty="0" smtClean="0"/>
          </a:p>
          <a:p>
            <a:pPr marL="0" indent="0"/>
            <a:endParaRPr lang="en-US" sz="2400" b="1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2715701"/>
              </p:ext>
            </p:extLst>
          </p:nvPr>
        </p:nvGraphicFramePr>
        <p:xfrm>
          <a:off x="1300017" y="2413000"/>
          <a:ext cx="620683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3" imgW="2438400" imgH="419100" progId="Equation.3">
                  <p:embed/>
                </p:oleObj>
              </mc:Choice>
              <mc:Fallback>
                <p:oleObj name="Equation" r:id="rId3" imgW="2438400" imgH="419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00017" y="2413000"/>
                        <a:ext cx="6206837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499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28" y="107167"/>
            <a:ext cx="8778240" cy="654833"/>
          </a:xfrm>
        </p:spPr>
        <p:txBody>
          <a:bodyPr/>
          <a:lstStyle/>
          <a:p>
            <a:r>
              <a:rPr lang="en-US" sz="4000" dirty="0" smtClean="0"/>
              <a:t>Example </a:t>
            </a:r>
            <a:r>
              <a:rPr lang="en-US" sz="4000" dirty="0"/>
              <a:t>4</a:t>
            </a:r>
            <a:r>
              <a:rPr lang="en-US" sz="4000" dirty="0" smtClean="0"/>
              <a:t>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928" y="917190"/>
            <a:ext cx="8778240" cy="2983208"/>
          </a:xfrm>
        </p:spPr>
        <p:txBody>
          <a:bodyPr>
            <a:noAutofit/>
          </a:bodyPr>
          <a:lstStyle/>
          <a:p>
            <a:pPr marL="0" indent="0"/>
            <a:r>
              <a:rPr lang="en-US" sz="2400" dirty="0"/>
              <a:t>A compound containing 40.0% carbon, </a:t>
            </a:r>
            <a:r>
              <a:rPr lang="en-US" sz="2400" dirty="0" smtClean="0"/>
              <a:t>6.7</a:t>
            </a:r>
            <a:r>
              <a:rPr lang="en-US" sz="2400" dirty="0"/>
              <a:t>% hydrogen and 53.3% oxygen has </a:t>
            </a:r>
            <a:r>
              <a:rPr lang="en-US" sz="2400"/>
              <a:t>an </a:t>
            </a:r>
            <a:r>
              <a:rPr lang="en-US" sz="2400" smtClean="0"/>
              <a:t>molar </a:t>
            </a:r>
            <a:r>
              <a:rPr lang="en-US" sz="2400" dirty="0"/>
              <a:t>mass of </a:t>
            </a:r>
            <a:r>
              <a:rPr lang="en-US" sz="2400" dirty="0" smtClean="0"/>
              <a:t>180.2 </a:t>
            </a:r>
            <a:r>
              <a:rPr lang="en-US" sz="2400" dirty="0"/>
              <a:t>g/mol. What is the molecular formula?</a:t>
            </a:r>
            <a:r>
              <a:rPr lang="en-US" sz="2800" dirty="0"/>
              <a:t>	</a:t>
            </a:r>
            <a:endParaRPr lang="en-US" sz="2800" dirty="0" smtClean="0"/>
          </a:p>
          <a:p>
            <a:pPr marL="0" indent="0"/>
            <a:endParaRPr lang="en-US" sz="2400" dirty="0" smtClean="0">
              <a:solidFill>
                <a:srgbClr val="FF0000"/>
              </a:solidFill>
            </a:endParaRPr>
          </a:p>
          <a:p>
            <a:pPr marL="0" indent="0"/>
            <a:endParaRPr lang="en-US" sz="2400" dirty="0">
              <a:solidFill>
                <a:srgbClr val="FF0000"/>
              </a:solidFill>
            </a:endParaRPr>
          </a:p>
          <a:p>
            <a:pPr marL="0" indent="0" algn="ctr"/>
            <a:r>
              <a:rPr lang="en-US" sz="3600" dirty="0" smtClean="0">
                <a:solidFill>
                  <a:srgbClr val="FF0000"/>
                </a:solidFill>
              </a:rPr>
              <a:t>Molecular </a:t>
            </a:r>
            <a:r>
              <a:rPr lang="en-US" sz="3600" dirty="0">
                <a:solidFill>
                  <a:srgbClr val="FF0000"/>
                </a:solidFill>
              </a:rPr>
              <a:t>Formula: C</a:t>
            </a:r>
            <a:r>
              <a:rPr lang="en-US" sz="3600" baseline="-25000" dirty="0">
                <a:solidFill>
                  <a:srgbClr val="FF0000"/>
                </a:solidFill>
              </a:rPr>
              <a:t>6</a:t>
            </a:r>
            <a:r>
              <a:rPr lang="en-US" sz="3600" dirty="0">
                <a:solidFill>
                  <a:srgbClr val="FF0000"/>
                </a:solidFill>
              </a:rPr>
              <a:t>H</a:t>
            </a:r>
            <a:r>
              <a:rPr lang="en-US" sz="3600" baseline="-25000" dirty="0">
                <a:solidFill>
                  <a:srgbClr val="FF0000"/>
                </a:solidFill>
              </a:rPr>
              <a:t>12</a:t>
            </a:r>
            <a:r>
              <a:rPr lang="en-US" sz="3600" dirty="0">
                <a:solidFill>
                  <a:srgbClr val="FF0000"/>
                </a:solidFill>
              </a:rPr>
              <a:t>O</a:t>
            </a:r>
            <a:r>
              <a:rPr lang="en-US" sz="3600" baseline="-25000" dirty="0">
                <a:solidFill>
                  <a:srgbClr val="FF0000"/>
                </a:solidFill>
              </a:rPr>
              <a:t>6</a:t>
            </a:r>
            <a:endParaRPr lang="en-US" sz="3600" baseline="-25000" dirty="0" smtClean="0">
              <a:solidFill>
                <a:srgbClr val="FF0000"/>
              </a:solidFill>
            </a:endParaRPr>
          </a:p>
          <a:p>
            <a:pPr marL="0" indent="0"/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747231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755" y="917190"/>
            <a:ext cx="8721467" cy="2983208"/>
          </a:xfrm>
        </p:spPr>
        <p:txBody>
          <a:bodyPr>
            <a:noAutofit/>
          </a:bodyPr>
          <a:lstStyle/>
          <a:p>
            <a:r>
              <a:rPr lang="en-US" sz="2600" dirty="0" smtClean="0">
                <a:solidFill>
                  <a:srgbClr val="660066"/>
                </a:solidFill>
              </a:rPr>
              <a:t>Download </a:t>
            </a:r>
            <a:r>
              <a:rPr lang="en-US" sz="2600" dirty="0">
                <a:solidFill>
                  <a:srgbClr val="660066"/>
                </a:solidFill>
              </a:rPr>
              <a:t>and complete </a:t>
            </a:r>
            <a:r>
              <a:rPr lang="en-US" sz="2600" dirty="0" smtClean="0">
                <a:solidFill>
                  <a:srgbClr val="660066"/>
                </a:solidFill>
              </a:rPr>
              <a:t>the Empirical and Molecular </a:t>
            </a:r>
            <a:r>
              <a:rPr lang="en-US" sz="2600" dirty="0">
                <a:solidFill>
                  <a:srgbClr val="660066"/>
                </a:solidFill>
              </a:rPr>
              <a:t>worksheet </a:t>
            </a:r>
            <a:r>
              <a:rPr lang="en-US" sz="2600" dirty="0" smtClean="0">
                <a:solidFill>
                  <a:srgbClr val="660066"/>
                </a:solidFill>
              </a:rPr>
              <a:t>from my Website</a:t>
            </a:r>
            <a:endParaRPr lang="en-US" sz="2600" dirty="0" smtClean="0">
              <a:solidFill>
                <a:srgbClr val="660066"/>
              </a:solidFill>
            </a:endParaRPr>
          </a:p>
          <a:p>
            <a:pPr algn="ctr"/>
            <a:r>
              <a:rPr lang="en-US" sz="2600" dirty="0" smtClean="0">
                <a:solidFill>
                  <a:srgbClr val="660066"/>
                </a:solidFill>
              </a:rPr>
              <a:t>AND… </a:t>
            </a:r>
            <a:endParaRPr lang="en-US" sz="2600" dirty="0">
              <a:solidFill>
                <a:srgbClr val="660066"/>
              </a:solidFill>
            </a:endParaRPr>
          </a:p>
          <a:p>
            <a:r>
              <a:rPr lang="en-US" sz="2600" u="sng" dirty="0" smtClean="0">
                <a:solidFill>
                  <a:srgbClr val="660066"/>
                </a:solidFill>
              </a:rPr>
              <a:t>Hebden </a:t>
            </a:r>
            <a:r>
              <a:rPr lang="en-US" sz="2600" u="sng" dirty="0">
                <a:solidFill>
                  <a:srgbClr val="660066"/>
                </a:solidFill>
              </a:rPr>
              <a:t>Questions</a:t>
            </a:r>
            <a:r>
              <a:rPr lang="en-US" sz="2600" dirty="0">
                <a:solidFill>
                  <a:srgbClr val="660066"/>
                </a:solidFill>
              </a:rPr>
              <a:t>: </a:t>
            </a:r>
            <a:r>
              <a:rPr lang="en-US" sz="2600" i="1" dirty="0">
                <a:solidFill>
                  <a:srgbClr val="660066"/>
                </a:solidFill>
              </a:rPr>
              <a:t>p. 91-95 Q’s 46 </a:t>
            </a:r>
            <a:r>
              <a:rPr lang="en-US" sz="2600" i="1" dirty="0" err="1">
                <a:solidFill>
                  <a:srgbClr val="660066"/>
                </a:solidFill>
              </a:rPr>
              <a:t>a,b,c,m,n</a:t>
            </a:r>
            <a:r>
              <a:rPr lang="en-US" sz="2600" i="1" dirty="0">
                <a:solidFill>
                  <a:srgbClr val="660066"/>
                </a:solidFill>
              </a:rPr>
              <a:t> 47-52 and </a:t>
            </a:r>
            <a:r>
              <a:rPr lang="en-US" sz="2600" i="1" dirty="0" smtClean="0">
                <a:solidFill>
                  <a:srgbClr val="660066"/>
                </a:solidFill>
              </a:rPr>
              <a:t>54</a:t>
            </a:r>
            <a:endParaRPr lang="en-US" sz="2600" i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472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28" y="107167"/>
            <a:ext cx="8778240" cy="654833"/>
          </a:xfrm>
        </p:spPr>
        <p:txBody>
          <a:bodyPr/>
          <a:lstStyle/>
          <a:p>
            <a:r>
              <a:rPr lang="en-US" sz="4400" dirty="0" smtClean="0"/>
              <a:t>chemical Formulae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928" y="917190"/>
            <a:ext cx="8778240" cy="2983208"/>
          </a:xfrm>
        </p:spPr>
        <p:txBody>
          <a:bodyPr>
            <a:noAutofit/>
          </a:bodyPr>
          <a:lstStyle/>
          <a:p>
            <a:pPr marL="0" indent="0"/>
            <a:r>
              <a:rPr lang="en-US" sz="2800" dirty="0" smtClean="0">
                <a:solidFill>
                  <a:srgbClr val="660066"/>
                </a:solidFill>
              </a:rPr>
              <a:t>A way of expressing the number of atoms of a compound</a:t>
            </a:r>
          </a:p>
          <a:p>
            <a:pPr marL="0" indent="0"/>
            <a:r>
              <a:rPr lang="en-US" sz="2800" dirty="0" smtClean="0"/>
              <a:t>Write the chemical formula of the following:</a:t>
            </a:r>
          </a:p>
          <a:p>
            <a:pPr marL="1004887" lvl="1" indent="-457200">
              <a:buFont typeface="+mj-lt"/>
              <a:buAutoNum type="arabicPeriod"/>
            </a:pPr>
            <a:r>
              <a:rPr lang="en-US" sz="2400" b="1" dirty="0" smtClean="0"/>
              <a:t>Sodium chloride		</a:t>
            </a:r>
            <a:r>
              <a:rPr lang="en-US" sz="2400" b="1" dirty="0" err="1" smtClean="0"/>
              <a:t>NaCl</a:t>
            </a:r>
            <a:endParaRPr lang="en-US" sz="2400" b="1" dirty="0" smtClean="0"/>
          </a:p>
          <a:p>
            <a:pPr marL="1004887" lvl="1" indent="-457200">
              <a:buFont typeface="+mj-lt"/>
              <a:buAutoNum type="arabicPeriod"/>
            </a:pPr>
            <a:r>
              <a:rPr lang="en-US" sz="2400" b="1" dirty="0" smtClean="0"/>
              <a:t>Lithium </a:t>
            </a:r>
            <a:r>
              <a:rPr lang="en-US" sz="2400" b="1" dirty="0"/>
              <a:t>oxide		</a:t>
            </a:r>
            <a:r>
              <a:rPr lang="en-US" sz="2400" b="1" dirty="0" smtClean="0"/>
              <a:t>	Li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O</a:t>
            </a:r>
          </a:p>
          <a:p>
            <a:pPr marL="1004887" lvl="1" indent="-457200">
              <a:buFont typeface="+mj-lt"/>
              <a:buAutoNum type="arabicPeriod"/>
            </a:pPr>
            <a:r>
              <a:rPr lang="en-US" sz="2400" b="1" dirty="0" smtClean="0"/>
              <a:t>Iron (II) </a:t>
            </a:r>
            <a:r>
              <a:rPr lang="en-US" sz="2400" b="1" dirty="0"/>
              <a:t>bromide	</a:t>
            </a:r>
            <a:r>
              <a:rPr lang="en-US" sz="2400" b="1" dirty="0" smtClean="0"/>
              <a:t>	FeBr</a:t>
            </a:r>
            <a:r>
              <a:rPr lang="en-US" sz="2400" b="1" baseline="-25000" dirty="0" smtClean="0"/>
              <a:t>2</a:t>
            </a:r>
            <a:endParaRPr lang="en-US" sz="2400" b="1" dirty="0" smtClean="0"/>
          </a:p>
          <a:p>
            <a:pPr marL="1004887" lvl="1" indent="-457200">
              <a:buFont typeface="+mj-lt"/>
              <a:buAutoNum type="arabicPeriod"/>
            </a:pPr>
            <a:r>
              <a:rPr lang="en-US" sz="2400" b="1" dirty="0" smtClean="0"/>
              <a:t>Ammonium </a:t>
            </a:r>
            <a:r>
              <a:rPr lang="en-US" sz="2400" b="1" dirty="0" err="1" smtClean="0"/>
              <a:t>sulphide</a:t>
            </a:r>
            <a:r>
              <a:rPr lang="en-US" sz="2400" b="1" dirty="0"/>
              <a:t>	</a:t>
            </a:r>
            <a:r>
              <a:rPr lang="en-US" sz="2400" b="1" dirty="0" smtClean="0"/>
              <a:t>	(NH</a:t>
            </a:r>
            <a:r>
              <a:rPr lang="en-US" sz="2400" b="1" baseline="-25000" dirty="0" smtClean="0"/>
              <a:t>4</a:t>
            </a:r>
            <a:r>
              <a:rPr lang="en-US" sz="2400" b="1" dirty="0" smtClean="0"/>
              <a:t>)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S</a:t>
            </a:r>
            <a:endParaRPr lang="en-US" sz="2400" b="1" dirty="0"/>
          </a:p>
          <a:p>
            <a:pPr marL="720725" lvl="1" indent="-173038">
              <a:buFont typeface="Arial"/>
              <a:buChar char="•"/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4051684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28" y="107167"/>
            <a:ext cx="8778240" cy="654833"/>
          </a:xfrm>
        </p:spPr>
        <p:txBody>
          <a:bodyPr/>
          <a:lstStyle/>
          <a:p>
            <a:r>
              <a:rPr lang="en-US" sz="4400" dirty="0" smtClean="0"/>
              <a:t>Types of chemical Formulae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928" y="917191"/>
            <a:ext cx="8778240" cy="3463249"/>
          </a:xfrm>
        </p:spPr>
        <p:txBody>
          <a:bodyPr>
            <a:normAutofit lnSpcReduction="10000"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Molecular Formula</a:t>
            </a:r>
          </a:p>
          <a:p>
            <a:pPr lvl="1">
              <a:buFont typeface="Arial"/>
              <a:buChar char="•"/>
            </a:pPr>
            <a:r>
              <a:rPr lang="en-US" sz="2600" dirty="0" smtClean="0"/>
              <a:t>Identifies the number of each type of atom</a:t>
            </a:r>
          </a:p>
          <a:p>
            <a:pPr lvl="2">
              <a:buFont typeface="Arial"/>
              <a:buChar char="•"/>
            </a:pPr>
            <a:r>
              <a:rPr lang="en-US" sz="2400" u="sng" dirty="0" smtClean="0"/>
              <a:t>Example</a:t>
            </a:r>
            <a:r>
              <a:rPr lang="en-US" sz="2400" dirty="0" smtClean="0"/>
              <a:t>: Hexane: C</a:t>
            </a:r>
            <a:r>
              <a:rPr lang="en-US" sz="2400" baseline="-25000" dirty="0" smtClean="0"/>
              <a:t>6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14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Empirical Formula</a:t>
            </a:r>
          </a:p>
          <a:p>
            <a:pPr lvl="1">
              <a:buFont typeface="Arial"/>
              <a:buChar char="•"/>
            </a:pPr>
            <a:r>
              <a:rPr lang="en-US" sz="2600" dirty="0" smtClean="0"/>
              <a:t>Simplest whole number ratio of atoms of each element</a:t>
            </a:r>
          </a:p>
          <a:p>
            <a:pPr lvl="2">
              <a:buFont typeface="Arial"/>
              <a:buChar char="•"/>
            </a:pPr>
            <a:r>
              <a:rPr lang="en-US" sz="2400" u="sng" dirty="0" smtClean="0"/>
              <a:t>Example: </a:t>
            </a:r>
            <a:r>
              <a:rPr lang="en-US" sz="2400" u="sng" dirty="0"/>
              <a:t>Hexane</a:t>
            </a:r>
            <a:r>
              <a:rPr lang="en-US" sz="2400" dirty="0"/>
              <a:t>: 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H</a:t>
            </a:r>
            <a:r>
              <a:rPr lang="en-US" sz="2400" baseline="-25000" dirty="0"/>
              <a:t>7</a:t>
            </a:r>
            <a:endParaRPr lang="en-US" sz="2400" dirty="0" smtClean="0"/>
          </a:p>
          <a:p>
            <a:pPr>
              <a:buFont typeface="Arial"/>
              <a:buChar char="•"/>
            </a:pPr>
            <a:r>
              <a:rPr lang="en-US" sz="2800" dirty="0" smtClean="0"/>
              <a:t>Structural Formula</a:t>
            </a:r>
          </a:p>
          <a:p>
            <a:pPr lvl="1">
              <a:buFont typeface="Arial"/>
              <a:buChar char="•"/>
            </a:pPr>
            <a:r>
              <a:rPr lang="en-US" sz="2600" dirty="0" smtClean="0"/>
              <a:t>Shows the structure of the molecule</a:t>
            </a:r>
            <a:endParaRPr lang="en-US" sz="2600" dirty="0"/>
          </a:p>
        </p:txBody>
      </p:sp>
      <p:pic>
        <p:nvPicPr>
          <p:cNvPr id="4" name="Picture 3" descr="Screen shot 2011-10-05 at 4.03.5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568" y="3193106"/>
            <a:ext cx="2768600" cy="1026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061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28" y="107167"/>
            <a:ext cx="8778240" cy="654833"/>
          </a:xfrm>
        </p:spPr>
        <p:txBody>
          <a:bodyPr/>
          <a:lstStyle/>
          <a:p>
            <a:r>
              <a:rPr lang="en-US" sz="4400" dirty="0" smtClean="0"/>
              <a:t>Find the empirical formula</a:t>
            </a:r>
            <a:endParaRPr lang="en-US" sz="4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9110121"/>
              </p:ext>
            </p:extLst>
          </p:nvPr>
        </p:nvGraphicFramePr>
        <p:xfrm>
          <a:off x="192929" y="916782"/>
          <a:ext cx="8778239" cy="29412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5023"/>
                <a:gridCol w="3697136"/>
                <a:gridCol w="2926080"/>
              </a:tblGrid>
              <a:tr h="490203"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 smtClean="0"/>
                        <a:t>Substance</a:t>
                      </a:r>
                      <a:endParaRPr lang="en-US" sz="2300" b="1" dirty="0"/>
                    </a:p>
                  </a:txBody>
                  <a:tcPr marT="38100" marB="381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 smtClean="0"/>
                        <a:t>Molecular Formula</a:t>
                      </a:r>
                      <a:endParaRPr lang="en-US" sz="2300" b="1" dirty="0"/>
                    </a:p>
                  </a:txBody>
                  <a:tcPr marT="38100" marB="381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 smtClean="0"/>
                        <a:t>Empirical Formula</a:t>
                      </a:r>
                      <a:endParaRPr lang="en-US" sz="2300" b="1" dirty="0"/>
                    </a:p>
                  </a:txBody>
                  <a:tcPr marT="38100" marB="381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203"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Water</a:t>
                      </a:r>
                      <a:endParaRPr lang="en-US" sz="2300" dirty="0"/>
                    </a:p>
                  </a:txBody>
                  <a:tcPr marT="38100" marB="381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H</a:t>
                      </a:r>
                      <a:r>
                        <a:rPr lang="en-US" sz="2300" baseline="-25000" dirty="0" smtClean="0"/>
                        <a:t>2</a:t>
                      </a:r>
                      <a:r>
                        <a:rPr lang="en-US" sz="2300" dirty="0" smtClean="0"/>
                        <a:t>O</a:t>
                      </a:r>
                      <a:endParaRPr lang="en-US" sz="2300" dirty="0"/>
                    </a:p>
                  </a:txBody>
                  <a:tcPr marT="38100" marB="381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T="38100" marB="381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203"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Methane</a:t>
                      </a:r>
                      <a:endParaRPr lang="en-US" sz="2300" dirty="0"/>
                    </a:p>
                  </a:txBody>
                  <a:tcPr marT="38100" marB="381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CH</a:t>
                      </a:r>
                      <a:r>
                        <a:rPr lang="en-US" sz="2300" baseline="-25000" dirty="0" smtClean="0"/>
                        <a:t>4</a:t>
                      </a:r>
                      <a:endParaRPr lang="en-US" sz="2300" baseline="-25000" dirty="0"/>
                    </a:p>
                  </a:txBody>
                  <a:tcPr marT="38100" marB="381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baseline="-25000" dirty="0"/>
                    </a:p>
                  </a:txBody>
                  <a:tcPr marT="38100" marB="381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203"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Benzene</a:t>
                      </a:r>
                      <a:endParaRPr lang="en-US" sz="2300" dirty="0"/>
                    </a:p>
                  </a:txBody>
                  <a:tcPr marT="38100" marB="381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C</a:t>
                      </a:r>
                      <a:r>
                        <a:rPr lang="en-US" sz="2300" baseline="-25000" dirty="0" smtClean="0"/>
                        <a:t>6</a:t>
                      </a:r>
                      <a:r>
                        <a:rPr lang="en-US" sz="2300" dirty="0" smtClean="0"/>
                        <a:t>H</a:t>
                      </a:r>
                      <a:r>
                        <a:rPr lang="en-US" sz="2300" baseline="-25000" dirty="0" smtClean="0"/>
                        <a:t>6</a:t>
                      </a:r>
                      <a:endParaRPr lang="en-US" sz="2300" baseline="-25000" dirty="0"/>
                    </a:p>
                  </a:txBody>
                  <a:tcPr marT="38100" marB="381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T="38100" marB="381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203"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Sulfur</a:t>
                      </a:r>
                      <a:endParaRPr lang="en-US" sz="2300" dirty="0"/>
                    </a:p>
                  </a:txBody>
                  <a:tcPr marT="38100" marB="381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S</a:t>
                      </a:r>
                      <a:r>
                        <a:rPr lang="en-US" sz="2300" baseline="-25000" dirty="0" smtClean="0"/>
                        <a:t>8</a:t>
                      </a:r>
                      <a:endParaRPr lang="en-US" sz="2300" baseline="-25000" dirty="0"/>
                    </a:p>
                  </a:txBody>
                  <a:tcPr marT="38100" marB="381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T="38100" marB="381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203"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Glucose</a:t>
                      </a:r>
                      <a:endParaRPr lang="en-US" sz="2300" dirty="0"/>
                    </a:p>
                  </a:txBody>
                  <a:tcPr marT="38100" marB="381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C</a:t>
                      </a:r>
                      <a:r>
                        <a:rPr lang="en-US" sz="2300" baseline="-25000" dirty="0" smtClean="0"/>
                        <a:t>6</a:t>
                      </a:r>
                      <a:r>
                        <a:rPr lang="en-US" sz="2300" dirty="0" smtClean="0"/>
                        <a:t>H</a:t>
                      </a:r>
                      <a:r>
                        <a:rPr lang="en-US" sz="2300" baseline="-25000" dirty="0" smtClean="0"/>
                        <a:t>12</a:t>
                      </a:r>
                      <a:r>
                        <a:rPr lang="en-US" sz="2300" dirty="0" smtClean="0"/>
                        <a:t>O</a:t>
                      </a:r>
                      <a:r>
                        <a:rPr lang="en-US" sz="2300" baseline="-25000" dirty="0" smtClean="0"/>
                        <a:t>6</a:t>
                      </a:r>
                      <a:endParaRPr lang="en-US" sz="2300" baseline="-25000" dirty="0"/>
                    </a:p>
                  </a:txBody>
                  <a:tcPr marT="38100" marB="381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T="38100" marB="381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3276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28" y="107167"/>
            <a:ext cx="8778240" cy="654833"/>
          </a:xfrm>
        </p:spPr>
        <p:txBody>
          <a:bodyPr/>
          <a:lstStyle/>
          <a:p>
            <a:r>
              <a:rPr lang="en-US" sz="4400" dirty="0" smtClean="0"/>
              <a:t>Find the empirical formula</a:t>
            </a:r>
            <a:endParaRPr lang="en-US" sz="4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2000533"/>
              </p:ext>
            </p:extLst>
          </p:nvPr>
        </p:nvGraphicFramePr>
        <p:xfrm>
          <a:off x="192929" y="916782"/>
          <a:ext cx="8778239" cy="29412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5023"/>
                <a:gridCol w="3697136"/>
                <a:gridCol w="2926080"/>
              </a:tblGrid>
              <a:tr h="490203"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 smtClean="0"/>
                        <a:t>Substance</a:t>
                      </a:r>
                      <a:endParaRPr lang="en-US" sz="2300" b="1" dirty="0"/>
                    </a:p>
                  </a:txBody>
                  <a:tcPr marT="38100" marB="381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 smtClean="0"/>
                        <a:t>Molecular Formula</a:t>
                      </a:r>
                      <a:endParaRPr lang="en-US" sz="2300" b="1" dirty="0"/>
                    </a:p>
                  </a:txBody>
                  <a:tcPr marT="38100" marB="381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 smtClean="0"/>
                        <a:t>Empirical Formula</a:t>
                      </a:r>
                      <a:endParaRPr lang="en-US" sz="2300" b="1" dirty="0"/>
                    </a:p>
                  </a:txBody>
                  <a:tcPr marT="38100" marB="381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203"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Water</a:t>
                      </a:r>
                      <a:endParaRPr lang="en-US" sz="2300" dirty="0"/>
                    </a:p>
                  </a:txBody>
                  <a:tcPr marT="38100" marB="381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H</a:t>
                      </a:r>
                      <a:r>
                        <a:rPr lang="en-US" sz="2300" baseline="-25000" dirty="0" smtClean="0"/>
                        <a:t>2</a:t>
                      </a:r>
                      <a:r>
                        <a:rPr lang="en-US" sz="2300" dirty="0" smtClean="0"/>
                        <a:t>O</a:t>
                      </a:r>
                      <a:endParaRPr lang="en-US" sz="2300" dirty="0"/>
                    </a:p>
                  </a:txBody>
                  <a:tcPr marT="38100" marB="381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H</a:t>
                      </a:r>
                      <a:r>
                        <a:rPr lang="en-US" sz="2300" baseline="-25000" dirty="0" smtClean="0"/>
                        <a:t>2</a:t>
                      </a:r>
                      <a:r>
                        <a:rPr lang="en-US" sz="2300" dirty="0" smtClean="0"/>
                        <a:t>O</a:t>
                      </a:r>
                      <a:endParaRPr lang="en-US" sz="2300" dirty="0"/>
                    </a:p>
                  </a:txBody>
                  <a:tcPr marT="38100" marB="381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203"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Methane</a:t>
                      </a:r>
                      <a:endParaRPr lang="en-US" sz="2300" dirty="0"/>
                    </a:p>
                  </a:txBody>
                  <a:tcPr marT="38100" marB="381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CH</a:t>
                      </a:r>
                      <a:r>
                        <a:rPr lang="en-US" sz="2300" baseline="-25000" dirty="0" smtClean="0"/>
                        <a:t>4</a:t>
                      </a:r>
                      <a:endParaRPr lang="en-US" sz="2300" baseline="-25000" dirty="0"/>
                    </a:p>
                  </a:txBody>
                  <a:tcPr marT="38100" marB="381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CH</a:t>
                      </a:r>
                      <a:r>
                        <a:rPr lang="en-US" sz="2300" baseline="-25000" dirty="0" smtClean="0"/>
                        <a:t>4</a:t>
                      </a:r>
                      <a:endParaRPr lang="en-US" sz="2300" baseline="-25000" dirty="0"/>
                    </a:p>
                  </a:txBody>
                  <a:tcPr marT="38100" marB="381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203"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Benzene</a:t>
                      </a:r>
                      <a:endParaRPr lang="en-US" sz="2300" dirty="0"/>
                    </a:p>
                  </a:txBody>
                  <a:tcPr marT="38100" marB="381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C</a:t>
                      </a:r>
                      <a:r>
                        <a:rPr lang="en-US" sz="2300" baseline="-25000" dirty="0" smtClean="0"/>
                        <a:t>6</a:t>
                      </a:r>
                      <a:r>
                        <a:rPr lang="en-US" sz="2300" dirty="0" smtClean="0"/>
                        <a:t>H</a:t>
                      </a:r>
                      <a:r>
                        <a:rPr lang="en-US" sz="2300" baseline="-25000" dirty="0" smtClean="0"/>
                        <a:t>6</a:t>
                      </a:r>
                      <a:endParaRPr lang="en-US" sz="2300" baseline="-25000" dirty="0"/>
                    </a:p>
                  </a:txBody>
                  <a:tcPr marT="38100" marB="381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CH</a:t>
                      </a:r>
                      <a:endParaRPr lang="en-US" sz="2300" dirty="0"/>
                    </a:p>
                  </a:txBody>
                  <a:tcPr marT="38100" marB="381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203"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Sulfur</a:t>
                      </a:r>
                      <a:endParaRPr lang="en-US" sz="2300" dirty="0"/>
                    </a:p>
                  </a:txBody>
                  <a:tcPr marT="38100" marB="381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S</a:t>
                      </a:r>
                      <a:r>
                        <a:rPr lang="en-US" sz="2300" baseline="-25000" dirty="0" smtClean="0"/>
                        <a:t>8</a:t>
                      </a:r>
                      <a:endParaRPr lang="en-US" sz="2300" baseline="-25000" dirty="0"/>
                    </a:p>
                  </a:txBody>
                  <a:tcPr marT="38100" marB="381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S</a:t>
                      </a:r>
                      <a:endParaRPr lang="en-US" sz="2300" dirty="0"/>
                    </a:p>
                  </a:txBody>
                  <a:tcPr marT="38100" marB="381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203"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Glucose</a:t>
                      </a:r>
                      <a:endParaRPr lang="en-US" sz="2300" dirty="0"/>
                    </a:p>
                  </a:txBody>
                  <a:tcPr marT="38100" marB="381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C</a:t>
                      </a:r>
                      <a:r>
                        <a:rPr lang="en-US" sz="2300" baseline="-25000" dirty="0" smtClean="0"/>
                        <a:t>6</a:t>
                      </a:r>
                      <a:r>
                        <a:rPr lang="en-US" sz="2300" dirty="0" smtClean="0"/>
                        <a:t>H</a:t>
                      </a:r>
                      <a:r>
                        <a:rPr lang="en-US" sz="2300" baseline="-25000" dirty="0" smtClean="0"/>
                        <a:t>12</a:t>
                      </a:r>
                      <a:r>
                        <a:rPr lang="en-US" sz="2300" dirty="0" smtClean="0"/>
                        <a:t>O</a:t>
                      </a:r>
                      <a:r>
                        <a:rPr lang="en-US" sz="2300" baseline="-25000" dirty="0" smtClean="0"/>
                        <a:t>6</a:t>
                      </a:r>
                      <a:endParaRPr lang="en-US" sz="2300" baseline="-25000" dirty="0"/>
                    </a:p>
                  </a:txBody>
                  <a:tcPr marT="38100" marB="381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CH</a:t>
                      </a:r>
                      <a:r>
                        <a:rPr lang="en-US" sz="2300" baseline="-25000" dirty="0" smtClean="0"/>
                        <a:t>2</a:t>
                      </a:r>
                      <a:r>
                        <a:rPr lang="en-US" sz="2300" dirty="0" smtClean="0"/>
                        <a:t>O</a:t>
                      </a:r>
                      <a:endParaRPr lang="en-US" sz="2300" dirty="0"/>
                    </a:p>
                  </a:txBody>
                  <a:tcPr marT="38100" marB="381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8164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04200" cy="457200"/>
          </a:xfrm>
        </p:spPr>
        <p:txBody>
          <a:bodyPr/>
          <a:lstStyle/>
          <a:p>
            <a:r>
              <a:rPr lang="en-US" dirty="0" smtClean="0"/>
              <a:t>Find the Molecular and Empirical Formula’s</a:t>
            </a:r>
            <a:endParaRPr lang="en-US" dirty="0"/>
          </a:p>
        </p:txBody>
      </p:sp>
      <p:pic>
        <p:nvPicPr>
          <p:cNvPr id="4" name="Content Placeholder 3" descr="Screen Shot 2013-11-10 at 12.28.19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214" b="-11214"/>
          <a:stretch>
            <a:fillRect/>
          </a:stretch>
        </p:blipFill>
        <p:spPr>
          <a:xfrm>
            <a:off x="199079" y="917190"/>
            <a:ext cx="8665521" cy="3437210"/>
          </a:xfrm>
        </p:spPr>
      </p:pic>
    </p:spTree>
    <p:extLst>
      <p:ext uri="{BB962C8B-B14F-4D97-AF65-F5344CB8AC3E}">
        <p14:creationId xmlns:p14="http://schemas.microsoft.com/office/powerpoint/2010/main" val="995171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28" y="107167"/>
            <a:ext cx="8778240" cy="654833"/>
          </a:xfrm>
        </p:spPr>
        <p:txBody>
          <a:bodyPr/>
          <a:lstStyle/>
          <a:p>
            <a:r>
              <a:rPr lang="en-US" sz="4000" dirty="0" smtClean="0"/>
              <a:t>Example </a:t>
            </a:r>
            <a:r>
              <a:rPr lang="en-US" sz="4000" dirty="0"/>
              <a:t>1</a:t>
            </a:r>
            <a:r>
              <a:rPr lang="en-US" sz="4000" dirty="0" smtClean="0"/>
              <a:t>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928" y="917190"/>
            <a:ext cx="8778240" cy="2983208"/>
          </a:xfrm>
        </p:spPr>
        <p:txBody>
          <a:bodyPr>
            <a:noAutofit/>
          </a:bodyPr>
          <a:lstStyle/>
          <a:p>
            <a:pPr marL="0" indent="0"/>
            <a:r>
              <a:rPr lang="en-US" sz="2400" b="1" dirty="0" smtClean="0"/>
              <a:t>A sample of compound contains 5.723 g Ag, 0.852 g S, and 1.695 g O. Determine its empirical formula.</a:t>
            </a:r>
          </a:p>
        </p:txBody>
      </p:sp>
    </p:spTree>
    <p:extLst>
      <p:ext uri="{BB962C8B-B14F-4D97-AF65-F5344CB8AC3E}">
        <p14:creationId xmlns:p14="http://schemas.microsoft.com/office/powerpoint/2010/main" val="3394474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28" y="107167"/>
            <a:ext cx="8778240" cy="654833"/>
          </a:xfrm>
        </p:spPr>
        <p:txBody>
          <a:bodyPr/>
          <a:lstStyle/>
          <a:p>
            <a:r>
              <a:rPr lang="en-US" sz="4000" dirty="0" smtClean="0"/>
              <a:t>Example </a:t>
            </a:r>
            <a:r>
              <a:rPr lang="en-US" sz="4000" dirty="0"/>
              <a:t>1</a:t>
            </a:r>
            <a:r>
              <a:rPr lang="en-US" sz="4000" dirty="0" smtClean="0"/>
              <a:t>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928" y="917190"/>
            <a:ext cx="8778240" cy="2983208"/>
          </a:xfrm>
        </p:spPr>
        <p:txBody>
          <a:bodyPr>
            <a:noAutofit/>
          </a:bodyPr>
          <a:lstStyle/>
          <a:p>
            <a:pPr marL="0" indent="0"/>
            <a:r>
              <a:rPr lang="en-US" sz="2400" b="1" dirty="0" smtClean="0"/>
              <a:t>A sample of compound contains 5.723 g Ag, 0.852 g S, and 1.695 g O. Determine its empirical formula.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7823028"/>
              </p:ext>
            </p:extLst>
          </p:nvPr>
        </p:nvGraphicFramePr>
        <p:xfrm>
          <a:off x="192927" y="2012950"/>
          <a:ext cx="4353673" cy="684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3" imgW="2667000" imgH="419100" progId="Equation.3">
                  <p:embed/>
                </p:oleObj>
              </mc:Choice>
              <mc:Fallback>
                <p:oleObj name="Equation" r:id="rId3" imgW="2667000" imgH="419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2927" y="2012950"/>
                        <a:ext cx="4353673" cy="6841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3699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5359</TotalTime>
  <Words>592</Words>
  <Application>Microsoft Macintosh PowerPoint</Application>
  <PresentationFormat>On-screen Show (16:10)</PresentationFormat>
  <Paragraphs>116</Paragraphs>
  <Slides>22</Slides>
  <Notes>2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  <vt:variant>
        <vt:lpstr>Custom Shows</vt:lpstr>
      </vt:variant>
      <vt:variant>
        <vt:i4>1</vt:i4>
      </vt:variant>
    </vt:vector>
  </HeadingPairs>
  <TitlesOfParts>
    <vt:vector size="26" baseType="lpstr">
      <vt:lpstr>Angles</vt:lpstr>
      <vt:lpstr>Equation</vt:lpstr>
      <vt:lpstr>MathType 6.0 Equation</vt:lpstr>
      <vt:lpstr>Formulae</vt:lpstr>
      <vt:lpstr>chemical Formulae</vt:lpstr>
      <vt:lpstr>chemical Formulae</vt:lpstr>
      <vt:lpstr>Types of chemical Formulae</vt:lpstr>
      <vt:lpstr>Find the empirical formula</vt:lpstr>
      <vt:lpstr>Find the empirical formula</vt:lpstr>
      <vt:lpstr>Find the Molecular and Empirical Formula’s</vt:lpstr>
      <vt:lpstr>Example 1:</vt:lpstr>
      <vt:lpstr>Example 1:</vt:lpstr>
      <vt:lpstr>Example 1:</vt:lpstr>
      <vt:lpstr>Example 1:</vt:lpstr>
      <vt:lpstr>Example 1:</vt:lpstr>
      <vt:lpstr>Example 2:</vt:lpstr>
      <vt:lpstr>Example 2:</vt:lpstr>
      <vt:lpstr>Molecular Formula</vt:lpstr>
      <vt:lpstr>Example 3:</vt:lpstr>
      <vt:lpstr>Example 3:</vt:lpstr>
      <vt:lpstr>Example 4:</vt:lpstr>
      <vt:lpstr>Example 4:</vt:lpstr>
      <vt:lpstr>Example 4:</vt:lpstr>
      <vt:lpstr>Example 4:</vt:lpstr>
      <vt:lpstr>In-Class Work</vt:lpstr>
      <vt:lpstr>Custom Show 1</vt:lpstr>
    </vt:vector>
  </TitlesOfParts>
  <Company>Delta Secondary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Formulas</dc:title>
  <dc:creator>Sachie Motohashi</dc:creator>
  <cp:lastModifiedBy>User</cp:lastModifiedBy>
  <cp:revision>51</cp:revision>
  <dcterms:created xsi:type="dcterms:W3CDTF">2011-10-05T22:41:16Z</dcterms:created>
  <dcterms:modified xsi:type="dcterms:W3CDTF">2015-12-10T17:09:35Z</dcterms:modified>
</cp:coreProperties>
</file>