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6" r:id="rId3"/>
    <p:sldId id="263" r:id="rId4"/>
    <p:sldId id="257" r:id="rId5"/>
    <p:sldId id="259" r:id="rId6"/>
    <p:sldId id="262" r:id="rId7"/>
    <p:sldId id="260" r:id="rId8"/>
  </p:sldIdLst>
  <p:sldSz cx="9144000" cy="5715000" type="screen16x10"/>
  <p:notesSz cx="6858000" cy="9144000"/>
  <p:defaultTextStyle>
    <a:defPPr>
      <a:defRPr lang="en-US"/>
    </a:defPPr>
    <a:lvl1pPr marL="0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62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323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985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647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309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970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632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3294" algn="l" defTabSz="7133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12" y="-1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2013-01-25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2013-01-25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62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323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985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647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309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970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632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3294" algn="l" defTabSz="7133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6436" y="1270000"/>
            <a:ext cx="6631128" cy="2667000"/>
          </a:xfrm>
        </p:spPr>
        <p:txBody>
          <a:bodyPr>
            <a:noAutofit/>
          </a:bodyPr>
          <a:lstStyle>
            <a:lvl1pPr>
              <a:defRPr sz="4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6437" y="4064000"/>
            <a:ext cx="5373499" cy="825500"/>
          </a:xfrm>
        </p:spPr>
        <p:txBody>
          <a:bodyPr lIns="71332">
            <a:normAutofit/>
          </a:bodyPr>
          <a:lstStyle>
            <a:lvl1pPr marL="0" indent="0" algn="l">
              <a:spcBef>
                <a:spcPts val="0"/>
              </a:spcBef>
              <a:buNone/>
              <a:defRPr sz="1600" cap="all" spc="195" baseline="0">
                <a:solidFill>
                  <a:schemeClr val="bg2">
                    <a:lumMod val="75000"/>
                  </a:schemeClr>
                </a:solidFill>
              </a:defRPr>
            </a:lvl1pPr>
            <a:lvl2pPr marL="35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46082" y="0"/>
            <a:ext cx="5097917" cy="5715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114680" y="0"/>
            <a:ext cx="5029319" cy="5715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8" y="571500"/>
            <a:ext cx="3201234" cy="3238500"/>
          </a:xfrm>
        </p:spPr>
        <p:txBody>
          <a:bodyPr anchor="b">
            <a:noAutofit/>
          </a:bodyPr>
          <a:lstStyle>
            <a:lvl1pPr algn="l">
              <a:defRPr sz="31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571500"/>
            <a:ext cx="4115872" cy="45720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356662" indent="0">
              <a:buNone/>
              <a:defRPr sz="2200"/>
            </a:lvl2pPr>
            <a:lvl3pPr marL="713323" indent="0">
              <a:buNone/>
              <a:defRPr sz="1900"/>
            </a:lvl3pPr>
            <a:lvl4pPr marL="1069985" indent="0">
              <a:buNone/>
              <a:defRPr sz="1600"/>
            </a:lvl4pPr>
            <a:lvl5pPr marL="1426647" indent="0">
              <a:buNone/>
              <a:defRPr sz="1600"/>
            </a:lvl5pPr>
            <a:lvl6pPr marL="1783309" indent="0">
              <a:buNone/>
              <a:defRPr sz="1600"/>
            </a:lvl6pPr>
            <a:lvl7pPr marL="2139970" indent="0">
              <a:buNone/>
              <a:defRPr sz="1600"/>
            </a:lvl7pPr>
            <a:lvl8pPr marL="2496632" indent="0">
              <a:buNone/>
              <a:defRPr sz="1600"/>
            </a:lvl8pPr>
            <a:lvl9pPr marL="2853294" indent="0">
              <a:buNone/>
              <a:defRPr sz="16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128" y="3937000"/>
            <a:ext cx="3201234" cy="1206500"/>
          </a:xfrm>
        </p:spPr>
        <p:txBody>
          <a:bodyPr>
            <a:normAutofit/>
          </a:bodyPr>
          <a:lstStyle>
            <a:lvl1pPr marL="0" indent="0">
              <a:spcBef>
                <a:spcPts val="936"/>
              </a:spcBef>
              <a:buNone/>
              <a:defRPr sz="1600"/>
            </a:lvl1pPr>
            <a:lvl2pPr marL="356662" indent="0">
              <a:buNone/>
              <a:defRPr sz="900"/>
            </a:lvl2pPr>
            <a:lvl3pPr marL="713323" indent="0">
              <a:buNone/>
              <a:defRPr sz="800"/>
            </a:lvl3pPr>
            <a:lvl4pPr marL="1069985" indent="0">
              <a:buNone/>
              <a:defRPr sz="700"/>
            </a:lvl4pPr>
            <a:lvl5pPr marL="1426647" indent="0">
              <a:buNone/>
              <a:defRPr sz="700"/>
            </a:lvl5pPr>
            <a:lvl6pPr marL="1783309" indent="0">
              <a:buNone/>
              <a:defRPr sz="700"/>
            </a:lvl6pPr>
            <a:lvl7pPr marL="2139970" indent="0">
              <a:buNone/>
              <a:defRPr sz="700"/>
            </a:lvl7pPr>
            <a:lvl8pPr marL="2496632" indent="0">
              <a:buNone/>
              <a:defRPr sz="700"/>
            </a:lvl8pPr>
            <a:lvl9pPr marL="2853294" indent="0">
              <a:buNone/>
              <a:defRPr sz="7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2013-01-25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2013-01-25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8750" y="571501"/>
            <a:ext cx="914639" cy="4572000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0613" y="571500"/>
            <a:ext cx="6116642" cy="4572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2013-01-25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2013-01-25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3" y="2857500"/>
            <a:ext cx="7202776" cy="1905000"/>
          </a:xfrm>
        </p:spPr>
        <p:txBody>
          <a:bodyPr anchor="b">
            <a:normAutofit/>
          </a:bodyPr>
          <a:lstStyle>
            <a:lvl1pPr algn="l">
              <a:defRPr sz="37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571500"/>
            <a:ext cx="5659324" cy="889000"/>
          </a:xfrm>
        </p:spPr>
        <p:txBody>
          <a:bodyPr lIns="71332" anchor="t"/>
          <a:lstStyle>
            <a:lvl1pPr marL="0" indent="0">
              <a:spcBef>
                <a:spcPts val="0"/>
              </a:spcBef>
              <a:buNone/>
              <a:defRPr sz="1600" cap="all" spc="195" baseline="0">
                <a:solidFill>
                  <a:schemeClr val="bg2"/>
                </a:solidFill>
              </a:defRPr>
            </a:lvl1pPr>
            <a:lvl2pPr marL="356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3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9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6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3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9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6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32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2013-01-25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613" y="1524000"/>
            <a:ext cx="3487057" cy="36195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29" y="1524001"/>
            <a:ext cx="3487060" cy="36195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2013-01-25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1397000"/>
            <a:ext cx="3485690" cy="635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900" b="0"/>
            </a:lvl1pPr>
            <a:lvl2pPr marL="356662" indent="0">
              <a:buNone/>
              <a:defRPr sz="1600" b="1"/>
            </a:lvl2pPr>
            <a:lvl3pPr marL="713323" indent="0">
              <a:buNone/>
              <a:defRPr sz="1400" b="1"/>
            </a:lvl3pPr>
            <a:lvl4pPr marL="1069985" indent="0">
              <a:buNone/>
              <a:defRPr sz="1200" b="1"/>
            </a:lvl4pPr>
            <a:lvl5pPr marL="1426647" indent="0">
              <a:buNone/>
              <a:defRPr sz="1200" b="1"/>
            </a:lvl5pPr>
            <a:lvl6pPr marL="1783309" indent="0">
              <a:buNone/>
              <a:defRPr sz="1200" b="1"/>
            </a:lvl6pPr>
            <a:lvl7pPr marL="2139970" indent="0">
              <a:buNone/>
              <a:defRPr sz="1200" b="1"/>
            </a:lvl7pPr>
            <a:lvl8pPr marL="2496632" indent="0">
              <a:buNone/>
              <a:defRPr sz="1200" b="1"/>
            </a:lvl8pPr>
            <a:lvl9pPr marL="2853294" indent="0">
              <a:buNone/>
              <a:defRPr sz="12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613" y="2032000"/>
            <a:ext cx="3487057" cy="3111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30" y="1397000"/>
            <a:ext cx="3487059" cy="635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900" b="0"/>
            </a:lvl1pPr>
            <a:lvl2pPr marL="356662" indent="0">
              <a:buNone/>
              <a:defRPr sz="1600" b="1"/>
            </a:lvl2pPr>
            <a:lvl3pPr marL="713323" indent="0">
              <a:buNone/>
              <a:defRPr sz="1400" b="1"/>
            </a:lvl3pPr>
            <a:lvl4pPr marL="1069985" indent="0">
              <a:buNone/>
              <a:defRPr sz="1200" b="1"/>
            </a:lvl4pPr>
            <a:lvl5pPr marL="1426647" indent="0">
              <a:buNone/>
              <a:defRPr sz="1200" b="1"/>
            </a:lvl5pPr>
            <a:lvl6pPr marL="1783309" indent="0">
              <a:buNone/>
              <a:defRPr sz="1200" b="1"/>
            </a:lvl6pPr>
            <a:lvl7pPr marL="2139970" indent="0">
              <a:buNone/>
              <a:defRPr sz="1200" b="1"/>
            </a:lvl7pPr>
            <a:lvl8pPr marL="2496632" indent="0">
              <a:buNone/>
              <a:defRPr sz="1200" b="1"/>
            </a:lvl8pPr>
            <a:lvl9pPr marL="2853294" indent="0">
              <a:buNone/>
              <a:defRPr sz="12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30" y="2032000"/>
            <a:ext cx="3487059" cy="3111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2013-01-25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2013-01-25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2013-01-25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6128" y="0"/>
            <a:ext cx="3663626" cy="5715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24726" y="0"/>
            <a:ext cx="3526431" cy="5715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2" y="571500"/>
            <a:ext cx="2686750" cy="3238500"/>
          </a:xfrm>
        </p:spPr>
        <p:txBody>
          <a:bodyPr anchor="b">
            <a:noAutofit/>
          </a:bodyPr>
          <a:lstStyle>
            <a:lvl1pPr algn="l">
              <a:defRPr sz="31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571500"/>
            <a:ext cx="4114799" cy="45720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612" y="3937000"/>
            <a:ext cx="2686750" cy="1168137"/>
          </a:xfrm>
        </p:spPr>
        <p:txBody>
          <a:bodyPr>
            <a:normAutofit/>
          </a:bodyPr>
          <a:lstStyle>
            <a:lvl1pPr marL="0" indent="0">
              <a:spcBef>
                <a:spcPts val="936"/>
              </a:spcBef>
              <a:buNone/>
              <a:defRPr sz="1600"/>
            </a:lvl1pPr>
            <a:lvl2pPr marL="356662" indent="0">
              <a:buNone/>
              <a:defRPr sz="900"/>
            </a:lvl2pPr>
            <a:lvl3pPr marL="713323" indent="0">
              <a:buNone/>
              <a:defRPr sz="800"/>
            </a:lvl3pPr>
            <a:lvl4pPr marL="1069985" indent="0">
              <a:buNone/>
              <a:defRPr sz="700"/>
            </a:lvl4pPr>
            <a:lvl5pPr marL="1426647" indent="0">
              <a:buNone/>
              <a:defRPr sz="700"/>
            </a:lvl5pPr>
            <a:lvl6pPr marL="1783309" indent="0">
              <a:buNone/>
              <a:defRPr sz="700"/>
            </a:lvl6pPr>
            <a:lvl7pPr marL="2139970" indent="0">
              <a:buNone/>
              <a:defRPr sz="700"/>
            </a:lvl7pPr>
            <a:lvl8pPr marL="2496632" indent="0">
              <a:buNone/>
              <a:defRPr sz="700"/>
            </a:lvl8pPr>
            <a:lvl9pPr marL="2853294" indent="0">
              <a:buNone/>
              <a:defRPr sz="7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2013-01-25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6128" y="0"/>
            <a:ext cx="3663626" cy="5715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524726" y="0"/>
            <a:ext cx="3526431" cy="5715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2" y="571500"/>
            <a:ext cx="2686750" cy="3238500"/>
          </a:xfrm>
        </p:spPr>
        <p:txBody>
          <a:bodyPr anchor="b">
            <a:noAutofit/>
          </a:bodyPr>
          <a:lstStyle>
            <a:lvl1pPr algn="l">
              <a:defRPr sz="31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571500"/>
            <a:ext cx="4115872" cy="45720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356662" indent="0">
              <a:buNone/>
              <a:defRPr sz="2200"/>
            </a:lvl2pPr>
            <a:lvl3pPr marL="713323" indent="0">
              <a:buNone/>
              <a:defRPr sz="1900"/>
            </a:lvl3pPr>
            <a:lvl4pPr marL="1069985" indent="0">
              <a:buNone/>
              <a:defRPr sz="1600"/>
            </a:lvl4pPr>
            <a:lvl5pPr marL="1426647" indent="0">
              <a:buNone/>
              <a:defRPr sz="1600"/>
            </a:lvl5pPr>
            <a:lvl6pPr marL="1783309" indent="0">
              <a:buNone/>
              <a:defRPr sz="1600"/>
            </a:lvl6pPr>
            <a:lvl7pPr marL="2139970" indent="0">
              <a:buNone/>
              <a:defRPr sz="1600"/>
            </a:lvl7pPr>
            <a:lvl8pPr marL="2496632" indent="0">
              <a:buNone/>
              <a:defRPr sz="1600"/>
            </a:lvl8pPr>
            <a:lvl9pPr marL="2853294" indent="0">
              <a:buNone/>
              <a:defRPr sz="16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612" y="3937000"/>
            <a:ext cx="2686750" cy="1168137"/>
          </a:xfrm>
        </p:spPr>
        <p:txBody>
          <a:bodyPr>
            <a:normAutofit/>
          </a:bodyPr>
          <a:lstStyle>
            <a:lvl1pPr marL="0" indent="0">
              <a:spcBef>
                <a:spcPts val="936"/>
              </a:spcBef>
              <a:buNone/>
              <a:defRPr sz="1600"/>
            </a:lvl1pPr>
            <a:lvl2pPr marL="356662" indent="0">
              <a:buNone/>
              <a:defRPr sz="900"/>
            </a:lvl2pPr>
            <a:lvl3pPr marL="713323" indent="0">
              <a:buNone/>
              <a:defRPr sz="800"/>
            </a:lvl3pPr>
            <a:lvl4pPr marL="1069985" indent="0">
              <a:buNone/>
              <a:defRPr sz="700"/>
            </a:lvl4pPr>
            <a:lvl5pPr marL="1426647" indent="0">
              <a:buNone/>
              <a:defRPr sz="700"/>
            </a:lvl5pPr>
            <a:lvl6pPr marL="1783309" indent="0">
              <a:buNone/>
              <a:defRPr sz="700"/>
            </a:lvl6pPr>
            <a:lvl7pPr marL="2139970" indent="0">
              <a:buNone/>
              <a:defRPr sz="700"/>
            </a:lvl7pPr>
            <a:lvl8pPr marL="2496632" indent="0">
              <a:buNone/>
              <a:defRPr sz="700"/>
            </a:lvl8pPr>
            <a:lvl9pPr marL="2853294" indent="0">
              <a:buNone/>
              <a:defRPr sz="7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2013-01-25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612" y="317500"/>
            <a:ext cx="7202776" cy="952500"/>
          </a:xfrm>
          <a:prstGeom prst="rect">
            <a:avLst/>
          </a:prstGeom>
        </p:spPr>
        <p:txBody>
          <a:bodyPr vert="horz" lIns="71332" tIns="35666" rIns="71332" bIns="35666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3" y="1524000"/>
            <a:ext cx="7202776" cy="3619500"/>
          </a:xfrm>
          <a:prstGeom prst="rect">
            <a:avLst/>
          </a:prstGeom>
        </p:spPr>
        <p:txBody>
          <a:bodyPr vert="horz" lIns="71332" tIns="35666" rIns="71332" bIns="35666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1122" y="5334001"/>
            <a:ext cx="990302" cy="230188"/>
          </a:xfrm>
          <a:prstGeom prst="rect">
            <a:avLst/>
          </a:prstGeom>
        </p:spPr>
        <p:txBody>
          <a:bodyPr vert="horz" lIns="71332" tIns="35666" rIns="71332" bIns="35666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2013-01-25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0613" y="5334001"/>
            <a:ext cx="4744685" cy="230188"/>
          </a:xfrm>
          <a:prstGeom prst="rect">
            <a:avLst/>
          </a:prstGeom>
        </p:spPr>
        <p:txBody>
          <a:bodyPr vert="horz" lIns="71332" tIns="35666" rIns="71332" bIns="35666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58749" y="5334001"/>
            <a:ext cx="914640" cy="230188"/>
          </a:xfrm>
          <a:prstGeom prst="rect">
            <a:avLst/>
          </a:prstGeom>
        </p:spPr>
        <p:txBody>
          <a:bodyPr vert="horz" lIns="71332" tIns="35666" rIns="71332" bIns="35666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713323" rtl="0" eaLnBrk="1" latinLnBrk="0" hangingPunct="1">
        <a:lnSpc>
          <a:spcPct val="8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31" indent="-178331" algn="l" defTabSz="713323" rtl="0" eaLnBrk="1" latinLnBrk="0" hangingPunct="1">
        <a:lnSpc>
          <a:spcPct val="90000"/>
        </a:lnSpc>
        <a:spcBef>
          <a:spcPts val="1248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63660" indent="-178331" algn="l" defTabSz="713323" rtl="0" eaLnBrk="1" latinLnBrk="0" hangingPunct="1">
        <a:lnSpc>
          <a:spcPct val="90000"/>
        </a:lnSpc>
        <a:spcBef>
          <a:spcPts val="624"/>
        </a:spcBef>
        <a:buFont typeface="Century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8990" indent="-178331" algn="l" defTabSz="713323" rtl="0" eaLnBrk="1" latinLnBrk="0" hangingPunct="1">
        <a:lnSpc>
          <a:spcPct val="90000"/>
        </a:lnSpc>
        <a:spcBef>
          <a:spcPts val="468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4319" indent="-178331" algn="l" defTabSz="713323" rtl="0" eaLnBrk="1" latinLnBrk="0" hangingPunct="1">
        <a:lnSpc>
          <a:spcPct val="90000"/>
        </a:lnSpc>
        <a:spcBef>
          <a:spcPts val="468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19648" indent="-178331" algn="l" defTabSz="713323" rtl="0" eaLnBrk="1" latinLnBrk="0" hangingPunct="1">
        <a:lnSpc>
          <a:spcPct val="90000"/>
        </a:lnSpc>
        <a:spcBef>
          <a:spcPts val="468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978" indent="-178331" algn="l" defTabSz="713323" rtl="0" eaLnBrk="1" latinLnBrk="0" hangingPunct="1">
        <a:spcBef>
          <a:spcPts val="468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90307" indent="-178331" algn="l" defTabSz="713323" rtl="0" eaLnBrk="1" latinLnBrk="0" hangingPunct="1">
        <a:spcBef>
          <a:spcPts val="468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75636" indent="-178331" algn="l" defTabSz="713323" rtl="0" eaLnBrk="1" latinLnBrk="0" hangingPunct="1">
        <a:spcBef>
          <a:spcPts val="468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60966" indent="-178331" algn="l" defTabSz="713323" rtl="0" eaLnBrk="1" latinLnBrk="0" hangingPunct="1">
        <a:spcBef>
          <a:spcPts val="468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62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323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985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647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309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970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632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3294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11 – A&amp;W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36195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Please hand in the assignment from last class if you haven’t already done so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The last two days we have studied the Tan Ratio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Let’s try and apply the knowledge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Form a group of two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Make sure one of you has the iPhone app Clinometer +3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0"/>
            <a:ext cx="8077200" cy="635000"/>
          </a:xfrm>
        </p:spPr>
        <p:txBody>
          <a:bodyPr/>
          <a:lstStyle/>
          <a:p>
            <a:r>
              <a:rPr lang="en-US" dirty="0" smtClean="0"/>
              <a:t>How would you find the height of this tree?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4529" r="-24529"/>
          <a:stretch>
            <a:fillRect/>
          </a:stretch>
        </p:blipFill>
        <p:spPr>
          <a:xfrm>
            <a:off x="-166668" y="1065842"/>
            <a:ext cx="9005868" cy="4525580"/>
          </a:xfrm>
        </p:spPr>
      </p:pic>
    </p:spTree>
    <p:extLst>
      <p:ext uri="{BB962C8B-B14F-4D97-AF65-F5344CB8AC3E}">
        <p14:creationId xmlns:p14="http://schemas.microsoft.com/office/powerpoint/2010/main" val="284213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would you find the height of a tree?</a:t>
            </a:r>
            <a:endParaRPr lang="en-US" dirty="0"/>
          </a:p>
        </p:txBody>
      </p:sp>
      <p:pic>
        <p:nvPicPr>
          <p:cNvPr id="6" name="Content Placeholder 5" descr="Screen Shot 2013-01-25 at 6.49.3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97" b="-6297"/>
          <a:stretch>
            <a:fillRect/>
          </a:stretch>
        </p:blipFill>
        <p:spPr>
          <a:xfrm>
            <a:off x="609600" y="1523999"/>
            <a:ext cx="8001000" cy="4020619"/>
          </a:xfrm>
        </p:spPr>
      </p:pic>
    </p:spTree>
    <p:extLst>
      <p:ext uri="{BB962C8B-B14F-4D97-AF65-F5344CB8AC3E}">
        <p14:creationId xmlns:p14="http://schemas.microsoft.com/office/powerpoint/2010/main" val="67786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Height of a Tree - Clinometer</a:t>
            </a:r>
            <a:endParaRPr lang="en-US" dirty="0"/>
          </a:p>
        </p:txBody>
      </p:sp>
      <p:pic>
        <p:nvPicPr>
          <p:cNvPr id="4" name="Content Placeholder 3" descr="Screen Shot 2013-01-25 at 6.49.5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3" b="-5313"/>
          <a:stretch>
            <a:fillRect/>
          </a:stretch>
        </p:blipFill>
        <p:spPr>
          <a:xfrm>
            <a:off x="609600" y="1524000"/>
            <a:ext cx="7848600" cy="3944036"/>
          </a:xfrm>
        </p:spPr>
      </p:pic>
    </p:spTree>
    <p:extLst>
      <p:ext uri="{BB962C8B-B14F-4D97-AF65-F5344CB8AC3E}">
        <p14:creationId xmlns:p14="http://schemas.microsoft.com/office/powerpoint/2010/main" val="297928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Height of a Tree – Tan Ratio</a:t>
            </a:r>
            <a:endParaRPr lang="en-US" dirty="0"/>
          </a:p>
        </p:txBody>
      </p:sp>
      <p:pic>
        <p:nvPicPr>
          <p:cNvPr id="4" name="Content Placeholder 3" descr="Screen Shot 2013-01-25 at 6.50.2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" r="5506"/>
          <a:stretch>
            <a:fillRect/>
          </a:stretch>
        </p:blipFill>
        <p:spPr>
          <a:xfrm>
            <a:off x="533400" y="1524000"/>
            <a:ext cx="7924800" cy="3982328"/>
          </a:xfrm>
        </p:spPr>
      </p:pic>
    </p:spTree>
    <p:extLst>
      <p:ext uri="{BB962C8B-B14F-4D97-AF65-F5344CB8AC3E}">
        <p14:creationId xmlns:p14="http://schemas.microsoft.com/office/powerpoint/2010/main" val="41072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12" y="76200"/>
            <a:ext cx="8173388" cy="952500"/>
          </a:xfrm>
        </p:spPr>
        <p:txBody>
          <a:bodyPr/>
          <a:lstStyle/>
          <a:p>
            <a:r>
              <a:rPr lang="en-US" dirty="0" smtClean="0"/>
              <a:t>Height of a Tree – Accounting for height</a:t>
            </a:r>
            <a:endParaRPr lang="en-US" dirty="0"/>
          </a:p>
        </p:txBody>
      </p:sp>
      <p:pic>
        <p:nvPicPr>
          <p:cNvPr id="4" name="Content Placeholder 3" descr="Screen Shot 2013-01-25 at 6.50.3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" r="3375"/>
          <a:stretch>
            <a:fillRect/>
          </a:stretch>
        </p:blipFill>
        <p:spPr>
          <a:xfrm>
            <a:off x="304800" y="1312807"/>
            <a:ext cx="8229600" cy="4135493"/>
          </a:xfrm>
        </p:spPr>
      </p:pic>
    </p:spTree>
    <p:extLst>
      <p:ext uri="{BB962C8B-B14F-4D97-AF65-F5344CB8AC3E}">
        <p14:creationId xmlns:p14="http://schemas.microsoft.com/office/powerpoint/2010/main" val="297928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 Finish.potx</Template>
  <TotalTime>0</TotalTime>
  <Words>94</Words>
  <Application>Microsoft Macintosh PowerPoint</Application>
  <PresentationFormat>On-screen Show (16:10)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Woodgrain 16x9</vt:lpstr>
      <vt:lpstr>Math 11 – A&amp;W</vt:lpstr>
      <vt:lpstr>How would you find the height of this tree?</vt:lpstr>
      <vt:lpstr>How would you find the height of a tree?</vt:lpstr>
      <vt:lpstr>Height of a Tree - Clinometer</vt:lpstr>
      <vt:lpstr>Height of a Tree – Tan Ratio</vt:lpstr>
      <vt:lpstr>Height of a Tree – Accounting for height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2013-01-25T19:35:26Z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